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sldIdLst>
    <p:sldId id="261" r:id="rId5"/>
    <p:sldId id="277" r:id="rId6"/>
    <p:sldId id="288" r:id="rId7"/>
    <p:sldId id="262" r:id="rId8"/>
    <p:sldId id="263" r:id="rId9"/>
    <p:sldId id="264" r:id="rId10"/>
    <p:sldId id="281" r:id="rId11"/>
    <p:sldId id="283" r:id="rId12"/>
    <p:sldId id="280" r:id="rId13"/>
    <p:sldId id="282" r:id="rId14"/>
    <p:sldId id="279" r:id="rId15"/>
    <p:sldId id="284" r:id="rId16"/>
    <p:sldId id="269" r:id="rId17"/>
    <p:sldId id="265" r:id="rId18"/>
    <p:sldId id="272" r:id="rId19"/>
    <p:sldId id="285" r:id="rId20"/>
    <p:sldId id="266" r:id="rId21"/>
    <p:sldId id="286" r:id="rId22"/>
    <p:sldId id="275" r:id="rId23"/>
    <p:sldId id="287" r:id="rId24"/>
    <p:sldId id="268" r:id="rId25"/>
  </p:sldIdLst>
  <p:sldSz cx="12192000" cy="6858000"/>
  <p:notesSz cx="6802438" cy="9934575"/>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FC0"/>
    <a:srgbClr val="6A3D77"/>
    <a:srgbClr val="58595B"/>
    <a:srgbClr val="EF9C00"/>
    <a:srgbClr val="006293"/>
    <a:srgbClr val="478EC1"/>
    <a:srgbClr val="005176"/>
    <a:srgbClr val="C0C1BF"/>
    <a:srgbClr val="CB0A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14FF58-DB0D-45F3-8F39-68DADBA2C930}" v="1292" dt="2018-06-28T23:10:32.74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992" autoAdjust="0"/>
  </p:normalViewPr>
  <p:slideViewPr>
    <p:cSldViewPr snapToGrid="0">
      <p:cViewPr varScale="1">
        <p:scale>
          <a:sx n="68" d="100"/>
          <a:sy n="68" d="100"/>
        </p:scale>
        <p:origin x="807" y="24"/>
      </p:cViewPr>
      <p:guideLst>
        <p:guide orient="horz" pos="2160"/>
        <p:guide pos="3840"/>
      </p:guideLst>
    </p:cSldViewPr>
  </p:slideViewPr>
  <p:notesTextViewPr>
    <p:cViewPr>
      <p:scale>
        <a:sx n="1" d="1"/>
        <a:sy n="1" d="1"/>
      </p:scale>
      <p:origin x="0" y="0"/>
    </p:cViewPr>
  </p:notesTextViewPr>
  <p:sorterViewPr>
    <p:cViewPr>
      <p:scale>
        <a:sx n="100" d="100"/>
        <a:sy n="100" d="100"/>
      </p:scale>
      <p:origin x="0" y="-3024"/>
    </p:cViewPr>
  </p:sorterViewPr>
  <p:notesViewPr>
    <p:cSldViewPr snapToGrid="0">
      <p:cViewPr varScale="1">
        <p:scale>
          <a:sx n="65" d="100"/>
          <a:sy n="65" d="100"/>
        </p:scale>
        <p:origin x="2658" y="2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7723" cy="496729"/>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3" name="Date Placeholder 2"/>
          <p:cNvSpPr>
            <a:spLocks noGrp="1"/>
          </p:cNvSpPr>
          <p:nvPr>
            <p:ph type="dt" idx="1"/>
          </p:nvPr>
        </p:nvSpPr>
        <p:spPr>
          <a:xfrm>
            <a:off x="3853141" y="0"/>
            <a:ext cx="2947723" cy="496729"/>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2FF26DEE-02DE-4A46-B6E2-C9220C19817F}" type="datetime1">
              <a:rPr lang="en-US"/>
              <a:pPr>
                <a:defRPr/>
              </a:pPr>
              <a:t>10/3/2018</a:t>
            </a:fld>
            <a:endParaRPr lang="en-US"/>
          </a:p>
        </p:txBody>
      </p:sp>
      <p:sp>
        <p:nvSpPr>
          <p:cNvPr id="4" name="Slide Image Placeholder 3"/>
          <p:cNvSpPr>
            <a:spLocks noGrp="1" noRot="1" noChangeAspect="1"/>
          </p:cNvSpPr>
          <p:nvPr>
            <p:ph type="sldImg" idx="2"/>
          </p:nvPr>
        </p:nvSpPr>
        <p:spPr>
          <a:xfrm>
            <a:off x="90488" y="744538"/>
            <a:ext cx="6621462" cy="3725862"/>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0244" y="4718923"/>
            <a:ext cx="5441950" cy="4470559"/>
          </a:xfrm>
          <a:prstGeom prst="rect">
            <a:avLst/>
          </a:prstGeom>
        </p:spPr>
        <p:txBody>
          <a:bodyPr vert="horz" wrap="square" lIns="91440" tIns="45720" rIns="91440" bIns="45720" numCol="1" anchor="t" anchorCtr="0" compatLnSpc="1">
            <a:prstTxWarp prst="textNoShape">
              <a:avLst/>
            </a:prstTxWarp>
            <a:normAutofit/>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US" noProof="0"/>
          </a:p>
        </p:txBody>
      </p:sp>
      <p:sp>
        <p:nvSpPr>
          <p:cNvPr id="6" name="Footer Placeholder 5"/>
          <p:cNvSpPr>
            <a:spLocks noGrp="1"/>
          </p:cNvSpPr>
          <p:nvPr>
            <p:ph type="ftr" sz="quarter" idx="4"/>
          </p:nvPr>
        </p:nvSpPr>
        <p:spPr>
          <a:xfrm>
            <a:off x="0" y="9436122"/>
            <a:ext cx="2947723" cy="496729"/>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7" name="Slide Number Placeholder 6"/>
          <p:cNvSpPr>
            <a:spLocks noGrp="1"/>
          </p:cNvSpPr>
          <p:nvPr>
            <p:ph type="sldNum" sz="quarter" idx="5"/>
          </p:nvPr>
        </p:nvSpPr>
        <p:spPr>
          <a:xfrm>
            <a:off x="3853141" y="9436122"/>
            <a:ext cx="2947723" cy="496729"/>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8337641-B45A-4C79-99B0-5922BA2C2D1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ヒラギノ角ゴ Pro W3" pitchFamily="1" charset="-128"/>
        <a:cs typeface="ヒラギノ角ゴ Pro W3" pitchFamily="1" charset="-128"/>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pitchFamily="1"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pitchFamily="1"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pitchFamily="1"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pitchFamily="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10"/>
          </p:nvPr>
        </p:nvSpPr>
        <p:spPr/>
        <p:txBody>
          <a:bodyPr/>
          <a:lstStyle/>
          <a:p>
            <a:pPr>
              <a:defRPr/>
            </a:pPr>
            <a:fld id="{98337641-B45A-4C79-99B0-5922BA2C2D19}" type="slidenum">
              <a:rPr lang="en-US" smtClean="0"/>
              <a:pPr>
                <a:defRPr/>
              </a:pPr>
              <a:t>1</a:t>
            </a:fld>
            <a:endParaRPr lang="en-US"/>
          </a:p>
        </p:txBody>
      </p:sp>
    </p:spTree>
    <p:extLst>
      <p:ext uri="{BB962C8B-B14F-4D97-AF65-F5344CB8AC3E}">
        <p14:creationId xmlns:p14="http://schemas.microsoft.com/office/powerpoint/2010/main" val="2572788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pPr>
              <a:defRPr/>
            </a:pPr>
            <a:fld id="{98337641-B45A-4C79-99B0-5922BA2C2D19}" type="slidenum">
              <a:rPr lang="en-US" smtClean="0"/>
              <a:pPr>
                <a:defRPr/>
              </a:pPr>
              <a:t>11</a:t>
            </a:fld>
            <a:endParaRPr lang="en-US"/>
          </a:p>
        </p:txBody>
      </p:sp>
    </p:spTree>
    <p:extLst>
      <p:ext uri="{BB962C8B-B14F-4D97-AF65-F5344CB8AC3E}">
        <p14:creationId xmlns:p14="http://schemas.microsoft.com/office/powerpoint/2010/main" val="2248460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pPr>
              <a:defRPr/>
            </a:pPr>
            <a:fld id="{98337641-B45A-4C79-99B0-5922BA2C2D19}" type="slidenum">
              <a:rPr lang="en-US" smtClean="0"/>
              <a:pPr>
                <a:defRPr/>
              </a:pPr>
              <a:t>12</a:t>
            </a:fld>
            <a:endParaRPr lang="en-US"/>
          </a:p>
        </p:txBody>
      </p:sp>
    </p:spTree>
    <p:extLst>
      <p:ext uri="{BB962C8B-B14F-4D97-AF65-F5344CB8AC3E}">
        <p14:creationId xmlns:p14="http://schemas.microsoft.com/office/powerpoint/2010/main" val="2062237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pPr>
              <a:defRPr/>
            </a:pPr>
            <a:fld id="{98337641-B45A-4C79-99B0-5922BA2C2D19}" type="slidenum">
              <a:rPr lang="en-US" smtClean="0"/>
              <a:pPr>
                <a:defRPr/>
              </a:pPr>
              <a:t>13</a:t>
            </a:fld>
            <a:endParaRPr lang="en-US"/>
          </a:p>
        </p:txBody>
      </p:sp>
    </p:spTree>
    <p:extLst>
      <p:ext uri="{BB962C8B-B14F-4D97-AF65-F5344CB8AC3E}">
        <p14:creationId xmlns:p14="http://schemas.microsoft.com/office/powerpoint/2010/main" val="1661038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10"/>
          </p:nvPr>
        </p:nvSpPr>
        <p:spPr/>
        <p:txBody>
          <a:bodyPr/>
          <a:lstStyle/>
          <a:p>
            <a:pPr>
              <a:defRPr/>
            </a:pPr>
            <a:fld id="{98337641-B45A-4C79-99B0-5922BA2C2D19}" type="slidenum">
              <a:rPr lang="en-US" smtClean="0"/>
              <a:pPr>
                <a:defRPr/>
              </a:pPr>
              <a:t>14</a:t>
            </a:fld>
            <a:endParaRPr lang="en-US"/>
          </a:p>
        </p:txBody>
      </p:sp>
    </p:spTree>
    <p:extLst>
      <p:ext uri="{BB962C8B-B14F-4D97-AF65-F5344CB8AC3E}">
        <p14:creationId xmlns:p14="http://schemas.microsoft.com/office/powerpoint/2010/main" val="1397710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10"/>
          </p:nvPr>
        </p:nvSpPr>
        <p:spPr/>
        <p:txBody>
          <a:bodyPr/>
          <a:lstStyle/>
          <a:p>
            <a:pPr>
              <a:defRPr/>
            </a:pPr>
            <a:fld id="{98337641-B45A-4C79-99B0-5922BA2C2D19}" type="slidenum">
              <a:rPr lang="en-US" smtClean="0"/>
              <a:pPr>
                <a:defRPr/>
              </a:pPr>
              <a:t>15</a:t>
            </a:fld>
            <a:endParaRPr lang="en-US"/>
          </a:p>
        </p:txBody>
      </p:sp>
    </p:spTree>
    <p:extLst>
      <p:ext uri="{BB962C8B-B14F-4D97-AF65-F5344CB8AC3E}">
        <p14:creationId xmlns:p14="http://schemas.microsoft.com/office/powerpoint/2010/main" val="3025737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10"/>
          </p:nvPr>
        </p:nvSpPr>
        <p:spPr/>
        <p:txBody>
          <a:bodyPr/>
          <a:lstStyle/>
          <a:p>
            <a:pPr>
              <a:defRPr/>
            </a:pPr>
            <a:fld id="{98337641-B45A-4C79-99B0-5922BA2C2D19}" type="slidenum">
              <a:rPr lang="en-US" smtClean="0"/>
              <a:pPr>
                <a:defRPr/>
              </a:pPr>
              <a:t>16</a:t>
            </a:fld>
            <a:endParaRPr lang="en-US"/>
          </a:p>
        </p:txBody>
      </p:sp>
    </p:spTree>
    <p:extLst>
      <p:ext uri="{BB962C8B-B14F-4D97-AF65-F5344CB8AC3E}">
        <p14:creationId xmlns:p14="http://schemas.microsoft.com/office/powerpoint/2010/main" val="3925416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98337641-B45A-4C79-99B0-5922BA2C2D19}" type="slidenum">
              <a:rPr lang="en-US" smtClean="0"/>
              <a:pPr>
                <a:defRPr/>
              </a:pPr>
              <a:t>17</a:t>
            </a:fld>
            <a:endParaRPr lang="en-US"/>
          </a:p>
        </p:txBody>
      </p:sp>
    </p:spTree>
    <p:extLst>
      <p:ext uri="{BB962C8B-B14F-4D97-AF65-F5344CB8AC3E}">
        <p14:creationId xmlns:p14="http://schemas.microsoft.com/office/powerpoint/2010/main" val="3102178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10"/>
          </p:nvPr>
        </p:nvSpPr>
        <p:spPr/>
        <p:txBody>
          <a:bodyPr/>
          <a:lstStyle/>
          <a:p>
            <a:pPr>
              <a:defRPr/>
            </a:pPr>
            <a:fld id="{98337641-B45A-4C79-99B0-5922BA2C2D19}" type="slidenum">
              <a:rPr lang="en-US" smtClean="0"/>
              <a:pPr>
                <a:defRPr/>
              </a:pPr>
              <a:t>18</a:t>
            </a:fld>
            <a:endParaRPr lang="en-US"/>
          </a:p>
        </p:txBody>
      </p:sp>
    </p:spTree>
    <p:extLst>
      <p:ext uri="{BB962C8B-B14F-4D97-AF65-F5344CB8AC3E}">
        <p14:creationId xmlns:p14="http://schemas.microsoft.com/office/powerpoint/2010/main" val="31307063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10"/>
          </p:nvPr>
        </p:nvSpPr>
        <p:spPr/>
        <p:txBody>
          <a:bodyPr/>
          <a:lstStyle/>
          <a:p>
            <a:pPr>
              <a:defRPr/>
            </a:pPr>
            <a:fld id="{98337641-B45A-4C79-99B0-5922BA2C2D19}" type="slidenum">
              <a:rPr lang="en-US" smtClean="0"/>
              <a:pPr>
                <a:defRPr/>
              </a:pPr>
              <a:t>19</a:t>
            </a:fld>
            <a:endParaRPr lang="en-US"/>
          </a:p>
        </p:txBody>
      </p:sp>
    </p:spTree>
    <p:extLst>
      <p:ext uri="{BB962C8B-B14F-4D97-AF65-F5344CB8AC3E}">
        <p14:creationId xmlns:p14="http://schemas.microsoft.com/office/powerpoint/2010/main" val="38371249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10"/>
          </p:nvPr>
        </p:nvSpPr>
        <p:spPr/>
        <p:txBody>
          <a:bodyPr/>
          <a:lstStyle/>
          <a:p>
            <a:pPr>
              <a:defRPr/>
            </a:pPr>
            <a:fld id="{98337641-B45A-4C79-99B0-5922BA2C2D19}" type="slidenum">
              <a:rPr lang="en-US" smtClean="0"/>
              <a:pPr>
                <a:defRPr/>
              </a:pPr>
              <a:t>20</a:t>
            </a:fld>
            <a:endParaRPr lang="en-US"/>
          </a:p>
        </p:txBody>
      </p:sp>
    </p:spTree>
    <p:extLst>
      <p:ext uri="{BB962C8B-B14F-4D97-AF65-F5344CB8AC3E}">
        <p14:creationId xmlns:p14="http://schemas.microsoft.com/office/powerpoint/2010/main" val="4099771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10"/>
          </p:nvPr>
        </p:nvSpPr>
        <p:spPr/>
        <p:txBody>
          <a:bodyPr/>
          <a:lstStyle/>
          <a:p>
            <a:pPr>
              <a:defRPr/>
            </a:pPr>
            <a:fld id="{98337641-B45A-4C79-99B0-5922BA2C2D19}" type="slidenum">
              <a:rPr lang="en-US" smtClean="0"/>
              <a:pPr>
                <a:defRPr/>
              </a:pPr>
              <a:t>2</a:t>
            </a:fld>
            <a:endParaRPr lang="en-US"/>
          </a:p>
        </p:txBody>
      </p:sp>
    </p:spTree>
    <p:extLst>
      <p:ext uri="{BB962C8B-B14F-4D97-AF65-F5344CB8AC3E}">
        <p14:creationId xmlns:p14="http://schemas.microsoft.com/office/powerpoint/2010/main" val="10478416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Weaving a Coherent Curriculum – Rose </a:t>
            </a:r>
            <a:r>
              <a:rPr lang="en-SG" dirty="0" err="1"/>
              <a:t>Hipkins</a:t>
            </a:r>
            <a:r>
              <a:rPr lang="en-SG" dirty="0"/>
              <a:t> http://www.nzcer.org.nz/system/files/Weaving%20a%20coherent%20(v5).pdf</a:t>
            </a:r>
          </a:p>
          <a:p>
            <a:endParaRPr lang="en-SG" dirty="0"/>
          </a:p>
          <a:p>
            <a:r>
              <a:rPr lang="en-SG" dirty="0"/>
              <a:t>Making meaning</a:t>
            </a:r>
          </a:p>
          <a:p>
            <a:r>
              <a:rPr lang="en-SG" dirty="0"/>
              <a:t>Perspective Taking</a:t>
            </a:r>
          </a:p>
          <a:p>
            <a:r>
              <a:rPr lang="en-SG" dirty="0"/>
              <a:t>Critical Inquiry</a:t>
            </a:r>
          </a:p>
          <a:p>
            <a:r>
              <a:rPr lang="en-SG" dirty="0"/>
              <a:t>Taking Action</a:t>
            </a:r>
          </a:p>
          <a:p>
            <a:endParaRPr lang="en-SG" dirty="0"/>
          </a:p>
          <a:p>
            <a:r>
              <a:rPr lang="en-SG" dirty="0"/>
              <a:t>https://www.education.govt.nz/communities-of-learning/about/cross-sector-forum-toolkit/</a:t>
            </a:r>
          </a:p>
        </p:txBody>
      </p:sp>
      <p:sp>
        <p:nvSpPr>
          <p:cNvPr id="4" name="Slide Number Placeholder 3"/>
          <p:cNvSpPr>
            <a:spLocks noGrp="1"/>
          </p:cNvSpPr>
          <p:nvPr>
            <p:ph type="sldNum" sz="quarter" idx="10"/>
          </p:nvPr>
        </p:nvSpPr>
        <p:spPr/>
        <p:txBody>
          <a:bodyPr/>
          <a:lstStyle/>
          <a:p>
            <a:pPr>
              <a:defRPr/>
            </a:pPr>
            <a:fld id="{98337641-B45A-4C79-99B0-5922BA2C2D19}" type="slidenum">
              <a:rPr lang="en-US" smtClean="0"/>
              <a:pPr>
                <a:defRPr/>
              </a:pPr>
              <a:t>21</a:t>
            </a:fld>
            <a:endParaRPr lang="en-US"/>
          </a:p>
        </p:txBody>
      </p:sp>
    </p:spTree>
    <p:extLst>
      <p:ext uri="{BB962C8B-B14F-4D97-AF65-F5344CB8AC3E}">
        <p14:creationId xmlns:p14="http://schemas.microsoft.com/office/powerpoint/2010/main" val="2984506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pPr>
              <a:defRPr/>
            </a:pPr>
            <a:fld id="{98337641-B45A-4C79-99B0-5922BA2C2D19}" type="slidenum">
              <a:rPr lang="en-US" smtClean="0"/>
              <a:pPr>
                <a:defRPr/>
              </a:pPr>
              <a:t>4</a:t>
            </a:fld>
            <a:endParaRPr lang="en-US"/>
          </a:p>
        </p:txBody>
      </p:sp>
    </p:spTree>
    <p:extLst>
      <p:ext uri="{BB962C8B-B14F-4D97-AF65-F5344CB8AC3E}">
        <p14:creationId xmlns:p14="http://schemas.microsoft.com/office/powerpoint/2010/main" val="1950499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10"/>
          </p:nvPr>
        </p:nvSpPr>
        <p:spPr/>
        <p:txBody>
          <a:bodyPr/>
          <a:lstStyle/>
          <a:p>
            <a:pPr>
              <a:defRPr/>
            </a:pPr>
            <a:fld id="{98337641-B45A-4C79-99B0-5922BA2C2D19}" type="slidenum">
              <a:rPr lang="en-US" smtClean="0"/>
              <a:pPr>
                <a:defRPr/>
              </a:pPr>
              <a:t>5</a:t>
            </a:fld>
            <a:endParaRPr lang="en-US"/>
          </a:p>
        </p:txBody>
      </p:sp>
    </p:spTree>
    <p:extLst>
      <p:ext uri="{BB962C8B-B14F-4D97-AF65-F5344CB8AC3E}">
        <p14:creationId xmlns:p14="http://schemas.microsoft.com/office/powerpoint/2010/main" val="1037719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a:p>
        </p:txBody>
      </p:sp>
      <p:sp>
        <p:nvSpPr>
          <p:cNvPr id="4" name="Slide Number Placeholder 3"/>
          <p:cNvSpPr>
            <a:spLocks noGrp="1"/>
          </p:cNvSpPr>
          <p:nvPr>
            <p:ph type="sldNum" sz="quarter" idx="10"/>
          </p:nvPr>
        </p:nvSpPr>
        <p:spPr/>
        <p:txBody>
          <a:bodyPr/>
          <a:lstStyle/>
          <a:p>
            <a:pPr>
              <a:defRPr/>
            </a:pPr>
            <a:fld id="{98337641-B45A-4C79-99B0-5922BA2C2D19}" type="slidenum">
              <a:rPr lang="en-US" smtClean="0"/>
              <a:pPr>
                <a:defRPr/>
              </a:pPr>
              <a:t>6</a:t>
            </a:fld>
            <a:endParaRPr lang="en-US"/>
          </a:p>
        </p:txBody>
      </p:sp>
    </p:spTree>
    <p:extLst>
      <p:ext uri="{BB962C8B-B14F-4D97-AF65-F5344CB8AC3E}">
        <p14:creationId xmlns:p14="http://schemas.microsoft.com/office/powerpoint/2010/main" val="1497296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457200" rtl="0" eaLnBrk="0" fontAlgn="base" latinLnBrk="0" hangingPunct="0">
              <a:lnSpc>
                <a:spcPct val="100000"/>
              </a:lnSpc>
              <a:spcBef>
                <a:spcPct val="20000"/>
              </a:spcBef>
              <a:spcAft>
                <a:spcPct val="0"/>
              </a:spcAft>
              <a:buClr>
                <a:srgbClr val="F39200"/>
              </a:buClr>
              <a:buSzTx/>
              <a:buFont typeface="Arial" panose="020B0604020202020204" pitchFamily="34" charset="0"/>
              <a:buChar char="•"/>
              <a:tabLst/>
              <a:defRPr/>
            </a:pPr>
            <a:r>
              <a:rPr lang="en-SG" sz="1200" kern="1200" dirty="0">
                <a:solidFill>
                  <a:schemeClr val="tx1"/>
                </a:solidFill>
                <a:latin typeface="Arial" panose="020B0604020202020204" pitchFamily="34" charset="0"/>
                <a:ea typeface="ヒラギノ角ゴ Pro W3" pitchFamily="1" charset="-128"/>
                <a:cs typeface="Arial" panose="020B0604020202020204" pitchFamily="34" charset="0"/>
              </a:rPr>
              <a:t>Flexibility about how schools assess, what assessment information they collect and analyse, and how they use it.</a:t>
            </a:r>
            <a:endParaRPr lang="en-SG" sz="1200" dirty="0">
              <a:solidFill>
                <a:schemeClr val="tx1"/>
              </a:solidFill>
            </a:endParaRPr>
          </a:p>
          <a:p>
            <a:pPr marL="342900" indent="-342900">
              <a:spcBef>
                <a:spcPct val="20000"/>
              </a:spcBef>
              <a:buClr>
                <a:srgbClr val="F39200"/>
              </a:buClr>
              <a:buFont typeface="Arial" panose="020B0604020202020204" pitchFamily="34" charset="0"/>
              <a:buChar char="•"/>
            </a:pPr>
            <a:r>
              <a:rPr lang="en-SG" sz="1200" dirty="0">
                <a:solidFill>
                  <a:schemeClr val="tx1"/>
                </a:solidFill>
              </a:rPr>
              <a:t>Room for interpretation of “assessing and reporting across the National Curriculum“. Discretion to design the approach to the curriculum and to assessing and reporting to recognise the aspirations and desires of the local community.</a:t>
            </a:r>
          </a:p>
          <a:p>
            <a:pPr marL="342900" indent="-342900">
              <a:spcBef>
                <a:spcPct val="20000"/>
              </a:spcBef>
              <a:buClr>
                <a:srgbClr val="F39200"/>
              </a:buClr>
              <a:buFont typeface="Arial" panose="020B0604020202020204" pitchFamily="34" charset="0"/>
              <a:buChar char="•"/>
            </a:pPr>
            <a:endParaRPr lang="en-SG" sz="800" dirty="0">
              <a:solidFill>
                <a:schemeClr val="tx1"/>
              </a:solidFill>
            </a:endParaRPr>
          </a:p>
          <a:p>
            <a:pPr marL="342900" indent="-342900">
              <a:spcBef>
                <a:spcPct val="20000"/>
              </a:spcBef>
              <a:buClr>
                <a:srgbClr val="F39200"/>
              </a:buClr>
              <a:buFont typeface="Arial" panose="020B0604020202020204" pitchFamily="34" charset="0"/>
              <a:buChar char="•"/>
            </a:pPr>
            <a:r>
              <a:rPr lang="en-SG" sz="1200" dirty="0">
                <a:solidFill>
                  <a:schemeClr val="tx1"/>
                </a:solidFill>
              </a:rPr>
              <a:t>It’s a good time to review what works and what doesn’t and what needs to be revised, although always based on the NZC and the requirements of the NAGs.</a:t>
            </a:r>
          </a:p>
          <a:p>
            <a:endParaRPr lang="en-SG" dirty="0"/>
          </a:p>
        </p:txBody>
      </p:sp>
      <p:sp>
        <p:nvSpPr>
          <p:cNvPr id="4" name="Slide Number Placeholder 3"/>
          <p:cNvSpPr>
            <a:spLocks noGrp="1"/>
          </p:cNvSpPr>
          <p:nvPr>
            <p:ph type="sldNum" sz="quarter" idx="10"/>
          </p:nvPr>
        </p:nvSpPr>
        <p:spPr/>
        <p:txBody>
          <a:bodyPr/>
          <a:lstStyle/>
          <a:p>
            <a:pPr>
              <a:defRPr/>
            </a:pPr>
            <a:fld id="{98337641-B45A-4C79-99B0-5922BA2C2D19}" type="slidenum">
              <a:rPr lang="en-US" smtClean="0"/>
              <a:pPr>
                <a:defRPr/>
              </a:pPr>
              <a:t>7</a:t>
            </a:fld>
            <a:endParaRPr lang="en-US"/>
          </a:p>
        </p:txBody>
      </p:sp>
    </p:spTree>
    <p:extLst>
      <p:ext uri="{BB962C8B-B14F-4D97-AF65-F5344CB8AC3E}">
        <p14:creationId xmlns:p14="http://schemas.microsoft.com/office/powerpoint/2010/main" val="1458971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pPr>
              <a:defRPr/>
            </a:pPr>
            <a:fld id="{98337641-B45A-4C79-99B0-5922BA2C2D19}" type="slidenum">
              <a:rPr lang="en-US" smtClean="0"/>
              <a:pPr>
                <a:defRPr/>
              </a:pPr>
              <a:t>8</a:t>
            </a:fld>
            <a:endParaRPr lang="en-US"/>
          </a:p>
        </p:txBody>
      </p:sp>
    </p:spTree>
    <p:extLst>
      <p:ext uri="{BB962C8B-B14F-4D97-AF65-F5344CB8AC3E}">
        <p14:creationId xmlns:p14="http://schemas.microsoft.com/office/powerpoint/2010/main" val="1490620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Others?</a:t>
            </a:r>
          </a:p>
        </p:txBody>
      </p:sp>
      <p:sp>
        <p:nvSpPr>
          <p:cNvPr id="4" name="Slide Number Placeholder 3"/>
          <p:cNvSpPr>
            <a:spLocks noGrp="1"/>
          </p:cNvSpPr>
          <p:nvPr>
            <p:ph type="sldNum" sz="quarter" idx="10"/>
          </p:nvPr>
        </p:nvSpPr>
        <p:spPr/>
        <p:txBody>
          <a:bodyPr/>
          <a:lstStyle/>
          <a:p>
            <a:pPr>
              <a:defRPr/>
            </a:pPr>
            <a:fld id="{98337641-B45A-4C79-99B0-5922BA2C2D19}" type="slidenum">
              <a:rPr lang="en-US" smtClean="0"/>
              <a:pPr>
                <a:defRPr/>
              </a:pPr>
              <a:t>9</a:t>
            </a:fld>
            <a:endParaRPr lang="en-US"/>
          </a:p>
        </p:txBody>
      </p:sp>
    </p:spTree>
    <p:extLst>
      <p:ext uri="{BB962C8B-B14F-4D97-AF65-F5344CB8AC3E}">
        <p14:creationId xmlns:p14="http://schemas.microsoft.com/office/powerpoint/2010/main" val="2400966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SG" sz="1200" dirty="0"/>
              <a:t>Students – are students assessment literate? Do they know where they are in their learning and what they need to learn next? Can they self assess? Do they have exemplars of what good learning looks like? Do older students have an overview/big picture of their learning?</a:t>
            </a:r>
          </a:p>
          <a:p>
            <a:endParaRPr lang="en-SG" sz="300" dirty="0"/>
          </a:p>
          <a:p>
            <a:r>
              <a:rPr lang="en-SG" sz="1200" dirty="0"/>
              <a:t>Teachers – are teachers assessment literate? Do they know what adequate progress looks like? Are they collecting reliable assessment information about their students individually and in classes? Are they using that information to improve teaching and learning? Can they identify those students who need extra support?</a:t>
            </a:r>
          </a:p>
          <a:p>
            <a:endParaRPr lang="en-SG" sz="30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SG" sz="1200" dirty="0"/>
              <a:t>Parents and </a:t>
            </a:r>
            <a:r>
              <a:rPr lang="en-SG" sz="1200" dirty="0" err="1"/>
              <a:t>whānau</a:t>
            </a:r>
            <a:r>
              <a:rPr lang="en-SG" sz="1200" dirty="0"/>
              <a:t> – do teachers share progress and achievement adequately with parents and </a:t>
            </a:r>
            <a:r>
              <a:rPr lang="en-SG" sz="1200" dirty="0" err="1"/>
              <a:t>whānau</a:t>
            </a:r>
            <a:r>
              <a:rPr lang="en-SG" sz="1200" dirty="0"/>
              <a:t>? Are there good communication channels between them? Are reports clear and easily accessed and understood? Do parents and </a:t>
            </a:r>
            <a:r>
              <a:rPr lang="en-SG" sz="1200" dirty="0" err="1"/>
              <a:t>whānau</a:t>
            </a:r>
            <a:r>
              <a:rPr lang="en-SG" sz="1200" dirty="0"/>
              <a:t> know how their children are progressing and how they can support them at home?</a:t>
            </a:r>
          </a:p>
          <a:p>
            <a:endParaRPr lang="en-SG" sz="1200" dirty="0"/>
          </a:p>
          <a:p>
            <a:r>
              <a:rPr lang="en-SG" sz="1200" dirty="0"/>
              <a:t>School leaders and board of trustees – are leaders supporting teachers with: clear school schemes and curriculum planning; effective classroom assessment for learning; the collection of reliable assessment information? Can they identify those groups of students who need extra support? Are they confident that they have reliable data to plan and resource for improvement?  </a:t>
            </a:r>
          </a:p>
          <a:p>
            <a:endParaRPr lang="en-SG" sz="1200" dirty="0"/>
          </a:p>
          <a:p>
            <a:r>
              <a:rPr lang="en-SG" sz="1200" dirty="0"/>
              <a:t>Ministry of Education – can the school or </a:t>
            </a:r>
            <a:r>
              <a:rPr lang="en-SG" sz="1200" dirty="0" err="1"/>
              <a:t>Kāhui</a:t>
            </a:r>
            <a:r>
              <a:rPr lang="en-SG" sz="1200" dirty="0"/>
              <a:t> </a:t>
            </a:r>
            <a:r>
              <a:rPr lang="en-SG" sz="1200" dirty="0" err="1"/>
              <a:t>Ako</a:t>
            </a:r>
            <a:r>
              <a:rPr lang="en-SG" sz="1200" dirty="0"/>
              <a:t> provide reliable information in both their charter and their analysis of variance that provides a clear picture of progress and achievement within their school, and those areas that are focused on for improvement.?</a:t>
            </a:r>
          </a:p>
          <a:p>
            <a:endParaRPr lang="en-SG" dirty="0"/>
          </a:p>
        </p:txBody>
      </p:sp>
      <p:sp>
        <p:nvSpPr>
          <p:cNvPr id="4" name="Slide Number Placeholder 3"/>
          <p:cNvSpPr>
            <a:spLocks noGrp="1"/>
          </p:cNvSpPr>
          <p:nvPr>
            <p:ph type="sldNum" sz="quarter" idx="10"/>
          </p:nvPr>
        </p:nvSpPr>
        <p:spPr/>
        <p:txBody>
          <a:bodyPr/>
          <a:lstStyle/>
          <a:p>
            <a:pPr>
              <a:defRPr/>
            </a:pPr>
            <a:fld id="{98337641-B45A-4C79-99B0-5922BA2C2D19}" type="slidenum">
              <a:rPr lang="en-US" smtClean="0"/>
              <a:pPr>
                <a:defRPr/>
              </a:pPr>
              <a:t>10</a:t>
            </a:fld>
            <a:endParaRPr lang="en-US"/>
          </a:p>
        </p:txBody>
      </p:sp>
    </p:spTree>
    <p:extLst>
      <p:ext uri="{BB962C8B-B14F-4D97-AF65-F5344CB8AC3E}">
        <p14:creationId xmlns:p14="http://schemas.microsoft.com/office/powerpoint/2010/main" val="4328869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userDrawn="1"/>
        </p:nvSpPr>
        <p:spPr bwMode="auto">
          <a:xfrm>
            <a:off x="914400" y="1259353"/>
            <a:ext cx="4673600" cy="2047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endParaRPr lang="en-US" dirty="0">
              <a:solidFill>
                <a:schemeClr val="bg1"/>
              </a:solidFill>
              <a:latin typeface="Calibri" panose="020F0502020204030204" pitchFamily="34" charset="0"/>
              <a:ea typeface="ヒラギノ角ゴ Pro W3" pitchFamily="1" charset="-128"/>
            </a:endParaRPr>
          </a:p>
        </p:txBody>
      </p:sp>
      <p:sp>
        <p:nvSpPr>
          <p:cNvPr id="3" name="Rectangle 2"/>
          <p:cNvSpPr txBox="1">
            <a:spLocks noChangeArrowheads="1"/>
          </p:cNvSpPr>
          <p:nvPr userDrawn="1"/>
        </p:nvSpPr>
        <p:spPr bwMode="auto">
          <a:xfrm>
            <a:off x="202260" y="254923"/>
            <a:ext cx="5743746" cy="3441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r>
              <a:rPr lang="en-NZ" sz="5400" b="1" dirty="0">
                <a:solidFill>
                  <a:schemeClr val="bg1"/>
                </a:solidFill>
                <a:latin typeface="Calibri" panose="020F0502020204030204" pitchFamily="34" charset="0"/>
                <a:ea typeface="ヒラギノ角ゴ Pro W3" pitchFamily="1" charset="-128"/>
              </a:rPr>
              <a:t>Assessment and Reporting in the post National Standards era</a:t>
            </a:r>
            <a:endParaRPr lang="en-GB" sz="5400" dirty="0">
              <a:solidFill>
                <a:schemeClr val="bg1"/>
              </a:solidFill>
              <a:latin typeface="Calibri" panose="020F0502020204030204" pitchFamily="34" charset="0"/>
              <a:ea typeface="ヒラギノ角ゴ Pro W3" pitchFamily="1" charset="-128"/>
            </a:endParaRPr>
          </a:p>
        </p:txBody>
      </p:sp>
      <p:sp>
        <p:nvSpPr>
          <p:cNvPr id="4" name="TextBox 3"/>
          <p:cNvSpPr txBox="1">
            <a:spLocks noChangeArrowheads="1"/>
          </p:cNvSpPr>
          <p:nvPr userDrawn="1"/>
        </p:nvSpPr>
        <p:spPr bwMode="auto">
          <a:xfrm>
            <a:off x="509216" y="5244634"/>
            <a:ext cx="2502281"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fi-FI" sz="2000" dirty="0">
                <a:solidFill>
                  <a:schemeClr val="bg1"/>
                </a:solidFill>
                <a:latin typeface="Calibri" panose="020F0502020204030204" pitchFamily="34" charset="0"/>
              </a:rPr>
              <a:t>Mā whero mā pango </a:t>
            </a:r>
          </a:p>
          <a:p>
            <a:pPr>
              <a:defRPr/>
            </a:pPr>
            <a:r>
              <a:rPr lang="fi-FI" sz="2000" dirty="0">
                <a:solidFill>
                  <a:schemeClr val="bg1"/>
                </a:solidFill>
                <a:latin typeface="Calibri" panose="020F0502020204030204" pitchFamily="34" charset="0"/>
              </a:rPr>
              <a:t>ka oti ai te mahi</a:t>
            </a:r>
            <a:endParaRPr lang="en-NZ" sz="2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4630404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044072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2241550"/>
          </a:xfrm>
        </p:spPr>
        <p:txBody>
          <a:bodyPr/>
          <a:lstStyle>
            <a:lvl1pPr algn="l">
              <a:defRPr sz="2400" b="1"/>
            </a:lvl1pPr>
          </a:lstStyle>
          <a:p>
            <a:r>
              <a:rPr lang="en-AU"/>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609601" y="3200401"/>
            <a:ext cx="4011084" cy="2925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Tree>
    <p:extLst>
      <p:ext uri="{BB962C8B-B14F-4D97-AF65-F5344CB8AC3E}">
        <p14:creationId xmlns:p14="http://schemas.microsoft.com/office/powerpoint/2010/main" val="429141762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267200"/>
            <a:ext cx="7315200" cy="1100138"/>
          </a:xfrm>
        </p:spPr>
        <p:txBody>
          <a:bodyPr/>
          <a:lstStyle>
            <a:lvl1pPr algn="l">
              <a:defRPr sz="2400" b="1"/>
            </a:lvl1pPr>
          </a:lstStyle>
          <a:p>
            <a:r>
              <a:rPr lang="en-AU"/>
              <a:t>Click to edit Master title style</a:t>
            </a:r>
            <a:endParaRPr lang="en-US"/>
          </a:p>
        </p:txBody>
      </p:sp>
      <p:sp>
        <p:nvSpPr>
          <p:cNvPr id="3" name="Picture Placeholder 2"/>
          <p:cNvSpPr>
            <a:spLocks noGrp="1"/>
          </p:cNvSpPr>
          <p:nvPr>
            <p:ph type="pic" idx="1"/>
          </p:nvPr>
        </p:nvSpPr>
        <p:spPr>
          <a:xfrm>
            <a:off x="2389717" y="612776"/>
            <a:ext cx="7315200" cy="3578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Tree>
    <p:extLst>
      <p:ext uri="{BB962C8B-B14F-4D97-AF65-F5344CB8AC3E}">
        <p14:creationId xmlns:p14="http://schemas.microsoft.com/office/powerpoint/2010/main" val="239008956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422787435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73585" y="358776"/>
            <a:ext cx="2603500" cy="5929313"/>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958851" y="358776"/>
            <a:ext cx="7611533" cy="5929313"/>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410965217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941388" y="5213350"/>
            <a:ext cx="30940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fi-FI" sz="2000">
                <a:solidFill>
                  <a:schemeClr val="bg1"/>
                </a:solidFill>
                <a:latin typeface="Calibri" panose="020F0502020204030204" pitchFamily="34" charset="0"/>
              </a:rPr>
              <a:t>Mā whero mā pango </a:t>
            </a:r>
          </a:p>
          <a:p>
            <a:pPr>
              <a:defRPr/>
            </a:pPr>
            <a:r>
              <a:rPr lang="fi-FI" sz="2000">
                <a:solidFill>
                  <a:schemeClr val="bg1"/>
                </a:solidFill>
                <a:latin typeface="Calibri" panose="020F0502020204030204" pitchFamily="34" charset="0"/>
              </a:rPr>
              <a:t>ka oti ai te mahi</a:t>
            </a:r>
            <a:endParaRPr lang="en-NZ" sz="2000">
              <a:solidFill>
                <a:schemeClr val="bg1"/>
              </a:solidFill>
              <a:latin typeface="Calibri" panose="020F0502020204030204" pitchFamily="34" charset="0"/>
            </a:endParaRPr>
          </a:p>
        </p:txBody>
      </p:sp>
    </p:spTree>
    <p:extLst>
      <p:ext uri="{BB962C8B-B14F-4D97-AF65-F5344CB8AC3E}">
        <p14:creationId xmlns:p14="http://schemas.microsoft.com/office/powerpoint/2010/main" val="249026102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userDrawn="1"/>
        </p:nvSpPr>
        <p:spPr bwMode="auto">
          <a:xfrm>
            <a:off x="914400" y="1951038"/>
            <a:ext cx="4673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endParaRPr lang="en-US">
              <a:solidFill>
                <a:schemeClr val="bg1"/>
              </a:solidFill>
              <a:latin typeface="Calibri" panose="020F0502020204030204" pitchFamily="34" charset="0"/>
              <a:ea typeface="ヒラギノ角ゴ Pro W3" pitchFamily="1" charset="-128"/>
            </a:endParaRPr>
          </a:p>
        </p:txBody>
      </p:sp>
      <p:sp>
        <p:nvSpPr>
          <p:cNvPr id="3" name="Rectangle 2"/>
          <p:cNvSpPr txBox="1">
            <a:spLocks noChangeArrowheads="1"/>
          </p:cNvSpPr>
          <p:nvPr userDrawn="1"/>
        </p:nvSpPr>
        <p:spPr bwMode="auto">
          <a:xfrm>
            <a:off x="914400" y="133350"/>
            <a:ext cx="497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endParaRPr lang="en-GB" sz="3400">
              <a:solidFill>
                <a:schemeClr val="bg1"/>
              </a:solidFill>
              <a:latin typeface="Calibri" panose="020F0502020204030204" pitchFamily="34" charset="0"/>
              <a:ea typeface="ヒラギノ角ゴ Pro W3" pitchFamily="1" charset="-128"/>
            </a:endParaRPr>
          </a:p>
        </p:txBody>
      </p:sp>
      <p:sp>
        <p:nvSpPr>
          <p:cNvPr id="4" name="TextBox 3"/>
          <p:cNvSpPr txBox="1">
            <a:spLocks noChangeArrowheads="1"/>
          </p:cNvSpPr>
          <p:nvPr userDrawn="1"/>
        </p:nvSpPr>
        <p:spPr bwMode="auto">
          <a:xfrm>
            <a:off x="914400" y="3368675"/>
            <a:ext cx="41259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fi-FI" sz="2000">
                <a:solidFill>
                  <a:schemeClr val="bg1"/>
                </a:solidFill>
                <a:latin typeface="Calibri" panose="020F0502020204030204" pitchFamily="34" charset="0"/>
              </a:rPr>
              <a:t>Mā whero mā pango </a:t>
            </a:r>
          </a:p>
          <a:p>
            <a:pPr>
              <a:defRPr/>
            </a:pPr>
            <a:r>
              <a:rPr lang="fi-FI" sz="2000">
                <a:solidFill>
                  <a:schemeClr val="bg1"/>
                </a:solidFill>
                <a:latin typeface="Calibri" panose="020F0502020204030204" pitchFamily="34" charset="0"/>
              </a:rPr>
              <a:t>ka oti ai te mahi</a:t>
            </a:r>
            <a:endParaRPr lang="en-NZ" sz="2000">
              <a:solidFill>
                <a:schemeClr val="bg1"/>
              </a:solidFill>
              <a:latin typeface="Calibri" panose="020F0502020204030204" pitchFamily="34" charset="0"/>
            </a:endParaRPr>
          </a:p>
        </p:txBody>
      </p:sp>
    </p:spTree>
    <p:extLst>
      <p:ext uri="{BB962C8B-B14F-4D97-AF65-F5344CB8AC3E}">
        <p14:creationId xmlns:p14="http://schemas.microsoft.com/office/powerpoint/2010/main" val="125320970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userDrawn="1"/>
        </p:nvSpPr>
        <p:spPr bwMode="auto">
          <a:xfrm>
            <a:off x="949325" y="2565400"/>
            <a:ext cx="42402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cs typeface="Arial" panose="020B0604020202020204" pitchFamily="34" charset="0"/>
              </a:defRPr>
            </a:lvl1pPr>
            <a:lvl2pPr marL="37931725" indent="-37474525" eaLnBrk="0" hangingPunct="0">
              <a:defRPr sz="2400">
                <a:solidFill>
                  <a:schemeClr val="tx1"/>
                </a:solidFill>
                <a:latin typeface="Arial" panose="020B0604020202020204" pitchFamily="34" charset="0"/>
                <a:cs typeface="Arial" panose="020B0604020202020204" pitchFamily="34" charset="0"/>
              </a:defRPr>
            </a:lvl2pPr>
            <a:lvl3pPr eaLnBrk="0" hangingPunct="0">
              <a:defRPr sz="2400">
                <a:solidFill>
                  <a:schemeClr val="tx1"/>
                </a:solidFill>
                <a:latin typeface="Arial" panose="020B0604020202020204" pitchFamily="34" charset="0"/>
                <a:cs typeface="Arial" panose="020B0604020202020204" pitchFamily="34" charset="0"/>
              </a:defRPr>
            </a:lvl3pPr>
            <a:lvl4pPr eaLnBrk="0" hangingPunct="0">
              <a:defRPr sz="2400">
                <a:solidFill>
                  <a:schemeClr val="tx1"/>
                </a:solidFill>
                <a:latin typeface="Arial" panose="020B0604020202020204" pitchFamily="34" charset="0"/>
                <a:cs typeface="Arial" panose="020B0604020202020204" pitchFamily="34" charset="0"/>
              </a:defRPr>
            </a:lvl4pPr>
            <a:lvl5pPr eaLnBrk="0" hangingPunct="0">
              <a:defRPr sz="2400">
                <a:solidFill>
                  <a:schemeClr val="tx1"/>
                </a:solidFill>
                <a:latin typeface="Arial" panose="020B0604020202020204" pitchFamily="34" charset="0"/>
                <a:cs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defRPr/>
            </a:pPr>
            <a:r>
              <a:rPr lang="en-AU">
                <a:solidFill>
                  <a:srgbClr val="006293"/>
                </a:solidFill>
                <a:latin typeface="Calibri" panose="020F0502020204030204" pitchFamily="34" charset="0"/>
                <a:ea typeface="ヒラギノ角ゴ Pro W3" pitchFamily="1" charset="-128"/>
              </a:rPr>
              <a:t>Assessment literacy</a:t>
            </a:r>
            <a:endParaRPr lang="en-US">
              <a:solidFill>
                <a:srgbClr val="006293"/>
              </a:solidFill>
              <a:latin typeface="Calibri" panose="020F0502020204030204" pitchFamily="34" charset="0"/>
              <a:ea typeface="ヒラギノ角ゴ Pro W3" pitchFamily="1" charset="-128"/>
            </a:endParaRPr>
          </a:p>
        </p:txBody>
      </p:sp>
      <p:sp>
        <p:nvSpPr>
          <p:cNvPr id="4" name="TextBox 3"/>
          <p:cNvSpPr txBox="1">
            <a:spLocks noChangeArrowheads="1"/>
          </p:cNvSpPr>
          <p:nvPr userDrawn="1"/>
        </p:nvSpPr>
        <p:spPr bwMode="auto">
          <a:xfrm>
            <a:off x="941388" y="5213350"/>
            <a:ext cx="30940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fi-FI" sz="2000">
                <a:solidFill>
                  <a:schemeClr val="bg1"/>
                </a:solidFill>
                <a:latin typeface="Calibri" panose="020F0502020204030204" pitchFamily="34" charset="0"/>
              </a:rPr>
              <a:t>Mā whero mā pango </a:t>
            </a:r>
          </a:p>
          <a:p>
            <a:pPr>
              <a:defRPr/>
            </a:pPr>
            <a:r>
              <a:rPr lang="fi-FI" sz="2000">
                <a:solidFill>
                  <a:schemeClr val="bg1"/>
                </a:solidFill>
                <a:latin typeface="Calibri" panose="020F0502020204030204" pitchFamily="34" charset="0"/>
              </a:rPr>
              <a:t>ka oti ai te mahi</a:t>
            </a:r>
            <a:endParaRPr lang="en-NZ" sz="2000">
              <a:solidFill>
                <a:schemeClr val="bg1"/>
              </a:solidFill>
              <a:latin typeface="Calibri" panose="020F0502020204030204" pitchFamily="34" charset="0"/>
            </a:endParaRPr>
          </a:p>
        </p:txBody>
      </p:sp>
    </p:spTree>
    <p:extLst>
      <p:ext uri="{BB962C8B-B14F-4D97-AF65-F5344CB8AC3E}">
        <p14:creationId xmlns:p14="http://schemas.microsoft.com/office/powerpoint/2010/main" val="90248998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solidFill>
                  <a:srgbClr val="008FC0"/>
                </a:solidFill>
                <a:latin typeface="Calibri" panose="020F0502020204030204" pitchFamily="34" charset="0"/>
              </a:defRPr>
            </a:lvl1pPr>
          </a:lstStyle>
          <a:p>
            <a:r>
              <a:rPr lang="en-AU"/>
              <a:t>Click to edit Master title style</a:t>
            </a:r>
            <a:endParaRPr lang="en-US"/>
          </a:p>
        </p:txBody>
      </p:sp>
      <p:sp>
        <p:nvSpPr>
          <p:cNvPr id="3" name="Content Placeholder 2"/>
          <p:cNvSpPr>
            <a:spLocks noGrp="1"/>
          </p:cNvSpPr>
          <p:nvPr>
            <p:ph idx="1"/>
          </p:nvPr>
        </p:nvSpPr>
        <p:spPr/>
        <p:txBody>
          <a:bodyPr/>
          <a:lstStyle>
            <a:lvl1pPr marL="342900" indent="-342900">
              <a:buFont typeface="Arial" panose="020B0604020202020204" pitchFamily="34" charset="0"/>
              <a:buChar char="•"/>
              <a:defRPr sz="2000"/>
            </a:lvl1pPr>
            <a:lvl2pPr marL="800100" indent="-342900">
              <a:buFont typeface="Arial" panose="020B0604020202020204" pitchFamily="34" charset="0"/>
              <a:buChar char="•"/>
              <a:defRPr sz="2000"/>
            </a:lvl2pPr>
            <a:lvl3pPr marL="1257300" indent="-342900">
              <a:buFont typeface="Arial" panose="020B0604020202020204" pitchFamily="34" charset="0"/>
              <a:buChar char="•"/>
              <a:defRPr sz="2000"/>
            </a:lvl3pPr>
            <a:lvl4pPr marL="1714500" indent="-342900">
              <a:buFont typeface="Arial" panose="020B0604020202020204" pitchFamily="34" charset="0"/>
              <a:buChar char="•"/>
              <a:defRPr sz="2000"/>
            </a:lvl4pPr>
            <a:lvl5pPr marL="2171700" indent="-342900">
              <a:buFont typeface="Arial" panose="020B0604020202020204" pitchFamily="34" charset="0"/>
              <a:buChar char="•"/>
              <a:defRPr sz="2000"/>
            </a:lvl5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15776867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2400" b="0" i="0" cap="none">
                <a:latin typeface="Calibri" panose="020F0502020204030204" pitchFamily="34" charset="0"/>
                <a:cs typeface="Calibri" panose="020F0502020204030204" pitchFamily="34" charset="0"/>
              </a:defRPr>
            </a:lvl1pPr>
          </a:lstStyle>
          <a:p>
            <a:r>
              <a:rPr lang="en-AU"/>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a:t>Click to edit Master text styles</a:t>
            </a:r>
          </a:p>
        </p:txBody>
      </p:sp>
    </p:spTree>
    <p:extLst>
      <p:ext uri="{BB962C8B-B14F-4D97-AF65-F5344CB8AC3E}">
        <p14:creationId xmlns:p14="http://schemas.microsoft.com/office/powerpoint/2010/main" val="218202411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958851" y="1762126"/>
            <a:ext cx="5107516" cy="4525963"/>
          </a:xfrm>
        </p:spPr>
        <p:txBody>
          <a:bodyPr/>
          <a:lstStyle>
            <a:lvl1pPr marL="342900" indent="-342900" algn="l">
              <a:buFont typeface="Arial" panose="020B0604020202020204" pitchFamily="34" charset="0"/>
              <a:buChar char="•"/>
              <a:defRPr sz="2000"/>
            </a:lvl1pPr>
            <a:lvl2pPr marL="800100" indent="-342900" algn="l">
              <a:buFont typeface="Arial" panose="020B0604020202020204" pitchFamily="34" charset="0"/>
              <a:buChar char="•"/>
              <a:defRPr sz="2000"/>
            </a:lvl2pPr>
            <a:lvl3pPr marL="1257300" indent="-342900" algn="l">
              <a:buFont typeface="Arial" panose="020B0604020202020204" pitchFamily="34" charset="0"/>
              <a:buChar char="•"/>
              <a:defRPr sz="2000"/>
            </a:lvl3pPr>
            <a:lvl4pPr marL="1714500" indent="-342900" algn="l">
              <a:buFont typeface="Arial" panose="020B0604020202020204" pitchFamily="34" charset="0"/>
              <a:buChar char="•"/>
              <a:defRPr sz="2000"/>
            </a:lvl4pPr>
            <a:lvl5pPr marL="2171700" indent="-342900" algn="l">
              <a:buFont typeface="Arial" panose="020B0604020202020204" pitchFamily="34" charset="0"/>
              <a:buChar char="•"/>
              <a:defRPr sz="20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6269567" y="1762126"/>
            <a:ext cx="5107517" cy="4525963"/>
          </a:xfrm>
        </p:spPr>
        <p:txBody>
          <a:bodyPr/>
          <a:lstStyle>
            <a:lvl1pPr marL="342900" indent="-342900">
              <a:buFont typeface="Arial" panose="020B0604020202020204" pitchFamily="34" charset="0"/>
              <a:buChar char="•"/>
              <a:defRPr sz="2000"/>
            </a:lvl1pPr>
            <a:lvl2pPr marL="800100" indent="-342900">
              <a:buFont typeface="Arial" panose="020B0604020202020204" pitchFamily="34" charset="0"/>
              <a:buChar char="•"/>
              <a:defRPr sz="2000"/>
            </a:lvl2pPr>
            <a:lvl3pPr marL="1257300" indent="-342900">
              <a:buFont typeface="Arial" panose="020B0604020202020204" pitchFamily="34" charset="0"/>
              <a:buChar char="•"/>
              <a:defRPr sz="2000"/>
            </a:lvl3pPr>
            <a:lvl4pPr marL="1714500" indent="-342900">
              <a:buFont typeface="Arial" panose="020B0604020202020204" pitchFamily="34" charset="0"/>
              <a:buChar char="•"/>
              <a:defRPr sz="2000"/>
            </a:lvl4pPr>
            <a:lvl5pPr marL="2171700" indent="-342900">
              <a:buFont typeface="Arial" panose="020B0604020202020204" pitchFamily="34" charset="0"/>
              <a:buChar char="•"/>
              <a:defRPr sz="20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93265633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000" b="0" i="1" cap="none">
                <a:latin typeface="Georgia"/>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buFont typeface="Wingdings" charset="2"/>
              <a:buChar char="§"/>
              <a:defRPr sz="2000">
                <a:latin typeface="Arial"/>
                <a:cs typeface="Arial"/>
              </a:defRPr>
            </a:lvl1pPr>
            <a:lvl2pPr>
              <a:buFont typeface="Wingdings" charset="2"/>
              <a:buChar char="§"/>
              <a:defRPr sz="2000">
                <a:latin typeface="Arial"/>
                <a:cs typeface="Arial"/>
              </a:defRPr>
            </a:lvl2pPr>
            <a:lvl3pPr>
              <a:buFont typeface="Wingdings" charset="2"/>
              <a:buChar char="§"/>
              <a:defRPr sz="2000">
                <a:latin typeface="Arial"/>
                <a:cs typeface="Arial"/>
              </a:defRPr>
            </a:lvl3pPr>
            <a:lvl4pPr>
              <a:buFont typeface="Wingdings" charset="2"/>
              <a:buChar char="§"/>
              <a:defRPr sz="2000">
                <a:latin typeface="Arial"/>
                <a:cs typeface="Arial"/>
              </a:defRPr>
            </a:lvl4pPr>
            <a:lvl5pPr>
              <a:buFont typeface="Wingdings" charset="2"/>
              <a:buChar char="§"/>
              <a:defRPr sz="2000">
                <a:latin typeface="Arial"/>
                <a:cs typeface="Arial"/>
              </a:defRPr>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000" b="0" i="1" cap="none">
                <a:latin typeface="Georgia"/>
                <a:cs typeface="Georgi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buFont typeface="Wingdings" charset="2"/>
              <a:buChar char="§"/>
              <a:defRPr sz="2000">
                <a:latin typeface="Arial"/>
                <a:cs typeface="Arial"/>
              </a:defRPr>
            </a:lvl1pPr>
            <a:lvl2pPr>
              <a:buFont typeface="Wingdings" charset="2"/>
              <a:buChar char="§"/>
              <a:defRPr sz="2000">
                <a:latin typeface="Arial"/>
                <a:cs typeface="Arial"/>
              </a:defRPr>
            </a:lvl2pPr>
            <a:lvl3pPr>
              <a:buFont typeface="Wingdings" charset="2"/>
              <a:buChar char="§"/>
              <a:defRPr sz="2000">
                <a:latin typeface="Arial"/>
                <a:cs typeface="Arial"/>
              </a:defRPr>
            </a:lvl3pPr>
            <a:lvl4pPr>
              <a:buFont typeface="Wingdings" charset="2"/>
              <a:buChar char="§"/>
              <a:defRPr sz="2000">
                <a:latin typeface="Arial"/>
                <a:cs typeface="Arial"/>
              </a:defRPr>
            </a:lvl4pPr>
            <a:lvl5pPr>
              <a:buFont typeface="Wingdings" charset="2"/>
              <a:buChar char="§"/>
              <a:defRPr sz="2000">
                <a:latin typeface="Arial"/>
                <a:cs typeface="Arial"/>
              </a:defRPr>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276482010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AU"/>
              <a:t>Click to edit Master title style</a:t>
            </a:r>
            <a:endParaRPr lang="en-US"/>
          </a:p>
        </p:txBody>
      </p:sp>
    </p:spTree>
    <p:extLst>
      <p:ext uri="{BB962C8B-B14F-4D97-AF65-F5344CB8AC3E}">
        <p14:creationId xmlns:p14="http://schemas.microsoft.com/office/powerpoint/2010/main" val="271405217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58850" y="358775"/>
            <a:ext cx="104187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958850" y="1762125"/>
            <a:ext cx="104187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Tree>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 id="2147483894" r:id="rId14"/>
  </p:sldLayoutIdLst>
  <p:transition>
    <p:fade/>
  </p:transition>
  <p:txStyles>
    <p:titleStyle>
      <a:lvl1pPr algn="l" rtl="0" eaLnBrk="0" fontAlgn="base" hangingPunct="0">
        <a:spcBef>
          <a:spcPct val="0"/>
        </a:spcBef>
        <a:spcAft>
          <a:spcPct val="0"/>
        </a:spcAft>
        <a:defRPr sz="3200">
          <a:solidFill>
            <a:srgbClr val="008FC0"/>
          </a:solidFill>
          <a:latin typeface="Calibri" panose="020F0502020204030204" pitchFamily="34" charset="0"/>
          <a:ea typeface="ヒラギノ角ゴ Pro W3" pitchFamily="1" charset="-128"/>
          <a:cs typeface="Calibri" panose="020F0502020204030204" pitchFamily="34" charset="0"/>
        </a:defRPr>
      </a:lvl1pPr>
      <a:lvl2pPr algn="l" rtl="0" eaLnBrk="0" fontAlgn="base" hangingPunct="0">
        <a:spcBef>
          <a:spcPct val="0"/>
        </a:spcBef>
        <a:spcAft>
          <a:spcPct val="0"/>
        </a:spcAft>
        <a:defRPr sz="3200">
          <a:solidFill>
            <a:srgbClr val="008FC0"/>
          </a:solidFill>
          <a:latin typeface="Calibri" panose="020F0502020204030204" pitchFamily="34" charset="0"/>
          <a:ea typeface="ヒラギノ角ゴ Pro W3" pitchFamily="1" charset="-128"/>
          <a:cs typeface="Calibri" panose="020F0502020204030204" pitchFamily="34" charset="0"/>
        </a:defRPr>
      </a:lvl2pPr>
      <a:lvl3pPr algn="l" rtl="0" eaLnBrk="0" fontAlgn="base" hangingPunct="0">
        <a:spcBef>
          <a:spcPct val="0"/>
        </a:spcBef>
        <a:spcAft>
          <a:spcPct val="0"/>
        </a:spcAft>
        <a:defRPr sz="3200">
          <a:solidFill>
            <a:srgbClr val="008FC0"/>
          </a:solidFill>
          <a:latin typeface="Calibri" panose="020F0502020204030204" pitchFamily="34" charset="0"/>
          <a:ea typeface="ヒラギノ角ゴ Pro W3" pitchFamily="1" charset="-128"/>
          <a:cs typeface="Calibri" panose="020F0502020204030204" pitchFamily="34" charset="0"/>
        </a:defRPr>
      </a:lvl3pPr>
      <a:lvl4pPr algn="l" rtl="0" eaLnBrk="0" fontAlgn="base" hangingPunct="0">
        <a:spcBef>
          <a:spcPct val="0"/>
        </a:spcBef>
        <a:spcAft>
          <a:spcPct val="0"/>
        </a:spcAft>
        <a:defRPr sz="3200">
          <a:solidFill>
            <a:srgbClr val="008FC0"/>
          </a:solidFill>
          <a:latin typeface="Calibri" panose="020F0502020204030204" pitchFamily="34" charset="0"/>
          <a:ea typeface="ヒラギノ角ゴ Pro W3" pitchFamily="1" charset="-128"/>
          <a:cs typeface="Calibri" panose="020F0502020204030204" pitchFamily="34" charset="0"/>
        </a:defRPr>
      </a:lvl4pPr>
      <a:lvl5pPr algn="l" rtl="0" eaLnBrk="0" fontAlgn="base" hangingPunct="0">
        <a:spcBef>
          <a:spcPct val="0"/>
        </a:spcBef>
        <a:spcAft>
          <a:spcPct val="0"/>
        </a:spcAft>
        <a:defRPr sz="3200">
          <a:solidFill>
            <a:srgbClr val="008FC0"/>
          </a:solidFill>
          <a:latin typeface="Calibri" panose="020F0502020204030204" pitchFamily="34" charset="0"/>
          <a:ea typeface="ヒラギノ角ゴ Pro W3" pitchFamily="1" charset="-128"/>
          <a:cs typeface="Calibri" panose="020F0502020204030204" pitchFamily="34" charset="0"/>
        </a:defRPr>
      </a:lvl5pPr>
      <a:lvl6pPr marL="457200" algn="l" rtl="0" fontAlgn="base">
        <a:spcBef>
          <a:spcPct val="0"/>
        </a:spcBef>
        <a:spcAft>
          <a:spcPct val="0"/>
        </a:spcAft>
        <a:defRPr sz="3000">
          <a:solidFill>
            <a:srgbClr val="004494"/>
          </a:solidFill>
          <a:latin typeface="Verdana" pitchFamily="1" charset="0"/>
          <a:ea typeface="Arial" pitchFamily="1" charset="0"/>
          <a:cs typeface="Arial" pitchFamily="1" charset="0"/>
        </a:defRPr>
      </a:lvl6pPr>
      <a:lvl7pPr marL="914400" algn="l" rtl="0" fontAlgn="base">
        <a:spcBef>
          <a:spcPct val="0"/>
        </a:spcBef>
        <a:spcAft>
          <a:spcPct val="0"/>
        </a:spcAft>
        <a:defRPr sz="3000">
          <a:solidFill>
            <a:srgbClr val="004494"/>
          </a:solidFill>
          <a:latin typeface="Verdana" pitchFamily="1" charset="0"/>
          <a:ea typeface="Arial" pitchFamily="1" charset="0"/>
          <a:cs typeface="Arial" pitchFamily="1" charset="0"/>
        </a:defRPr>
      </a:lvl7pPr>
      <a:lvl8pPr marL="1371600" algn="l" rtl="0" fontAlgn="base">
        <a:spcBef>
          <a:spcPct val="0"/>
        </a:spcBef>
        <a:spcAft>
          <a:spcPct val="0"/>
        </a:spcAft>
        <a:defRPr sz="3000">
          <a:solidFill>
            <a:srgbClr val="004494"/>
          </a:solidFill>
          <a:latin typeface="Verdana" pitchFamily="1" charset="0"/>
          <a:ea typeface="Arial" pitchFamily="1" charset="0"/>
          <a:cs typeface="Arial" pitchFamily="1" charset="0"/>
        </a:defRPr>
      </a:lvl8pPr>
      <a:lvl9pPr marL="1828800" algn="l" rtl="0" fontAlgn="base">
        <a:spcBef>
          <a:spcPct val="0"/>
        </a:spcBef>
        <a:spcAft>
          <a:spcPct val="0"/>
        </a:spcAft>
        <a:defRPr sz="3000">
          <a:solidFill>
            <a:srgbClr val="004494"/>
          </a:solidFill>
          <a:latin typeface="Verdana" pitchFamily="1" charset="0"/>
          <a:ea typeface="Arial" pitchFamily="1" charset="0"/>
          <a:cs typeface="Arial" pitchFamily="1" charset="0"/>
        </a:defRPr>
      </a:lvl9pPr>
    </p:titleStyle>
    <p:bodyStyle>
      <a:lvl1pPr marL="342900" indent="-342900" algn="l" rtl="0" eaLnBrk="0" fontAlgn="base" hangingPunct="0">
        <a:spcBef>
          <a:spcPct val="20000"/>
        </a:spcBef>
        <a:spcAft>
          <a:spcPct val="0"/>
        </a:spcAft>
        <a:buClr>
          <a:srgbClr val="F39200"/>
        </a:buClr>
        <a:buFont typeface="Calibri" panose="020F0502020204030204" pitchFamily="34" charset="0"/>
        <a:buChar char="•"/>
        <a:defRPr sz="2400">
          <a:solidFill>
            <a:srgbClr val="606060"/>
          </a:solidFill>
          <a:latin typeface="Calibri" panose="020F0502020204030204" pitchFamily="34" charset="0"/>
          <a:ea typeface="ヒラギノ角ゴ Pro W3" pitchFamily="1" charset="-128"/>
          <a:cs typeface="Calibri" panose="020F0502020204030204" pitchFamily="34" charset="0"/>
        </a:defRPr>
      </a:lvl1pPr>
      <a:lvl2pPr marL="742950" indent="-285750" algn="l" rtl="0" eaLnBrk="0" fontAlgn="base" hangingPunct="0">
        <a:spcBef>
          <a:spcPct val="20000"/>
        </a:spcBef>
        <a:spcAft>
          <a:spcPct val="0"/>
        </a:spcAft>
        <a:buClr>
          <a:srgbClr val="F39200"/>
        </a:buClr>
        <a:buFont typeface="Calibri" panose="020F0502020204030204" pitchFamily="34" charset="0"/>
        <a:buChar char="•"/>
        <a:defRPr sz="2400">
          <a:solidFill>
            <a:srgbClr val="606060"/>
          </a:solidFill>
          <a:latin typeface="Calibri" panose="020F0502020204030204" pitchFamily="34" charset="0"/>
          <a:ea typeface="ヒラギノ角ゴ Pro W3" pitchFamily="1" charset="-128"/>
          <a:cs typeface="+mn-cs"/>
        </a:defRPr>
      </a:lvl2pPr>
      <a:lvl3pPr marL="1143000" indent="-228600" algn="l" rtl="0" eaLnBrk="0" fontAlgn="base" hangingPunct="0">
        <a:spcBef>
          <a:spcPct val="20000"/>
        </a:spcBef>
        <a:spcAft>
          <a:spcPct val="0"/>
        </a:spcAft>
        <a:buClr>
          <a:srgbClr val="F39200"/>
        </a:buClr>
        <a:buFont typeface="Calibri" panose="020F0502020204030204" pitchFamily="34" charset="0"/>
        <a:buChar char="•"/>
        <a:defRPr sz="2400">
          <a:solidFill>
            <a:srgbClr val="606060"/>
          </a:solidFill>
          <a:latin typeface="Calibri" panose="020F0502020204030204" pitchFamily="34" charset="0"/>
          <a:ea typeface="ヒラギノ角ゴ Pro W3" pitchFamily="1" charset="-128"/>
          <a:cs typeface="+mn-cs"/>
        </a:defRPr>
      </a:lvl3pPr>
      <a:lvl4pPr marL="1600200" indent="-228600" algn="l" rtl="0" eaLnBrk="0" fontAlgn="base" hangingPunct="0">
        <a:spcBef>
          <a:spcPct val="20000"/>
        </a:spcBef>
        <a:spcAft>
          <a:spcPct val="0"/>
        </a:spcAft>
        <a:buClr>
          <a:srgbClr val="F39200"/>
        </a:buClr>
        <a:buFont typeface="Calibri" panose="020F0502020204030204" pitchFamily="34" charset="0"/>
        <a:buChar char="•"/>
        <a:defRPr sz="2400">
          <a:solidFill>
            <a:srgbClr val="606060"/>
          </a:solidFill>
          <a:latin typeface="Calibri" panose="020F0502020204030204" pitchFamily="34" charset="0"/>
          <a:ea typeface="ヒラギノ角ゴ Pro W3" pitchFamily="1" charset="-128"/>
          <a:cs typeface="+mn-cs"/>
        </a:defRPr>
      </a:lvl4pPr>
      <a:lvl5pPr marL="2057400" indent="-228600" algn="l" rtl="0" eaLnBrk="0" fontAlgn="base" hangingPunct="0">
        <a:spcBef>
          <a:spcPct val="20000"/>
        </a:spcBef>
        <a:spcAft>
          <a:spcPct val="0"/>
        </a:spcAft>
        <a:buClr>
          <a:srgbClr val="F39200"/>
        </a:buClr>
        <a:buFont typeface="Calibri" panose="020F0502020204030204" pitchFamily="34" charset="0"/>
        <a:buChar char="•"/>
        <a:defRPr sz="2400">
          <a:solidFill>
            <a:srgbClr val="606060"/>
          </a:solidFill>
          <a:latin typeface="Calibri" panose="020F0502020204030204" pitchFamily="34" charset="0"/>
          <a:ea typeface="ヒラギノ角ゴ Pro W3" pitchFamily="1" charset="-128"/>
          <a:cs typeface="+mn-cs"/>
        </a:defRPr>
      </a:lvl5pPr>
      <a:lvl6pPr marL="2514600" indent="-228600" algn="l" rtl="0" fontAlgn="base">
        <a:spcBef>
          <a:spcPct val="20000"/>
        </a:spcBef>
        <a:spcAft>
          <a:spcPct val="0"/>
        </a:spcAft>
        <a:buBlip>
          <a:blip r:embed="rId17"/>
        </a:buBlip>
        <a:defRPr sz="2000">
          <a:solidFill>
            <a:schemeClr val="bg2"/>
          </a:solidFill>
          <a:latin typeface="+mn-lt"/>
          <a:ea typeface="+mn-ea"/>
          <a:cs typeface="+mn-cs"/>
        </a:defRPr>
      </a:lvl6pPr>
      <a:lvl7pPr marL="2971800" indent="-228600" algn="l" rtl="0" fontAlgn="base">
        <a:spcBef>
          <a:spcPct val="20000"/>
        </a:spcBef>
        <a:spcAft>
          <a:spcPct val="0"/>
        </a:spcAft>
        <a:buBlip>
          <a:blip r:embed="rId17"/>
        </a:buBlip>
        <a:defRPr sz="2000">
          <a:solidFill>
            <a:schemeClr val="bg2"/>
          </a:solidFill>
          <a:latin typeface="+mn-lt"/>
          <a:ea typeface="+mn-ea"/>
          <a:cs typeface="+mn-cs"/>
        </a:defRPr>
      </a:lvl7pPr>
      <a:lvl8pPr marL="3429000" indent="-228600" algn="l" rtl="0" fontAlgn="base">
        <a:spcBef>
          <a:spcPct val="20000"/>
        </a:spcBef>
        <a:spcAft>
          <a:spcPct val="0"/>
        </a:spcAft>
        <a:buBlip>
          <a:blip r:embed="rId17"/>
        </a:buBlip>
        <a:defRPr sz="2000">
          <a:solidFill>
            <a:schemeClr val="bg2"/>
          </a:solidFill>
          <a:latin typeface="+mn-lt"/>
          <a:ea typeface="+mn-ea"/>
          <a:cs typeface="+mn-cs"/>
        </a:defRPr>
      </a:lvl8pPr>
      <a:lvl9pPr marL="3886200" indent="-228600" algn="l" rtl="0" fontAlgn="base">
        <a:spcBef>
          <a:spcPct val="20000"/>
        </a:spcBef>
        <a:spcAft>
          <a:spcPct val="0"/>
        </a:spcAft>
        <a:buBlip>
          <a:blip r:embed="rId17"/>
        </a:buBlip>
        <a:defRPr sz="2000">
          <a:solidFill>
            <a:schemeClr val="bg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assessment.tki.org.nz/Assessment-and-reporting-guide"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assessment.tki.org.nz/Assessment-and-reporting-guide"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3">
            <a:extLst>
              <a:ext uri="{FF2B5EF4-FFF2-40B4-BE49-F238E27FC236}">
                <a16:creationId xmlns:a16="http://schemas.microsoft.com/office/drawing/2014/main" id="{AAA10E49-2313-466D-8316-56EEE9643B4A}"/>
              </a:ext>
            </a:extLst>
          </p:cNvPr>
          <p:cNvSpPr txBox="1">
            <a:spLocks noChangeArrowheads="1"/>
          </p:cNvSpPr>
          <p:nvPr/>
        </p:nvSpPr>
        <p:spPr>
          <a:xfrm>
            <a:off x="839416" y="332656"/>
            <a:ext cx="4921126" cy="2952328"/>
          </a:xfrm>
          <a:prstGeom prst="rect">
            <a:avLst/>
          </a:prstGeom>
        </p:spPr>
        <p:txBody>
          <a:bodyPr anchor="t"/>
          <a:lstStyle>
            <a:lvl1pPr algn="l" rtl="0" eaLnBrk="0" fontAlgn="base" hangingPunct="0">
              <a:spcBef>
                <a:spcPct val="0"/>
              </a:spcBef>
              <a:spcAft>
                <a:spcPct val="0"/>
              </a:spcAft>
              <a:defRPr sz="3200">
                <a:solidFill>
                  <a:srgbClr val="008FC0"/>
                </a:solidFill>
                <a:latin typeface="Calibri" panose="020F0502020204030204" pitchFamily="34" charset="0"/>
                <a:ea typeface="ヒラギノ角ゴ Pro W3" pitchFamily="1" charset="-128"/>
                <a:cs typeface="Calibri" panose="020F0502020204030204" pitchFamily="34" charset="0"/>
              </a:defRPr>
            </a:lvl1pPr>
            <a:lvl2pPr algn="l" rtl="0" eaLnBrk="0" fontAlgn="base" hangingPunct="0">
              <a:spcBef>
                <a:spcPct val="0"/>
              </a:spcBef>
              <a:spcAft>
                <a:spcPct val="0"/>
              </a:spcAft>
              <a:defRPr sz="3200">
                <a:solidFill>
                  <a:srgbClr val="008FC0"/>
                </a:solidFill>
                <a:latin typeface="Calibri" panose="020F0502020204030204" pitchFamily="34" charset="0"/>
                <a:ea typeface="ヒラギノ角ゴ Pro W3" pitchFamily="1" charset="-128"/>
                <a:cs typeface="Calibri" panose="020F0502020204030204" pitchFamily="34" charset="0"/>
              </a:defRPr>
            </a:lvl2pPr>
            <a:lvl3pPr algn="l" rtl="0" eaLnBrk="0" fontAlgn="base" hangingPunct="0">
              <a:spcBef>
                <a:spcPct val="0"/>
              </a:spcBef>
              <a:spcAft>
                <a:spcPct val="0"/>
              </a:spcAft>
              <a:defRPr sz="3200">
                <a:solidFill>
                  <a:srgbClr val="008FC0"/>
                </a:solidFill>
                <a:latin typeface="Calibri" panose="020F0502020204030204" pitchFamily="34" charset="0"/>
                <a:ea typeface="ヒラギノ角ゴ Pro W3" pitchFamily="1" charset="-128"/>
                <a:cs typeface="Calibri" panose="020F0502020204030204" pitchFamily="34" charset="0"/>
              </a:defRPr>
            </a:lvl3pPr>
            <a:lvl4pPr algn="l" rtl="0" eaLnBrk="0" fontAlgn="base" hangingPunct="0">
              <a:spcBef>
                <a:spcPct val="0"/>
              </a:spcBef>
              <a:spcAft>
                <a:spcPct val="0"/>
              </a:spcAft>
              <a:defRPr sz="3200">
                <a:solidFill>
                  <a:srgbClr val="008FC0"/>
                </a:solidFill>
                <a:latin typeface="Calibri" panose="020F0502020204030204" pitchFamily="34" charset="0"/>
                <a:ea typeface="ヒラギノ角ゴ Pro W3" pitchFamily="1" charset="-128"/>
                <a:cs typeface="Calibri" panose="020F0502020204030204" pitchFamily="34" charset="0"/>
              </a:defRPr>
            </a:lvl4pPr>
            <a:lvl5pPr algn="l" rtl="0" eaLnBrk="0" fontAlgn="base" hangingPunct="0">
              <a:spcBef>
                <a:spcPct val="0"/>
              </a:spcBef>
              <a:spcAft>
                <a:spcPct val="0"/>
              </a:spcAft>
              <a:defRPr sz="3200">
                <a:solidFill>
                  <a:srgbClr val="008FC0"/>
                </a:solidFill>
                <a:latin typeface="Calibri" panose="020F0502020204030204" pitchFamily="34" charset="0"/>
                <a:ea typeface="ヒラギノ角ゴ Pro W3" pitchFamily="1" charset="-128"/>
                <a:cs typeface="Calibri" panose="020F0502020204030204" pitchFamily="34" charset="0"/>
              </a:defRPr>
            </a:lvl5pPr>
            <a:lvl6pPr marL="457200" algn="l" rtl="0" fontAlgn="base">
              <a:spcBef>
                <a:spcPct val="0"/>
              </a:spcBef>
              <a:spcAft>
                <a:spcPct val="0"/>
              </a:spcAft>
              <a:defRPr sz="3000">
                <a:solidFill>
                  <a:srgbClr val="004494"/>
                </a:solidFill>
                <a:latin typeface="Verdana" pitchFamily="1" charset="0"/>
                <a:ea typeface="Arial" pitchFamily="1" charset="0"/>
                <a:cs typeface="Arial" pitchFamily="1" charset="0"/>
              </a:defRPr>
            </a:lvl6pPr>
            <a:lvl7pPr marL="914400" algn="l" rtl="0" fontAlgn="base">
              <a:spcBef>
                <a:spcPct val="0"/>
              </a:spcBef>
              <a:spcAft>
                <a:spcPct val="0"/>
              </a:spcAft>
              <a:defRPr sz="3000">
                <a:solidFill>
                  <a:srgbClr val="004494"/>
                </a:solidFill>
                <a:latin typeface="Verdana" pitchFamily="1" charset="0"/>
                <a:ea typeface="Arial" pitchFamily="1" charset="0"/>
                <a:cs typeface="Arial" pitchFamily="1" charset="0"/>
              </a:defRPr>
            </a:lvl7pPr>
            <a:lvl8pPr marL="1371600" algn="l" rtl="0" fontAlgn="base">
              <a:spcBef>
                <a:spcPct val="0"/>
              </a:spcBef>
              <a:spcAft>
                <a:spcPct val="0"/>
              </a:spcAft>
              <a:defRPr sz="3000">
                <a:solidFill>
                  <a:srgbClr val="004494"/>
                </a:solidFill>
                <a:latin typeface="Verdana" pitchFamily="1" charset="0"/>
                <a:ea typeface="Arial" pitchFamily="1" charset="0"/>
                <a:cs typeface="Arial" pitchFamily="1" charset="0"/>
              </a:defRPr>
            </a:lvl8pPr>
            <a:lvl9pPr marL="1828800" algn="l" rtl="0" fontAlgn="base">
              <a:spcBef>
                <a:spcPct val="0"/>
              </a:spcBef>
              <a:spcAft>
                <a:spcPct val="0"/>
              </a:spcAft>
              <a:defRPr sz="3000">
                <a:solidFill>
                  <a:srgbClr val="004494"/>
                </a:solidFill>
                <a:latin typeface="Verdana" pitchFamily="1" charset="0"/>
                <a:ea typeface="Arial" pitchFamily="1" charset="0"/>
                <a:cs typeface="Arial" pitchFamily="1" charset="0"/>
              </a:defRPr>
            </a:lvl9pPr>
          </a:lstStyle>
          <a:p>
            <a:endParaRPr lang="en-GB" altLang="en-US" sz="4000" b="1" kern="0">
              <a:solidFill>
                <a:schemeClr val="bg1"/>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16F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5BE2599-3643-4BC0-80BD-F6CCC867646F}"/>
              </a:ext>
            </a:extLst>
          </p:cNvPr>
          <p:cNvSpPr>
            <a:spLocks noGrp="1"/>
          </p:cNvSpPr>
          <p:nvPr>
            <p:ph type="title"/>
          </p:nvPr>
        </p:nvSpPr>
        <p:spPr>
          <a:xfrm>
            <a:off x="524256" y="4767072"/>
            <a:ext cx="6594189" cy="1625210"/>
          </a:xfrm>
        </p:spPr>
        <p:txBody>
          <a:bodyPr>
            <a:normAutofit/>
          </a:bodyPr>
          <a:lstStyle/>
          <a:p>
            <a:pPr algn="ctr"/>
            <a:r>
              <a:rPr lang="en-SG" dirty="0">
                <a:solidFill>
                  <a:srgbClr val="FFFFFF"/>
                </a:solidFill>
              </a:rPr>
              <a:t>Who needs assessment data? </a:t>
            </a:r>
            <a:br>
              <a:rPr lang="en-SG" dirty="0">
                <a:solidFill>
                  <a:srgbClr val="FFFFFF"/>
                </a:solidFill>
              </a:rPr>
            </a:br>
            <a:r>
              <a:rPr lang="en-SG" dirty="0">
                <a:solidFill>
                  <a:srgbClr val="FFFFFF"/>
                </a:solidFill>
              </a:rPr>
              <a:t>And for what purposes?</a:t>
            </a:r>
          </a:p>
        </p:txBody>
      </p:sp>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014DA59-B6F4-4A26-A1D2-0DD886B7138E}"/>
              </a:ext>
            </a:extLst>
          </p:cNvPr>
          <p:cNvSpPr>
            <a:spLocks noGrp="1"/>
          </p:cNvSpPr>
          <p:nvPr>
            <p:ph idx="1"/>
          </p:nvPr>
        </p:nvSpPr>
        <p:spPr>
          <a:xfrm>
            <a:off x="7582563" y="635794"/>
            <a:ext cx="4085181" cy="5679281"/>
          </a:xfrm>
        </p:spPr>
        <p:txBody>
          <a:bodyPr anchor="ctr">
            <a:normAutofit/>
          </a:bodyPr>
          <a:lstStyle/>
          <a:p>
            <a:r>
              <a:rPr lang="en-SG" sz="2800" dirty="0">
                <a:solidFill>
                  <a:srgbClr val="FFFFFF"/>
                </a:solidFill>
              </a:rPr>
              <a:t>Students</a:t>
            </a:r>
          </a:p>
          <a:p>
            <a:r>
              <a:rPr lang="en-SG" sz="2800" dirty="0">
                <a:solidFill>
                  <a:srgbClr val="FFFFFF"/>
                </a:solidFill>
              </a:rPr>
              <a:t>Teachers</a:t>
            </a:r>
          </a:p>
          <a:p>
            <a:r>
              <a:rPr lang="en-SG" sz="2800" dirty="0">
                <a:solidFill>
                  <a:srgbClr val="FFFFFF"/>
                </a:solidFill>
              </a:rPr>
              <a:t>Parents and </a:t>
            </a:r>
            <a:r>
              <a:rPr lang="en-SG" sz="2800" dirty="0" err="1">
                <a:solidFill>
                  <a:srgbClr val="FFFFFF"/>
                </a:solidFill>
              </a:rPr>
              <a:t>whānau</a:t>
            </a:r>
            <a:r>
              <a:rPr lang="en-SG" sz="2800" dirty="0">
                <a:solidFill>
                  <a:srgbClr val="FFFFFF"/>
                </a:solidFill>
              </a:rPr>
              <a:t> </a:t>
            </a:r>
          </a:p>
          <a:p>
            <a:r>
              <a:rPr lang="en-SG" sz="2800" dirty="0">
                <a:solidFill>
                  <a:srgbClr val="FFFFFF"/>
                </a:solidFill>
              </a:rPr>
              <a:t>School leaders </a:t>
            </a:r>
          </a:p>
          <a:p>
            <a:r>
              <a:rPr lang="en-SG" sz="2800" dirty="0">
                <a:solidFill>
                  <a:srgbClr val="FFFFFF"/>
                </a:solidFill>
              </a:rPr>
              <a:t>Boards of Trustees</a:t>
            </a:r>
          </a:p>
          <a:p>
            <a:r>
              <a:rPr lang="en-SG" sz="2800" dirty="0">
                <a:solidFill>
                  <a:srgbClr val="FFFFFF"/>
                </a:solidFill>
              </a:rPr>
              <a:t>Ministry of Education</a:t>
            </a:r>
          </a:p>
          <a:p>
            <a:endParaRPr lang="en-SG" sz="2800" dirty="0">
              <a:solidFill>
                <a:srgbClr val="FFFFFF"/>
              </a:solidFill>
            </a:endParaRPr>
          </a:p>
          <a:p>
            <a:pPr marL="0" indent="0">
              <a:buNone/>
            </a:pPr>
            <a:r>
              <a:rPr lang="en-SG" sz="2800" dirty="0">
                <a:solidFill>
                  <a:srgbClr val="FFFFFF"/>
                </a:solidFill>
              </a:rPr>
              <a:t>How can schools collect assessment data that fills all these purposes?</a:t>
            </a:r>
          </a:p>
        </p:txBody>
      </p:sp>
      <p:pic>
        <p:nvPicPr>
          <p:cNvPr id="1026" name="Picture 2" descr="http://assessment.tki.org.nz/var/tki-assess/storage/images/media/images/assessment-image-nzc/60920-1-eng-NZ/Assessment-image-NZC.jpg?popUp=true&amp;KeepThis=true&amp;TB_iframe=true&amp;height=570&amp;width=1288">
            <a:extLst>
              <a:ext uri="{FF2B5EF4-FFF2-40B4-BE49-F238E27FC236}">
                <a16:creationId xmlns:a16="http://schemas.microsoft.com/office/drawing/2014/main" id="{88B3A565-F8DB-4810-A308-C8DBBDB24F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681" y="307736"/>
            <a:ext cx="5670386" cy="3956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52806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3"/>
          <p:cNvSpPr>
            <a:spLocks noGrp="1" noChangeArrowheads="1"/>
          </p:cNvSpPr>
          <p:nvPr>
            <p:ph type="title"/>
          </p:nvPr>
        </p:nvSpPr>
        <p:spPr>
          <a:xfrm>
            <a:off x="544512" y="351632"/>
            <a:ext cx="5606257" cy="537337"/>
          </a:xfrm>
        </p:spPr>
        <p:txBody>
          <a:bodyPr/>
          <a:lstStyle/>
          <a:p>
            <a:r>
              <a:rPr lang="en-US" altLang="en-US" sz="3600" dirty="0"/>
              <a:t>Review questions for schools</a:t>
            </a:r>
            <a:endParaRPr lang="en-GB" altLang="en-US" sz="3600" dirty="0"/>
          </a:p>
        </p:txBody>
      </p:sp>
      <p:sp>
        <p:nvSpPr>
          <p:cNvPr id="6147" name="Rectangle 3"/>
          <p:cNvSpPr>
            <a:spLocks noGrp="1" noChangeArrowheads="1"/>
          </p:cNvSpPr>
          <p:nvPr>
            <p:ph idx="1"/>
          </p:nvPr>
        </p:nvSpPr>
        <p:spPr>
          <a:xfrm>
            <a:off x="271463" y="969264"/>
            <a:ext cx="11672887" cy="5113491"/>
          </a:xfrm>
        </p:spPr>
        <p:txBody>
          <a:bodyPr/>
          <a:lstStyle/>
          <a:p>
            <a:pPr marL="0" indent="0">
              <a:buNone/>
              <a:defRPr/>
            </a:pPr>
            <a:r>
              <a:rPr lang="en-US" sz="2800" b="1" dirty="0">
                <a:solidFill>
                  <a:schemeClr val="tx1"/>
                </a:solidFill>
              </a:rPr>
              <a:t>Literacy and mathematics</a:t>
            </a:r>
          </a:p>
          <a:p>
            <a:pPr>
              <a:defRPr/>
            </a:pPr>
            <a:r>
              <a:rPr lang="en-US" sz="2500" dirty="0">
                <a:solidFill>
                  <a:schemeClr val="tx1"/>
                </a:solidFill>
              </a:rPr>
              <a:t>Do we want to keep assessing and reporting against National Standards?</a:t>
            </a:r>
          </a:p>
          <a:p>
            <a:pPr>
              <a:defRPr/>
            </a:pPr>
            <a:r>
              <a:rPr lang="en-US" sz="2500" dirty="0">
                <a:solidFill>
                  <a:schemeClr val="tx1"/>
                </a:solidFill>
              </a:rPr>
              <a:t>If not, what benchmarks will we use to determine progress and achievement?</a:t>
            </a:r>
          </a:p>
          <a:p>
            <a:pPr>
              <a:defRPr/>
            </a:pPr>
            <a:r>
              <a:rPr lang="en-US" sz="2500" dirty="0">
                <a:solidFill>
                  <a:schemeClr val="tx1"/>
                </a:solidFill>
              </a:rPr>
              <a:t>Can we provide progress and achievement information to all stakeholders?</a:t>
            </a:r>
          </a:p>
          <a:p>
            <a:pPr>
              <a:defRPr/>
            </a:pPr>
            <a:r>
              <a:rPr lang="en-US" sz="2500" dirty="0">
                <a:solidFill>
                  <a:schemeClr val="tx1"/>
                </a:solidFill>
              </a:rPr>
              <a:t>Is there good assessment for learning practice in our classrooms?</a:t>
            </a:r>
          </a:p>
          <a:p>
            <a:pPr>
              <a:defRPr/>
            </a:pPr>
            <a:r>
              <a:rPr lang="en-US" sz="2500" dirty="0">
                <a:solidFill>
                  <a:schemeClr val="tx1"/>
                </a:solidFill>
              </a:rPr>
              <a:t>Are the more formal assessments (for example: running records, e-</a:t>
            </a:r>
            <a:r>
              <a:rPr lang="en-US" sz="2500" dirty="0" err="1">
                <a:solidFill>
                  <a:schemeClr val="tx1"/>
                </a:solidFill>
              </a:rPr>
              <a:t>asTTle</a:t>
            </a:r>
            <a:r>
              <a:rPr lang="en-US" sz="2500" dirty="0">
                <a:solidFill>
                  <a:schemeClr val="tx1"/>
                </a:solidFill>
              </a:rPr>
              <a:t> tests, JAM) administered accurately and in a timely fashion? </a:t>
            </a:r>
          </a:p>
          <a:p>
            <a:pPr>
              <a:defRPr/>
            </a:pPr>
            <a:r>
              <a:rPr lang="en-US" sz="2500" dirty="0">
                <a:solidFill>
                  <a:schemeClr val="tx1"/>
                </a:solidFill>
              </a:rPr>
              <a:t>Do we use our assessment information primarily for teaching and learning? Do teachers know how?</a:t>
            </a:r>
          </a:p>
          <a:p>
            <a:pPr>
              <a:defRPr/>
            </a:pPr>
            <a:r>
              <a:rPr lang="en-US" sz="2500" dirty="0">
                <a:solidFill>
                  <a:schemeClr val="tx1"/>
                </a:solidFill>
              </a:rPr>
              <a:t>Have we got effective and timely storage and retrieval for assessment information?</a:t>
            </a:r>
          </a:p>
          <a:p>
            <a:pPr>
              <a:defRPr/>
            </a:pPr>
            <a:r>
              <a:rPr lang="en-US" sz="2500" dirty="0">
                <a:solidFill>
                  <a:schemeClr val="tx1"/>
                </a:solidFill>
              </a:rPr>
              <a:t>Are we assessing too much? Or too little?</a:t>
            </a:r>
          </a:p>
          <a:p>
            <a:pPr>
              <a:defRPr/>
            </a:pPr>
            <a:endParaRPr lang="EN-US" sz="2400" dirty="0"/>
          </a:p>
        </p:txBody>
      </p:sp>
      <p:pic>
        <p:nvPicPr>
          <p:cNvPr id="4" name="Picture 3">
            <a:extLst>
              <a:ext uri="{FF2B5EF4-FFF2-40B4-BE49-F238E27FC236}">
                <a16:creationId xmlns:a16="http://schemas.microsoft.com/office/drawing/2014/main" id="{F2263D54-2C59-42A5-8530-2FFBA9804BEE}"/>
              </a:ext>
            </a:extLst>
          </p:cNvPr>
          <p:cNvPicPr>
            <a:picLocks noChangeAspect="1"/>
          </p:cNvPicPr>
          <p:nvPr/>
        </p:nvPicPr>
        <p:blipFill>
          <a:blip r:embed="rId3"/>
          <a:stretch>
            <a:fillRect/>
          </a:stretch>
        </p:blipFill>
        <p:spPr>
          <a:xfrm>
            <a:off x="10209306" y="180975"/>
            <a:ext cx="1438181" cy="1162050"/>
          </a:xfrm>
          <a:prstGeom prst="rect">
            <a:avLst/>
          </a:prstGeom>
        </p:spPr>
      </p:pic>
    </p:spTree>
    <p:extLst>
      <p:ext uri="{BB962C8B-B14F-4D97-AF65-F5344CB8AC3E}">
        <p14:creationId xmlns:p14="http://schemas.microsoft.com/office/powerpoint/2010/main" val="4053740704"/>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3"/>
          <p:cNvSpPr>
            <a:spLocks noGrp="1" noChangeArrowheads="1"/>
          </p:cNvSpPr>
          <p:nvPr>
            <p:ph type="title"/>
          </p:nvPr>
        </p:nvSpPr>
        <p:spPr>
          <a:xfrm>
            <a:off x="544512" y="351632"/>
            <a:ext cx="5606257" cy="537337"/>
          </a:xfrm>
        </p:spPr>
        <p:txBody>
          <a:bodyPr/>
          <a:lstStyle/>
          <a:p>
            <a:r>
              <a:rPr lang="en-US" altLang="en-US" sz="3600" dirty="0"/>
              <a:t>Review questions for schools</a:t>
            </a:r>
            <a:endParaRPr lang="en-GB" altLang="en-US" sz="3600" dirty="0"/>
          </a:p>
        </p:txBody>
      </p:sp>
      <p:sp>
        <p:nvSpPr>
          <p:cNvPr id="6147" name="Rectangle 3"/>
          <p:cNvSpPr>
            <a:spLocks noGrp="1" noChangeArrowheads="1"/>
          </p:cNvSpPr>
          <p:nvPr>
            <p:ph idx="1"/>
          </p:nvPr>
        </p:nvSpPr>
        <p:spPr>
          <a:xfrm>
            <a:off x="519113" y="1457702"/>
            <a:ext cx="11672887" cy="4522816"/>
          </a:xfrm>
        </p:spPr>
        <p:txBody>
          <a:bodyPr/>
          <a:lstStyle/>
          <a:p>
            <a:pPr marL="0" indent="0">
              <a:buNone/>
              <a:defRPr/>
            </a:pPr>
            <a:r>
              <a:rPr lang="en-US" sz="2800" b="1" dirty="0">
                <a:solidFill>
                  <a:schemeClr val="tx1"/>
                </a:solidFill>
              </a:rPr>
              <a:t>Other curriculum areas</a:t>
            </a:r>
          </a:p>
          <a:p>
            <a:pPr>
              <a:defRPr/>
            </a:pPr>
            <a:r>
              <a:rPr lang="en-US" sz="2500" dirty="0">
                <a:solidFill>
                  <a:schemeClr val="tx1"/>
                </a:solidFill>
              </a:rPr>
              <a:t>Have we been neglecting these areas in </a:t>
            </a:r>
            <a:r>
              <a:rPr lang="en-US" sz="2500" dirty="0" err="1">
                <a:solidFill>
                  <a:schemeClr val="tx1"/>
                </a:solidFill>
              </a:rPr>
              <a:t>favour</a:t>
            </a:r>
            <a:r>
              <a:rPr lang="en-US" sz="2500" dirty="0">
                <a:solidFill>
                  <a:schemeClr val="tx1"/>
                </a:solidFill>
              </a:rPr>
              <a:t> of literacy and numeracy?</a:t>
            </a:r>
          </a:p>
          <a:p>
            <a:pPr>
              <a:defRPr/>
            </a:pPr>
            <a:r>
              <a:rPr lang="en-US" sz="2500" dirty="0">
                <a:solidFill>
                  <a:schemeClr val="tx1"/>
                </a:solidFill>
              </a:rPr>
              <a:t>Are there areas of the curriculum that we need to boost?</a:t>
            </a:r>
          </a:p>
          <a:p>
            <a:pPr>
              <a:defRPr/>
            </a:pPr>
            <a:r>
              <a:rPr lang="en-US" sz="2500" dirty="0">
                <a:solidFill>
                  <a:schemeClr val="tx1"/>
                </a:solidFill>
              </a:rPr>
              <a:t>Are there clear school schemes for these curriculum areas? Are there clear expectations for teachers?</a:t>
            </a:r>
          </a:p>
          <a:p>
            <a:pPr>
              <a:defRPr/>
            </a:pPr>
            <a:r>
              <a:rPr lang="en-US" sz="2500" dirty="0">
                <a:solidFill>
                  <a:schemeClr val="tx1"/>
                </a:solidFill>
              </a:rPr>
              <a:t>How will we provide progress and achievement information to stakeholders?</a:t>
            </a:r>
          </a:p>
          <a:p>
            <a:pPr>
              <a:defRPr/>
            </a:pPr>
            <a:r>
              <a:rPr lang="en-US" sz="2500" dirty="0">
                <a:solidFill>
                  <a:schemeClr val="tx1"/>
                </a:solidFill>
              </a:rPr>
              <a:t>Is there good assessment for learning practice in our classrooms?</a:t>
            </a:r>
          </a:p>
          <a:p>
            <a:pPr>
              <a:defRPr/>
            </a:pPr>
            <a:r>
              <a:rPr lang="en-US" sz="2500" dirty="0">
                <a:solidFill>
                  <a:schemeClr val="tx1"/>
                </a:solidFill>
              </a:rPr>
              <a:t>Have we got effective and timely storage and retrieval for assessment information?</a:t>
            </a:r>
          </a:p>
          <a:p>
            <a:pPr>
              <a:defRPr/>
            </a:pPr>
            <a:r>
              <a:rPr lang="en-US" sz="2500" dirty="0">
                <a:solidFill>
                  <a:schemeClr val="tx1"/>
                </a:solidFill>
              </a:rPr>
              <a:t>Are we assessing too much? Or too little?</a:t>
            </a:r>
          </a:p>
          <a:p>
            <a:pPr>
              <a:defRPr/>
            </a:pPr>
            <a:endParaRPr lang="EN-US" sz="2400" dirty="0"/>
          </a:p>
        </p:txBody>
      </p:sp>
      <p:pic>
        <p:nvPicPr>
          <p:cNvPr id="4" name="Picture 3">
            <a:extLst>
              <a:ext uri="{FF2B5EF4-FFF2-40B4-BE49-F238E27FC236}">
                <a16:creationId xmlns:a16="http://schemas.microsoft.com/office/drawing/2014/main" id="{F2263D54-2C59-42A5-8530-2FFBA9804BEE}"/>
              </a:ext>
            </a:extLst>
          </p:cNvPr>
          <p:cNvPicPr>
            <a:picLocks noChangeAspect="1"/>
          </p:cNvPicPr>
          <p:nvPr/>
        </p:nvPicPr>
        <p:blipFill>
          <a:blip r:embed="rId3"/>
          <a:stretch>
            <a:fillRect/>
          </a:stretch>
        </p:blipFill>
        <p:spPr>
          <a:xfrm>
            <a:off x="10209306" y="180975"/>
            <a:ext cx="1438181" cy="1162050"/>
          </a:xfrm>
          <a:prstGeom prst="rect">
            <a:avLst/>
          </a:prstGeom>
        </p:spPr>
      </p:pic>
    </p:spTree>
    <p:extLst>
      <p:ext uri="{BB962C8B-B14F-4D97-AF65-F5344CB8AC3E}">
        <p14:creationId xmlns:p14="http://schemas.microsoft.com/office/powerpoint/2010/main" val="2624733893"/>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DD1A8-C10E-4FC8-9A3F-1C66426C077A}"/>
              </a:ext>
            </a:extLst>
          </p:cNvPr>
          <p:cNvSpPr>
            <a:spLocks noGrp="1"/>
          </p:cNvSpPr>
          <p:nvPr>
            <p:ph type="title"/>
          </p:nvPr>
        </p:nvSpPr>
        <p:spPr>
          <a:xfrm>
            <a:off x="879942" y="241315"/>
            <a:ext cx="7474172" cy="1325563"/>
          </a:xfrm>
        </p:spPr>
        <p:txBody>
          <a:bodyPr>
            <a:normAutofit/>
          </a:bodyPr>
          <a:lstStyle/>
          <a:p>
            <a:r>
              <a:rPr lang="en-NZ" dirty="0"/>
              <a:t>Key messages</a:t>
            </a:r>
          </a:p>
        </p:txBody>
      </p:sp>
      <p:sp>
        <p:nvSpPr>
          <p:cNvPr id="3" name="Content Placeholder 2">
            <a:extLst>
              <a:ext uri="{FF2B5EF4-FFF2-40B4-BE49-F238E27FC236}">
                <a16:creationId xmlns:a16="http://schemas.microsoft.com/office/drawing/2014/main" id="{9117A8A5-7065-4573-87F1-C19FF3AA089F}"/>
              </a:ext>
            </a:extLst>
          </p:cNvPr>
          <p:cNvSpPr>
            <a:spLocks noGrp="1"/>
          </p:cNvSpPr>
          <p:nvPr>
            <p:ph idx="1"/>
          </p:nvPr>
        </p:nvSpPr>
        <p:spPr>
          <a:xfrm>
            <a:off x="533401" y="2278173"/>
            <a:ext cx="8167254" cy="3450613"/>
          </a:xfrm>
        </p:spPr>
        <p:txBody>
          <a:bodyPr anchor="ctr">
            <a:noAutofit/>
          </a:bodyPr>
          <a:lstStyle/>
          <a:p>
            <a:pPr>
              <a:lnSpc>
                <a:spcPct val="90000"/>
              </a:lnSpc>
            </a:pPr>
            <a:r>
              <a:rPr lang="en-NZ" sz="2800" dirty="0">
                <a:solidFill>
                  <a:schemeClr val="tx1"/>
                </a:solidFill>
              </a:rPr>
              <a:t>If schools choose to review their approach, it is still important to ensure that any changes retain </a:t>
            </a:r>
            <a:r>
              <a:rPr lang="en-NZ" sz="2800" b="1" dirty="0">
                <a:solidFill>
                  <a:schemeClr val="tx1"/>
                </a:solidFill>
              </a:rPr>
              <a:t>at least </a:t>
            </a:r>
            <a:r>
              <a:rPr lang="en-NZ" sz="2800" dirty="0">
                <a:solidFill>
                  <a:schemeClr val="tx1"/>
                </a:solidFill>
              </a:rPr>
              <a:t>the same rigour and educative purpose as before.</a:t>
            </a:r>
          </a:p>
          <a:p>
            <a:pPr>
              <a:lnSpc>
                <a:spcPct val="90000"/>
              </a:lnSpc>
            </a:pPr>
            <a:endParaRPr lang="en-NZ" sz="2800" dirty="0">
              <a:solidFill>
                <a:schemeClr val="tx1"/>
              </a:solidFill>
            </a:endParaRPr>
          </a:p>
          <a:p>
            <a:pPr>
              <a:lnSpc>
                <a:spcPct val="90000"/>
              </a:lnSpc>
            </a:pPr>
            <a:r>
              <a:rPr lang="en-NZ" sz="2800" dirty="0">
                <a:solidFill>
                  <a:schemeClr val="tx1"/>
                </a:solidFill>
              </a:rPr>
              <a:t>Keep overall judgments of progress and achievement as a central part of the system at all levels.</a:t>
            </a:r>
          </a:p>
          <a:p>
            <a:pPr>
              <a:lnSpc>
                <a:spcPct val="90000"/>
              </a:lnSpc>
            </a:pPr>
            <a:endParaRPr lang="en-NZ" sz="2800" dirty="0">
              <a:solidFill>
                <a:schemeClr val="tx1"/>
              </a:solidFill>
            </a:endParaRPr>
          </a:p>
          <a:p>
            <a:pPr>
              <a:lnSpc>
                <a:spcPct val="90000"/>
              </a:lnSpc>
            </a:pPr>
            <a:r>
              <a:rPr lang="en-NZ" sz="2800" dirty="0">
                <a:solidFill>
                  <a:schemeClr val="tx1"/>
                </a:solidFill>
              </a:rPr>
              <a:t>Don’t throw the baby out with the bath water. Keep those things in your school that are working well, and change or implement those that need to be updated. </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6A3D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a:solidFill>
              <a:srgbClr val="F59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2F85A63-EAD9-4EE6-9D1A-913D0A8FDDAD}"/>
              </a:ext>
            </a:extLst>
          </p:cNvPr>
          <p:cNvPicPr>
            <a:picLocks noChangeAspect="1"/>
          </p:cNvPicPr>
          <p:nvPr/>
        </p:nvPicPr>
        <p:blipFill rotWithShape="1">
          <a:blip r:embed="rId3">
            <a:alphaModFix/>
            <a:extLst/>
          </a:blip>
          <a:srcRect l="7637" r="218" b="3"/>
          <a:stretch/>
        </p:blipFill>
        <p:spPr>
          <a:xfrm>
            <a:off x="9080536" y="2544160"/>
            <a:ext cx="1912560" cy="1909489"/>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Tree>
    <p:extLst>
      <p:ext uri="{BB962C8B-B14F-4D97-AF65-F5344CB8AC3E}">
        <p14:creationId xmlns:p14="http://schemas.microsoft.com/office/powerpoint/2010/main" val="26945474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3"/>
          <p:cNvSpPr>
            <a:spLocks noGrp="1" noChangeArrowheads="1"/>
          </p:cNvSpPr>
          <p:nvPr>
            <p:ph type="title"/>
          </p:nvPr>
        </p:nvSpPr>
        <p:spPr>
          <a:xfrm>
            <a:off x="731520" y="574596"/>
            <a:ext cx="5425061" cy="537337"/>
          </a:xfrm>
        </p:spPr>
        <p:txBody>
          <a:bodyPr/>
          <a:lstStyle/>
          <a:p>
            <a:pPr>
              <a:defRPr/>
            </a:pPr>
            <a:r>
              <a:rPr lang="en-NZ" sz="3600" dirty="0"/>
              <a:t>Section 2	</a:t>
            </a:r>
            <a:br>
              <a:rPr lang="en-NZ" sz="3600" dirty="0"/>
            </a:br>
            <a:r>
              <a:rPr lang="en-NZ" sz="3600" dirty="0"/>
              <a:t>School stories – a variety of </a:t>
            </a:r>
            <a:br>
              <a:rPr lang="en-NZ" sz="3600" dirty="0"/>
            </a:br>
            <a:r>
              <a:rPr lang="en-NZ" sz="3600" dirty="0"/>
              <a:t>approaches to assessment</a:t>
            </a:r>
          </a:p>
        </p:txBody>
      </p:sp>
      <p:sp>
        <p:nvSpPr>
          <p:cNvPr id="6147" name="Rectangle 3"/>
          <p:cNvSpPr>
            <a:spLocks noGrp="1" noChangeArrowheads="1"/>
          </p:cNvSpPr>
          <p:nvPr>
            <p:ph idx="1"/>
          </p:nvPr>
        </p:nvSpPr>
        <p:spPr>
          <a:xfrm>
            <a:off x="731520" y="2234071"/>
            <a:ext cx="11197883" cy="3744697"/>
          </a:xfrm>
        </p:spPr>
        <p:txBody>
          <a:bodyPr/>
          <a:lstStyle/>
          <a:p>
            <a:r>
              <a:rPr lang="en-NZ" sz="2800" dirty="0">
                <a:solidFill>
                  <a:schemeClr val="tx1"/>
                </a:solidFill>
              </a:rPr>
              <a:t>School stories were sought to illustrate a variety of approaches to teaching, assessment and information sharing.  </a:t>
            </a:r>
          </a:p>
          <a:p>
            <a:r>
              <a:rPr lang="en-NZ" sz="2800" dirty="0">
                <a:solidFill>
                  <a:schemeClr val="tx1"/>
                </a:solidFill>
              </a:rPr>
              <a:t>The section includes eight (for the moment) school stories.</a:t>
            </a:r>
          </a:p>
          <a:p>
            <a:r>
              <a:rPr lang="en-NZ" sz="2800" dirty="0">
                <a:solidFill>
                  <a:schemeClr val="tx1"/>
                </a:solidFill>
              </a:rPr>
              <a:t>Of particular interest are the ways schools are working to integrate curriculum objectives with </a:t>
            </a:r>
            <a:r>
              <a:rPr lang="en-SG" sz="2800" dirty="0">
                <a:solidFill>
                  <a:schemeClr val="tx1"/>
                </a:solidFill>
              </a:rPr>
              <a:t>the Key Competencies and other learning prerequisites at the ‘front end’ of the curriculum. </a:t>
            </a:r>
            <a:endParaRPr lang="en-NZ" sz="2800" dirty="0">
              <a:solidFill>
                <a:schemeClr val="tx1"/>
              </a:solidFill>
            </a:endParaRPr>
          </a:p>
          <a:p>
            <a:pPr marL="0" indent="0">
              <a:buNone/>
              <a:defRPr/>
            </a:pPr>
            <a:r>
              <a:rPr lang="en-NZ" sz="2800" dirty="0">
                <a:solidFill>
                  <a:srgbClr val="008FC0"/>
                </a:solidFill>
              </a:rPr>
              <a:t>http://assessment.tki.org.nz/Assessment-and-reporting-guide/School-stories-a-variety-of-approaches-to-assessment</a:t>
            </a:r>
          </a:p>
        </p:txBody>
      </p:sp>
      <p:pic>
        <p:nvPicPr>
          <p:cNvPr id="2" name="Picture 1">
            <a:extLst>
              <a:ext uri="{FF2B5EF4-FFF2-40B4-BE49-F238E27FC236}">
                <a16:creationId xmlns:a16="http://schemas.microsoft.com/office/drawing/2014/main" id="{3A8B8022-2560-4C21-9033-6890931D46A4}"/>
              </a:ext>
            </a:extLst>
          </p:cNvPr>
          <p:cNvPicPr>
            <a:picLocks noChangeAspect="1"/>
          </p:cNvPicPr>
          <p:nvPr/>
        </p:nvPicPr>
        <p:blipFill>
          <a:blip r:embed="rId3"/>
          <a:stretch>
            <a:fillRect/>
          </a:stretch>
        </p:blipFill>
        <p:spPr>
          <a:xfrm>
            <a:off x="7619836" y="136782"/>
            <a:ext cx="4139045" cy="1677403"/>
          </a:xfrm>
          <a:prstGeom prst="rect">
            <a:avLst/>
          </a:prstGeom>
        </p:spPr>
      </p:pic>
    </p:spTree>
    <p:extLst>
      <p:ext uri="{BB962C8B-B14F-4D97-AF65-F5344CB8AC3E}">
        <p14:creationId xmlns:p14="http://schemas.microsoft.com/office/powerpoint/2010/main" val="941703012"/>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D1C46F-5BDF-4921-BCAE-6E30DA8A20D3}"/>
              </a:ext>
            </a:extLst>
          </p:cNvPr>
          <p:cNvPicPr>
            <a:picLocks noChangeAspect="1"/>
          </p:cNvPicPr>
          <p:nvPr/>
        </p:nvPicPr>
        <p:blipFill>
          <a:blip r:embed="rId3"/>
          <a:stretch>
            <a:fillRect/>
          </a:stretch>
        </p:blipFill>
        <p:spPr>
          <a:xfrm>
            <a:off x="1042416" y="0"/>
            <a:ext cx="8467344" cy="6272107"/>
          </a:xfrm>
          <a:prstGeom prst="rect">
            <a:avLst/>
          </a:prstGeom>
        </p:spPr>
      </p:pic>
    </p:spTree>
    <p:extLst>
      <p:ext uri="{BB962C8B-B14F-4D97-AF65-F5344CB8AC3E}">
        <p14:creationId xmlns:p14="http://schemas.microsoft.com/office/powerpoint/2010/main" val="411826310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DD1A8-C10E-4FC8-9A3F-1C66426C077A}"/>
              </a:ext>
            </a:extLst>
          </p:cNvPr>
          <p:cNvSpPr>
            <a:spLocks noGrp="1"/>
          </p:cNvSpPr>
          <p:nvPr>
            <p:ph type="title"/>
          </p:nvPr>
        </p:nvSpPr>
        <p:spPr>
          <a:xfrm>
            <a:off x="879942" y="241315"/>
            <a:ext cx="7474172" cy="1325563"/>
          </a:xfrm>
        </p:spPr>
        <p:txBody>
          <a:bodyPr>
            <a:normAutofit/>
          </a:bodyPr>
          <a:lstStyle/>
          <a:p>
            <a:r>
              <a:rPr lang="en-NZ" dirty="0"/>
              <a:t>Key message</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6A3D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a:solidFill>
              <a:srgbClr val="F59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2F85A63-EAD9-4EE6-9D1A-913D0A8FDDAD}"/>
              </a:ext>
            </a:extLst>
          </p:cNvPr>
          <p:cNvPicPr>
            <a:picLocks noChangeAspect="1"/>
          </p:cNvPicPr>
          <p:nvPr/>
        </p:nvPicPr>
        <p:blipFill rotWithShape="1">
          <a:blip r:embed="rId3">
            <a:alphaModFix/>
            <a:extLst/>
          </a:blip>
          <a:srcRect l="7637" r="218" b="3"/>
          <a:stretch/>
        </p:blipFill>
        <p:spPr>
          <a:xfrm>
            <a:off x="9143011" y="2589596"/>
            <a:ext cx="1912560" cy="1909489"/>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8" name="Content Placeholder 2">
            <a:extLst>
              <a:ext uri="{FF2B5EF4-FFF2-40B4-BE49-F238E27FC236}">
                <a16:creationId xmlns:a16="http://schemas.microsoft.com/office/drawing/2014/main" id="{5669A7F0-1A38-44D0-9122-847183AA2EB9}"/>
              </a:ext>
            </a:extLst>
          </p:cNvPr>
          <p:cNvSpPr>
            <a:spLocks noGrp="1"/>
          </p:cNvSpPr>
          <p:nvPr>
            <p:ph idx="1"/>
          </p:nvPr>
        </p:nvSpPr>
        <p:spPr>
          <a:xfrm>
            <a:off x="633907" y="1818727"/>
            <a:ext cx="8167688" cy="3451225"/>
          </a:xfrm>
        </p:spPr>
        <p:txBody>
          <a:bodyPr/>
          <a:lstStyle/>
          <a:p>
            <a:r>
              <a:rPr lang="en-NZ" sz="2800" dirty="0">
                <a:solidFill>
                  <a:schemeClr val="tx1"/>
                </a:solidFill>
              </a:rPr>
              <a:t>The key message from each of the schools is that none of these stories is of a finished and final product. Their ideas and systems are in a constant state of review and evaluation, always in the service of improved learning for their students.</a:t>
            </a:r>
          </a:p>
          <a:p>
            <a:pPr marL="0" indent="0">
              <a:buNone/>
            </a:pPr>
            <a:br>
              <a:rPr lang="en-NZ" sz="2800" dirty="0"/>
            </a:br>
            <a:endParaRPr lang="en-NZ" sz="2800" dirty="0"/>
          </a:p>
        </p:txBody>
      </p:sp>
    </p:spTree>
    <p:extLst>
      <p:ext uri="{BB962C8B-B14F-4D97-AF65-F5344CB8AC3E}">
        <p14:creationId xmlns:p14="http://schemas.microsoft.com/office/powerpoint/2010/main" val="127574140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3"/>
          <p:cNvSpPr>
            <a:spLocks noGrp="1" noChangeArrowheads="1"/>
          </p:cNvSpPr>
          <p:nvPr>
            <p:ph type="title"/>
          </p:nvPr>
        </p:nvSpPr>
        <p:spPr>
          <a:xfrm>
            <a:off x="258917" y="660662"/>
            <a:ext cx="10418763" cy="537337"/>
          </a:xfrm>
        </p:spPr>
        <p:txBody>
          <a:bodyPr/>
          <a:lstStyle/>
          <a:p>
            <a:pPr marL="457200" lvl="1" indent="-457200">
              <a:defRPr/>
            </a:pPr>
            <a:r>
              <a:rPr lang="en-SG" sz="2800" dirty="0"/>
              <a:t>	Section 3.</a:t>
            </a:r>
            <a:br>
              <a:rPr lang="en-SG" sz="2800" dirty="0"/>
            </a:br>
            <a:r>
              <a:rPr lang="en-SG" sz="2800" dirty="0"/>
              <a:t>Measuring progress across the curriculum</a:t>
            </a:r>
            <a:endParaRPr lang="en-NZ" sz="2800" dirty="0"/>
          </a:p>
        </p:txBody>
      </p:sp>
      <p:sp>
        <p:nvSpPr>
          <p:cNvPr id="6147" name="Rectangle 3"/>
          <p:cNvSpPr>
            <a:spLocks noGrp="1" noChangeArrowheads="1"/>
          </p:cNvSpPr>
          <p:nvPr>
            <p:ph idx="1"/>
          </p:nvPr>
        </p:nvSpPr>
        <p:spPr>
          <a:xfrm>
            <a:off x="366132" y="1677093"/>
            <a:ext cx="7181185" cy="5113491"/>
          </a:xfrm>
        </p:spPr>
        <p:txBody>
          <a:bodyPr/>
          <a:lstStyle/>
          <a:p>
            <a:r>
              <a:rPr lang="en-NZ" sz="2800" dirty="0">
                <a:solidFill>
                  <a:schemeClr val="tx1"/>
                </a:solidFill>
              </a:rPr>
              <a:t>This section contains a compilation of the curriculum and assessment resources available to schools</a:t>
            </a:r>
          </a:p>
          <a:p>
            <a:endParaRPr lang="en-NZ" sz="1000" dirty="0">
              <a:solidFill>
                <a:schemeClr val="tx1"/>
              </a:solidFill>
            </a:endParaRPr>
          </a:p>
          <a:p>
            <a:pPr lvl="2"/>
            <a:r>
              <a:rPr lang="en-NZ" sz="2800" dirty="0">
                <a:solidFill>
                  <a:schemeClr val="tx1"/>
                </a:solidFill>
              </a:rPr>
              <a:t>from across the curriculum areas </a:t>
            </a:r>
          </a:p>
          <a:p>
            <a:pPr lvl="2"/>
            <a:r>
              <a:rPr lang="en-NZ" sz="2800" dirty="0">
                <a:solidFill>
                  <a:schemeClr val="tx1"/>
                </a:solidFill>
              </a:rPr>
              <a:t>in literacy and mathematics (foundational learning areas)</a:t>
            </a:r>
          </a:p>
          <a:p>
            <a:pPr marL="457200" lvl="1" indent="0">
              <a:spcBef>
                <a:spcPts val="1800"/>
              </a:spcBef>
              <a:buNone/>
            </a:pPr>
            <a:r>
              <a:rPr lang="en-NZ" sz="2800" dirty="0">
                <a:solidFill>
                  <a:srgbClr val="008FC0"/>
                </a:solidFill>
              </a:rPr>
              <a:t>http://assessment.tki.org.nz/Assessment-and-reporting-guide/Measuring-progress-across-the-curriculum</a:t>
            </a:r>
          </a:p>
        </p:txBody>
      </p:sp>
      <p:pic>
        <p:nvPicPr>
          <p:cNvPr id="2" name="Picture 1">
            <a:extLst>
              <a:ext uri="{FF2B5EF4-FFF2-40B4-BE49-F238E27FC236}">
                <a16:creationId xmlns:a16="http://schemas.microsoft.com/office/drawing/2014/main" id="{B3BAF4C2-DCEF-413A-8EEB-165F9655CC69}"/>
              </a:ext>
            </a:extLst>
          </p:cNvPr>
          <p:cNvPicPr>
            <a:picLocks noChangeAspect="1"/>
          </p:cNvPicPr>
          <p:nvPr/>
        </p:nvPicPr>
        <p:blipFill>
          <a:blip r:embed="rId3"/>
          <a:stretch>
            <a:fillRect/>
          </a:stretch>
        </p:blipFill>
        <p:spPr>
          <a:xfrm>
            <a:off x="7877908" y="277506"/>
            <a:ext cx="4196327" cy="3818657"/>
          </a:xfrm>
          <a:prstGeom prst="rect">
            <a:avLst/>
          </a:prstGeom>
        </p:spPr>
      </p:pic>
    </p:spTree>
    <p:extLst>
      <p:ext uri="{BB962C8B-B14F-4D97-AF65-F5344CB8AC3E}">
        <p14:creationId xmlns:p14="http://schemas.microsoft.com/office/powerpoint/2010/main" val="3747593721"/>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DD1A8-C10E-4FC8-9A3F-1C66426C077A}"/>
              </a:ext>
            </a:extLst>
          </p:cNvPr>
          <p:cNvSpPr>
            <a:spLocks noGrp="1"/>
          </p:cNvSpPr>
          <p:nvPr>
            <p:ph type="title"/>
          </p:nvPr>
        </p:nvSpPr>
        <p:spPr>
          <a:xfrm>
            <a:off x="879942" y="241315"/>
            <a:ext cx="7474172" cy="1325563"/>
          </a:xfrm>
        </p:spPr>
        <p:txBody>
          <a:bodyPr>
            <a:normAutofit/>
          </a:bodyPr>
          <a:lstStyle/>
          <a:p>
            <a:r>
              <a:rPr lang="en-NZ" dirty="0"/>
              <a:t>Key messages</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6A3D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a:solidFill>
              <a:srgbClr val="F59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2F85A63-EAD9-4EE6-9D1A-913D0A8FDDAD}"/>
              </a:ext>
            </a:extLst>
          </p:cNvPr>
          <p:cNvPicPr>
            <a:picLocks noChangeAspect="1"/>
          </p:cNvPicPr>
          <p:nvPr/>
        </p:nvPicPr>
        <p:blipFill rotWithShape="1">
          <a:blip r:embed="rId3">
            <a:alphaModFix/>
            <a:extLst/>
          </a:blip>
          <a:srcRect l="7637" r="218" b="3"/>
          <a:stretch/>
        </p:blipFill>
        <p:spPr>
          <a:xfrm>
            <a:off x="9143011" y="2589596"/>
            <a:ext cx="1912560" cy="1909489"/>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8" name="Content Placeholder 2">
            <a:extLst>
              <a:ext uri="{FF2B5EF4-FFF2-40B4-BE49-F238E27FC236}">
                <a16:creationId xmlns:a16="http://schemas.microsoft.com/office/drawing/2014/main" id="{5669A7F0-1A38-44D0-9122-847183AA2EB9}"/>
              </a:ext>
            </a:extLst>
          </p:cNvPr>
          <p:cNvSpPr>
            <a:spLocks noGrp="1"/>
          </p:cNvSpPr>
          <p:nvPr>
            <p:ph idx="1"/>
          </p:nvPr>
        </p:nvSpPr>
        <p:spPr>
          <a:xfrm>
            <a:off x="502389" y="1335969"/>
            <a:ext cx="8167688" cy="3451225"/>
          </a:xfrm>
        </p:spPr>
        <p:txBody>
          <a:bodyPr/>
          <a:lstStyle/>
          <a:p>
            <a:r>
              <a:rPr lang="en-NZ" sz="2800" dirty="0">
                <a:solidFill>
                  <a:schemeClr val="tx1"/>
                </a:solidFill>
              </a:rPr>
              <a:t>While every school curriculum must be clearly aligned with the intent of the NZC, schools have considerable flexibility when determining the detail of teaching, learning and assessment in their context.</a:t>
            </a:r>
          </a:p>
          <a:p>
            <a:r>
              <a:rPr lang="en-NZ" sz="2800" dirty="0">
                <a:solidFill>
                  <a:schemeClr val="tx1"/>
                </a:solidFill>
              </a:rPr>
              <a:t>Literacy and mathematics are fundamental as they enable learners to meet the demands, and access the breadth and richness of our NZC. </a:t>
            </a:r>
          </a:p>
          <a:p>
            <a:r>
              <a:rPr lang="en-NZ" sz="2800" dirty="0">
                <a:solidFill>
                  <a:schemeClr val="tx1"/>
                </a:solidFill>
              </a:rPr>
              <a:t>Think carefully about your purposes for assessment. Assess only when the information will be used to improve teaching and learning. </a:t>
            </a:r>
            <a:r>
              <a:rPr lang="en-NZ" sz="2800" b="1" dirty="0">
                <a:solidFill>
                  <a:schemeClr val="tx1"/>
                </a:solidFill>
              </a:rPr>
              <a:t>Do not over assess.</a:t>
            </a:r>
          </a:p>
          <a:p>
            <a:pPr marL="0" indent="0">
              <a:buNone/>
            </a:pPr>
            <a:br>
              <a:rPr lang="en-NZ" sz="2800" dirty="0"/>
            </a:br>
            <a:endParaRPr lang="en-NZ" sz="2800" dirty="0"/>
          </a:p>
        </p:txBody>
      </p:sp>
    </p:spTree>
    <p:extLst>
      <p:ext uri="{BB962C8B-B14F-4D97-AF65-F5344CB8AC3E}">
        <p14:creationId xmlns:p14="http://schemas.microsoft.com/office/powerpoint/2010/main" val="419951725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12239-70EC-4396-8C6F-FB54B6EBB3D8}"/>
              </a:ext>
            </a:extLst>
          </p:cNvPr>
          <p:cNvSpPr>
            <a:spLocks noGrp="1"/>
          </p:cNvSpPr>
          <p:nvPr>
            <p:ph type="title"/>
          </p:nvPr>
        </p:nvSpPr>
        <p:spPr>
          <a:xfrm>
            <a:off x="886969" y="843684"/>
            <a:ext cx="5437632" cy="665353"/>
          </a:xfrm>
        </p:spPr>
        <p:txBody>
          <a:bodyPr/>
          <a:lstStyle/>
          <a:p>
            <a:r>
              <a:rPr lang="en-NZ" dirty="0"/>
              <a:t>Section 4.	</a:t>
            </a:r>
            <a:br>
              <a:rPr lang="en-NZ" dirty="0"/>
            </a:br>
            <a:r>
              <a:rPr lang="en-NZ" dirty="0"/>
              <a:t>Making teacher judgments </a:t>
            </a:r>
            <a:br>
              <a:rPr lang="en-NZ" dirty="0"/>
            </a:br>
            <a:r>
              <a:rPr lang="en-NZ" dirty="0"/>
              <a:t>on progress and achievement</a:t>
            </a:r>
          </a:p>
        </p:txBody>
      </p:sp>
      <p:sp>
        <p:nvSpPr>
          <p:cNvPr id="3" name="Content Placeholder 2">
            <a:extLst>
              <a:ext uri="{FF2B5EF4-FFF2-40B4-BE49-F238E27FC236}">
                <a16:creationId xmlns:a16="http://schemas.microsoft.com/office/drawing/2014/main" id="{928B7E57-1138-49AA-AC44-75D2F40D3B36}"/>
              </a:ext>
            </a:extLst>
          </p:cNvPr>
          <p:cNvSpPr>
            <a:spLocks noGrp="1"/>
          </p:cNvSpPr>
          <p:nvPr>
            <p:ph idx="1"/>
          </p:nvPr>
        </p:nvSpPr>
        <p:spPr>
          <a:xfrm>
            <a:off x="713787" y="2722773"/>
            <a:ext cx="10470028" cy="3143455"/>
          </a:xfrm>
        </p:spPr>
        <p:txBody>
          <a:bodyPr/>
          <a:lstStyle/>
          <a:p>
            <a:r>
              <a:rPr lang="en-NZ" sz="2800" dirty="0">
                <a:solidFill>
                  <a:schemeClr val="tx1"/>
                </a:solidFill>
              </a:rPr>
              <a:t>This section focuses on effective judgment making so that judgments are dependable and the process of making decisions is useful to teachers and student learning.</a:t>
            </a:r>
          </a:p>
          <a:p>
            <a:endParaRPr lang="en-NZ" sz="2800" dirty="0">
              <a:solidFill>
                <a:schemeClr val="tx1"/>
              </a:solidFill>
            </a:endParaRPr>
          </a:p>
          <a:p>
            <a:pPr marL="0" indent="0">
              <a:buNone/>
            </a:pPr>
            <a:r>
              <a:rPr lang="en-NZ" sz="2800" dirty="0">
                <a:solidFill>
                  <a:srgbClr val="008FC0"/>
                </a:solidFill>
              </a:rPr>
              <a:t>http://assessment.tki.org.nz/Assessment-and-reporting-guide/Making-teacher-judgments-on-progress-and-achievement</a:t>
            </a:r>
          </a:p>
        </p:txBody>
      </p:sp>
      <p:pic>
        <p:nvPicPr>
          <p:cNvPr id="4" name="Picture 3">
            <a:extLst>
              <a:ext uri="{FF2B5EF4-FFF2-40B4-BE49-F238E27FC236}">
                <a16:creationId xmlns:a16="http://schemas.microsoft.com/office/drawing/2014/main" id="{B4F66EBC-783E-43DE-8CAD-1CE8AEE5D87E}"/>
              </a:ext>
            </a:extLst>
          </p:cNvPr>
          <p:cNvPicPr>
            <a:picLocks noChangeAspect="1"/>
          </p:cNvPicPr>
          <p:nvPr/>
        </p:nvPicPr>
        <p:blipFill>
          <a:blip r:embed="rId3"/>
          <a:stretch>
            <a:fillRect/>
          </a:stretch>
        </p:blipFill>
        <p:spPr>
          <a:xfrm>
            <a:off x="7233362" y="295275"/>
            <a:ext cx="4518755" cy="1914525"/>
          </a:xfrm>
          <a:prstGeom prst="rect">
            <a:avLst/>
          </a:prstGeom>
        </p:spPr>
      </p:pic>
    </p:spTree>
    <p:extLst>
      <p:ext uri="{BB962C8B-B14F-4D97-AF65-F5344CB8AC3E}">
        <p14:creationId xmlns:p14="http://schemas.microsoft.com/office/powerpoint/2010/main" val="383314196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3"/>
          <p:cNvSpPr>
            <a:spLocks noGrp="1" noChangeArrowheads="1"/>
          </p:cNvSpPr>
          <p:nvPr>
            <p:ph type="title"/>
          </p:nvPr>
        </p:nvSpPr>
        <p:spPr>
          <a:xfrm>
            <a:off x="916647" y="182929"/>
            <a:ext cx="10418763" cy="537337"/>
          </a:xfrm>
        </p:spPr>
        <p:txBody>
          <a:bodyPr/>
          <a:lstStyle/>
          <a:p>
            <a:r>
              <a:rPr lang="en-US" altLang="en-US" sz="3600" dirty="0"/>
              <a:t>Background</a:t>
            </a:r>
            <a:endParaRPr lang="en-GB" altLang="en-US" sz="3600" dirty="0"/>
          </a:p>
        </p:txBody>
      </p:sp>
      <p:sp>
        <p:nvSpPr>
          <p:cNvPr id="6147" name="Rectangle 3"/>
          <p:cNvSpPr>
            <a:spLocks noGrp="1" noChangeArrowheads="1"/>
          </p:cNvSpPr>
          <p:nvPr>
            <p:ph idx="1"/>
          </p:nvPr>
        </p:nvSpPr>
        <p:spPr>
          <a:xfrm>
            <a:off x="561302" y="793418"/>
            <a:ext cx="8376190" cy="1973961"/>
          </a:xfrm>
        </p:spPr>
        <p:txBody>
          <a:bodyPr/>
          <a:lstStyle/>
          <a:p>
            <a:pPr>
              <a:defRPr/>
            </a:pPr>
            <a:r>
              <a:rPr lang="en-NZ" sz="2600" dirty="0">
                <a:solidFill>
                  <a:schemeClr val="tx1"/>
                </a:solidFill>
              </a:rPr>
              <a:t>Presentation is based on </a:t>
            </a:r>
            <a:r>
              <a:rPr lang="en-NZ" sz="2600" dirty="0">
                <a:solidFill>
                  <a:schemeClr val="tx1"/>
                </a:solidFill>
                <a:hlinkClick r:id="rId3"/>
              </a:rPr>
              <a:t>A Practical Guide to Assessment and Reporting</a:t>
            </a:r>
            <a:r>
              <a:rPr lang="en-NZ" sz="2600" dirty="0">
                <a:solidFill>
                  <a:schemeClr val="tx1"/>
                </a:solidFill>
              </a:rPr>
              <a:t>, a new section on Assessment Online commissioned by The Ministry of Education. They had received feedback indicating that many schools were uncertain about what assessment and reporting might look like in the post National Standards era.</a:t>
            </a:r>
          </a:p>
          <a:p>
            <a:pPr marL="0" indent="0">
              <a:buNone/>
              <a:defRPr/>
            </a:pPr>
            <a:endParaRPr lang="EN-US" sz="2400" dirty="0"/>
          </a:p>
        </p:txBody>
      </p:sp>
      <p:pic>
        <p:nvPicPr>
          <p:cNvPr id="3" name="Picture 2">
            <a:extLst>
              <a:ext uri="{FF2B5EF4-FFF2-40B4-BE49-F238E27FC236}">
                <a16:creationId xmlns:a16="http://schemas.microsoft.com/office/drawing/2014/main" id="{F4DEE1B6-90F9-423C-BBAD-8243FE9DB610}"/>
              </a:ext>
            </a:extLst>
          </p:cNvPr>
          <p:cNvPicPr>
            <a:picLocks noChangeAspect="1"/>
          </p:cNvPicPr>
          <p:nvPr/>
        </p:nvPicPr>
        <p:blipFill>
          <a:blip r:embed="rId4"/>
          <a:stretch>
            <a:fillRect/>
          </a:stretch>
        </p:blipFill>
        <p:spPr>
          <a:xfrm>
            <a:off x="9226797" y="451596"/>
            <a:ext cx="2108613" cy="2108613"/>
          </a:xfrm>
          <a:prstGeom prst="rect">
            <a:avLst/>
          </a:prstGeom>
        </p:spPr>
      </p:pic>
      <p:sp>
        <p:nvSpPr>
          <p:cNvPr id="4" name="TextBox 3">
            <a:extLst>
              <a:ext uri="{FF2B5EF4-FFF2-40B4-BE49-F238E27FC236}">
                <a16:creationId xmlns:a16="http://schemas.microsoft.com/office/drawing/2014/main" id="{53CAF50B-695C-4CC6-914C-8D339656B957}"/>
              </a:ext>
            </a:extLst>
          </p:cNvPr>
          <p:cNvSpPr txBox="1"/>
          <p:nvPr/>
        </p:nvSpPr>
        <p:spPr>
          <a:xfrm>
            <a:off x="561302" y="3497002"/>
            <a:ext cx="10301288" cy="2708434"/>
          </a:xfrm>
          <a:prstGeom prst="rect">
            <a:avLst/>
          </a:prstGeom>
          <a:noFill/>
        </p:spPr>
        <p:txBody>
          <a:bodyPr wrap="square" rtlCol="0">
            <a:spAutoFit/>
          </a:bodyPr>
          <a:lstStyle/>
          <a:p>
            <a:pPr marL="342900" indent="-342900">
              <a:spcBef>
                <a:spcPct val="20000"/>
              </a:spcBef>
              <a:buClr>
                <a:srgbClr val="F39200"/>
              </a:buClr>
              <a:buFont typeface="Arial" panose="020B0604020202020204" pitchFamily="34" charset="0"/>
              <a:buChar char="•"/>
              <a:defRPr/>
            </a:pPr>
            <a:r>
              <a:rPr lang="en-SG" sz="2600" dirty="0">
                <a:latin typeface="Calibri" panose="020F0502020204030204" pitchFamily="34" charset="0"/>
                <a:ea typeface="ヒラギノ角ゴ Pro W3" pitchFamily="1" charset="-128"/>
                <a:cs typeface="Calibri" panose="020F0502020204030204" pitchFamily="34" charset="0"/>
              </a:rPr>
              <a:t>The brief was to produce advice and guidance for schools to support them with their assessment and reporting systems.</a:t>
            </a:r>
            <a:endParaRPr lang="en-NZ" sz="2600" dirty="0">
              <a:solidFill>
                <a:srgbClr val="606060"/>
              </a:solidFill>
              <a:latin typeface="Calibri" panose="020F0502020204030204" pitchFamily="34" charset="0"/>
              <a:ea typeface="ヒラギノ角ゴ Pro W3" pitchFamily="1" charset="-128"/>
              <a:cs typeface="Calibri" panose="020F0502020204030204" pitchFamily="34" charset="0"/>
            </a:endParaRPr>
          </a:p>
          <a:p>
            <a:pPr>
              <a:spcBef>
                <a:spcPct val="20000"/>
              </a:spcBef>
              <a:buClr>
                <a:srgbClr val="F39200"/>
              </a:buClr>
              <a:defRPr/>
            </a:pPr>
            <a:endParaRPr lang="en-US" sz="1400" dirty="0">
              <a:solidFill>
                <a:srgbClr val="606060"/>
              </a:solidFill>
              <a:latin typeface="Calibri" panose="020F0502020204030204" pitchFamily="34" charset="0"/>
              <a:ea typeface="ヒラギノ角ゴ Pro W3" pitchFamily="1" charset="-128"/>
              <a:cs typeface="Calibri" panose="020F0502020204030204" pitchFamily="34" charset="0"/>
            </a:endParaRPr>
          </a:p>
          <a:p>
            <a:pPr marL="342900" indent="-342900">
              <a:spcBef>
                <a:spcPct val="20000"/>
              </a:spcBef>
              <a:buClr>
                <a:srgbClr val="F39200"/>
              </a:buClr>
              <a:buFont typeface="Arial" panose="020B0604020202020204" pitchFamily="34" charset="0"/>
              <a:buChar char="•"/>
              <a:defRPr/>
            </a:pPr>
            <a:r>
              <a:rPr lang="en-NZ" sz="2600" dirty="0">
                <a:latin typeface="Calibri" panose="020F0502020204030204" pitchFamily="34" charset="0"/>
                <a:ea typeface="ヒラギノ角ゴ Pro W3" pitchFamily="1" charset="-128"/>
                <a:cs typeface="Calibri" panose="020F0502020204030204" pitchFamily="34" charset="0"/>
              </a:rPr>
              <a:t>It’s important to note that this advice and guidance is an </a:t>
            </a:r>
            <a:r>
              <a:rPr lang="en-NZ" sz="2600" dirty="0">
                <a:solidFill>
                  <a:srgbClr val="FF0000"/>
                </a:solidFill>
                <a:latin typeface="Calibri" panose="020F0502020204030204" pitchFamily="34" charset="0"/>
                <a:ea typeface="ヒラギノ角ゴ Pro W3" pitchFamily="1" charset="-128"/>
                <a:cs typeface="Calibri" panose="020F0502020204030204" pitchFamily="34" charset="0"/>
              </a:rPr>
              <a:t>interim measure </a:t>
            </a:r>
            <a:r>
              <a:rPr lang="en-NZ" sz="2600" dirty="0">
                <a:latin typeface="Calibri" panose="020F0502020204030204" pitchFamily="34" charset="0"/>
                <a:ea typeface="ヒラギノ角ゴ Pro W3" pitchFamily="1" charset="-128"/>
                <a:cs typeface="Calibri" panose="020F0502020204030204" pitchFamily="34" charset="0"/>
              </a:rPr>
              <a:t>as the Ministry works with the Minister to clarify its approach to assessment and reporting during 2018. </a:t>
            </a:r>
            <a:endParaRPr lang="en-US" sz="2600" dirty="0">
              <a:latin typeface="Calibri" panose="020F0502020204030204" pitchFamily="34" charset="0"/>
              <a:ea typeface="ヒラギノ角ゴ Pro W3" pitchFamily="1" charset="-128"/>
              <a:cs typeface="Calibri" panose="020F0502020204030204" pitchFamily="34" charset="0"/>
            </a:endParaRPr>
          </a:p>
          <a:p>
            <a:endParaRPr lang="en-SG" dirty="0"/>
          </a:p>
        </p:txBody>
      </p:sp>
    </p:spTree>
    <p:extLst>
      <p:ext uri="{BB962C8B-B14F-4D97-AF65-F5344CB8AC3E}">
        <p14:creationId xmlns:p14="http://schemas.microsoft.com/office/powerpoint/2010/main" val="1940628809"/>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16">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6EDD1A8-C10E-4FC8-9A3F-1C66426C077A}"/>
              </a:ext>
            </a:extLst>
          </p:cNvPr>
          <p:cNvSpPr>
            <a:spLocks noGrp="1"/>
          </p:cNvSpPr>
          <p:nvPr>
            <p:ph type="title"/>
          </p:nvPr>
        </p:nvSpPr>
        <p:spPr>
          <a:xfrm>
            <a:off x="804997" y="141195"/>
            <a:ext cx="8662560" cy="759137"/>
          </a:xfrm>
        </p:spPr>
        <p:txBody>
          <a:bodyPr>
            <a:normAutofit/>
          </a:bodyPr>
          <a:lstStyle/>
          <a:p>
            <a:r>
              <a:rPr lang="en-NZ" sz="4000" dirty="0"/>
              <a:t>Key messages about OTJs</a:t>
            </a:r>
          </a:p>
        </p:txBody>
      </p:sp>
      <p:sp>
        <p:nvSpPr>
          <p:cNvPr id="8" name="Content Placeholder 2">
            <a:extLst>
              <a:ext uri="{FF2B5EF4-FFF2-40B4-BE49-F238E27FC236}">
                <a16:creationId xmlns:a16="http://schemas.microsoft.com/office/drawing/2014/main" id="{5669A7F0-1A38-44D0-9122-847183AA2EB9}"/>
              </a:ext>
            </a:extLst>
          </p:cNvPr>
          <p:cNvSpPr>
            <a:spLocks noGrp="1"/>
          </p:cNvSpPr>
          <p:nvPr>
            <p:ph idx="1"/>
          </p:nvPr>
        </p:nvSpPr>
        <p:spPr>
          <a:xfrm>
            <a:off x="755760" y="1273126"/>
            <a:ext cx="11314320" cy="2700997"/>
          </a:xfrm>
        </p:spPr>
        <p:txBody>
          <a:bodyPr anchor="ctr">
            <a:normAutofit fontScale="70000" lnSpcReduction="20000"/>
          </a:bodyPr>
          <a:lstStyle/>
          <a:p>
            <a:r>
              <a:rPr lang="en-NZ" sz="3400" dirty="0">
                <a:solidFill>
                  <a:srgbClr val="000000"/>
                </a:solidFill>
              </a:rPr>
              <a:t>No single source of information can accurately summarise a student’s progress or achievement. </a:t>
            </a:r>
          </a:p>
          <a:p>
            <a:pPr marL="0" indent="0">
              <a:buNone/>
            </a:pPr>
            <a:endParaRPr lang="en-NZ" sz="3400" dirty="0">
              <a:solidFill>
                <a:srgbClr val="000000"/>
              </a:solidFill>
            </a:endParaRPr>
          </a:p>
          <a:p>
            <a:r>
              <a:rPr lang="en-NZ" sz="3400" dirty="0">
                <a:solidFill>
                  <a:srgbClr val="000000"/>
                </a:solidFill>
              </a:rPr>
              <a:t>The use of a range of evidence builds dependability in decisions.</a:t>
            </a:r>
          </a:p>
          <a:p>
            <a:pPr marL="0" indent="0">
              <a:buNone/>
            </a:pPr>
            <a:endParaRPr lang="en-NZ" sz="3400" dirty="0">
              <a:solidFill>
                <a:srgbClr val="000000"/>
              </a:solidFill>
            </a:endParaRPr>
          </a:p>
          <a:p>
            <a:r>
              <a:rPr lang="en-NZ" sz="3400" dirty="0">
                <a:solidFill>
                  <a:srgbClr val="000000"/>
                </a:solidFill>
              </a:rPr>
              <a:t>Students should actively participate throughout the assessment process.</a:t>
            </a:r>
          </a:p>
          <a:p>
            <a:pPr marL="0" indent="0">
              <a:buNone/>
            </a:pPr>
            <a:br>
              <a:rPr lang="en-NZ" dirty="0">
                <a:solidFill>
                  <a:srgbClr val="000000"/>
                </a:solidFill>
              </a:rPr>
            </a:br>
            <a:endParaRPr lang="en-NZ" dirty="0">
              <a:solidFill>
                <a:srgbClr val="000000"/>
              </a:solidFill>
            </a:endParaRPr>
          </a:p>
        </p:txBody>
      </p:sp>
      <p:pic>
        <p:nvPicPr>
          <p:cNvPr id="4" name="Picture 3">
            <a:extLst>
              <a:ext uri="{FF2B5EF4-FFF2-40B4-BE49-F238E27FC236}">
                <a16:creationId xmlns:a16="http://schemas.microsoft.com/office/drawing/2014/main" id="{2AF06B95-10F7-4E62-AC36-5ABBF8FCA925}"/>
              </a:ext>
            </a:extLst>
          </p:cNvPr>
          <p:cNvPicPr>
            <a:picLocks noChangeAspect="1"/>
          </p:cNvPicPr>
          <p:nvPr/>
        </p:nvPicPr>
        <p:blipFill>
          <a:blip r:embed="rId4"/>
          <a:stretch>
            <a:fillRect/>
          </a:stretch>
        </p:blipFill>
        <p:spPr>
          <a:xfrm>
            <a:off x="3206815" y="3803423"/>
            <a:ext cx="5935956" cy="3054577"/>
          </a:xfrm>
          <a:prstGeom prst="rect">
            <a:avLst/>
          </a:prstGeom>
        </p:spPr>
      </p:pic>
    </p:spTree>
    <p:extLst>
      <p:ext uri="{BB962C8B-B14F-4D97-AF65-F5344CB8AC3E}">
        <p14:creationId xmlns:p14="http://schemas.microsoft.com/office/powerpoint/2010/main" val="318648782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3"/>
          <p:cNvSpPr>
            <a:spLocks noGrp="1" noChangeArrowheads="1"/>
          </p:cNvSpPr>
          <p:nvPr>
            <p:ph type="title"/>
          </p:nvPr>
        </p:nvSpPr>
        <p:spPr>
          <a:xfrm>
            <a:off x="958850" y="358775"/>
            <a:ext cx="10418763" cy="537337"/>
          </a:xfrm>
        </p:spPr>
        <p:txBody>
          <a:bodyPr/>
          <a:lstStyle/>
          <a:p>
            <a:r>
              <a:rPr lang="en-US" altLang="en-US" sz="3600" dirty="0"/>
              <a:t>What’s in the pipeline?</a:t>
            </a:r>
            <a:endParaRPr lang="en-GB" altLang="en-US" sz="3600" dirty="0"/>
          </a:p>
        </p:txBody>
      </p:sp>
      <p:sp>
        <p:nvSpPr>
          <p:cNvPr id="6147" name="Rectangle 3"/>
          <p:cNvSpPr>
            <a:spLocks noGrp="1" noChangeArrowheads="1"/>
          </p:cNvSpPr>
          <p:nvPr>
            <p:ph idx="1"/>
          </p:nvPr>
        </p:nvSpPr>
        <p:spPr>
          <a:xfrm>
            <a:off x="333655" y="896112"/>
            <a:ext cx="11669151" cy="5113491"/>
          </a:xfrm>
        </p:spPr>
        <p:txBody>
          <a:bodyPr/>
          <a:lstStyle/>
          <a:p>
            <a:r>
              <a:rPr lang="en-SG" sz="2400" dirty="0">
                <a:solidFill>
                  <a:schemeClr val="tx1"/>
                </a:solidFill>
              </a:rPr>
              <a:t>This is a time of change. What comes next is still undetermined. </a:t>
            </a:r>
          </a:p>
          <a:p>
            <a:r>
              <a:rPr lang="en-SG" sz="2400" dirty="0">
                <a:solidFill>
                  <a:schemeClr val="tx1"/>
                </a:solidFill>
              </a:rPr>
              <a:t>The Curriculum, Progress and Achievement Ministerial Advisory Group and Reference Group will report back soon with recommendations.</a:t>
            </a:r>
          </a:p>
          <a:p>
            <a:r>
              <a:rPr lang="en-SG" sz="2400" dirty="0">
                <a:solidFill>
                  <a:schemeClr val="tx1"/>
                </a:solidFill>
              </a:rPr>
              <a:t>The Local Curriculum Design Toolkit for </a:t>
            </a:r>
            <a:r>
              <a:rPr lang="en-SG" sz="2400" dirty="0" err="1">
                <a:solidFill>
                  <a:schemeClr val="tx1"/>
                </a:solidFill>
              </a:rPr>
              <a:t>Kāhui</a:t>
            </a:r>
            <a:r>
              <a:rPr lang="en-SG" sz="2400" dirty="0">
                <a:solidFill>
                  <a:schemeClr val="tx1"/>
                </a:solidFill>
              </a:rPr>
              <a:t> </a:t>
            </a:r>
            <a:r>
              <a:rPr lang="en-SG" sz="2400" dirty="0" err="1">
                <a:solidFill>
                  <a:schemeClr val="tx1"/>
                </a:solidFill>
              </a:rPr>
              <a:t>Ako</a:t>
            </a:r>
            <a:r>
              <a:rPr lang="en-SG" sz="2400" dirty="0">
                <a:solidFill>
                  <a:schemeClr val="tx1"/>
                </a:solidFill>
              </a:rPr>
              <a:t> is being developed and will bring together new thinking on curriculum and assessment.</a:t>
            </a:r>
          </a:p>
          <a:p>
            <a:r>
              <a:rPr lang="en-SG" sz="2400" dirty="0">
                <a:solidFill>
                  <a:schemeClr val="tx1"/>
                </a:solidFill>
              </a:rPr>
              <a:t>The Curriculum Progress Tools (Learning Progression Frameworks and Progress and Consistency Tools) are developing and usage is growing.</a:t>
            </a:r>
          </a:p>
          <a:p>
            <a:r>
              <a:rPr lang="en-SG" sz="2400" dirty="0">
                <a:solidFill>
                  <a:schemeClr val="tx1"/>
                </a:solidFill>
              </a:rPr>
              <a:t>There appears to be a growing emphasis on:</a:t>
            </a:r>
          </a:p>
          <a:p>
            <a:pPr lvl="1"/>
            <a:r>
              <a:rPr lang="en-SG" sz="2400" dirty="0">
                <a:solidFill>
                  <a:schemeClr val="tx1"/>
                </a:solidFill>
              </a:rPr>
              <a:t>integration of the ‘front end’ and the ‘back end’ of the curriculum </a:t>
            </a:r>
          </a:p>
          <a:p>
            <a:pPr lvl="1"/>
            <a:r>
              <a:rPr lang="en-SG" sz="2400" dirty="0">
                <a:solidFill>
                  <a:schemeClr val="tx1"/>
                </a:solidFill>
              </a:rPr>
              <a:t>schools creating graduate profiles, particularly around transition points i.e. end of years 3, 6, 8, 10</a:t>
            </a:r>
          </a:p>
          <a:p>
            <a:pPr lvl="1"/>
            <a:r>
              <a:rPr lang="en-SG" sz="2400" dirty="0">
                <a:solidFill>
                  <a:schemeClr val="tx1"/>
                </a:solidFill>
              </a:rPr>
              <a:t>local curriculum</a:t>
            </a:r>
          </a:p>
          <a:p>
            <a:pPr lvl="1"/>
            <a:r>
              <a:rPr lang="en-SG" sz="2400" dirty="0">
                <a:solidFill>
                  <a:schemeClr val="tx1"/>
                </a:solidFill>
              </a:rPr>
              <a:t>integrated cross-curricular learning</a:t>
            </a:r>
          </a:p>
          <a:p>
            <a:pPr marL="0" indent="0">
              <a:buNone/>
            </a:pPr>
            <a:endParaRPr lang="en-SG" sz="2400" dirty="0">
              <a:solidFill>
                <a:schemeClr val="tx1"/>
              </a:solidFill>
            </a:endParaRPr>
          </a:p>
          <a:p>
            <a:pPr lvl="1"/>
            <a:endParaRPr lang="en-SG" sz="2800" dirty="0">
              <a:solidFill>
                <a:schemeClr val="tx1"/>
              </a:solidFill>
            </a:endParaRPr>
          </a:p>
          <a:p>
            <a:pPr lvl="1"/>
            <a:endParaRPr lang="en-SG" sz="2800" dirty="0">
              <a:solidFill>
                <a:schemeClr val="tx1"/>
              </a:solidFill>
            </a:endParaRPr>
          </a:p>
          <a:p>
            <a:endParaRPr lang="en-SG" sz="2800" dirty="0">
              <a:solidFill>
                <a:schemeClr val="tx1"/>
              </a:solidFill>
            </a:endParaRPr>
          </a:p>
          <a:p>
            <a:endParaRPr lang="en-SG" sz="2800" dirty="0">
              <a:solidFill>
                <a:schemeClr val="tx1"/>
              </a:solidFill>
            </a:endParaRPr>
          </a:p>
          <a:p>
            <a:endParaRPr lang="en-SG" sz="2800" dirty="0">
              <a:solidFill>
                <a:schemeClr val="tx1"/>
              </a:solidFill>
            </a:endParaRPr>
          </a:p>
          <a:p>
            <a:endParaRPr lang="en-SG" sz="2800" dirty="0">
              <a:solidFill>
                <a:schemeClr val="tx1"/>
              </a:solidFill>
            </a:endParaRPr>
          </a:p>
          <a:p>
            <a:endParaRPr lang="en-SG" sz="2800" dirty="0">
              <a:solidFill>
                <a:schemeClr val="tx1"/>
              </a:solidFill>
            </a:endParaRPr>
          </a:p>
          <a:p>
            <a:r>
              <a:rPr lang="en-SG" dirty="0">
                <a:solidFill>
                  <a:schemeClr val="tx1"/>
                </a:solidFill>
              </a:rPr>
              <a:t>  </a:t>
            </a:r>
            <a:endParaRPr lang="en-NZ" dirty="0">
              <a:solidFill>
                <a:schemeClr val="tx1"/>
              </a:solidFill>
            </a:endParaRPr>
          </a:p>
          <a:p>
            <a:endParaRPr lang="EN-US" sz="2800" dirty="0"/>
          </a:p>
        </p:txBody>
      </p:sp>
    </p:spTree>
    <p:extLst>
      <p:ext uri="{BB962C8B-B14F-4D97-AF65-F5344CB8AC3E}">
        <p14:creationId xmlns:p14="http://schemas.microsoft.com/office/powerpoint/2010/main" val="472619269"/>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700753-4FFB-4005-8D4C-73DA441DCC9D}"/>
              </a:ext>
            </a:extLst>
          </p:cNvPr>
          <p:cNvSpPr>
            <a:spLocks noGrp="1"/>
          </p:cNvSpPr>
          <p:nvPr>
            <p:ph idx="1"/>
          </p:nvPr>
        </p:nvSpPr>
        <p:spPr>
          <a:xfrm>
            <a:off x="958850" y="344658"/>
            <a:ext cx="10418763" cy="5943431"/>
          </a:xfrm>
        </p:spPr>
        <p:txBody>
          <a:bodyPr/>
          <a:lstStyle/>
          <a:p>
            <a:pPr marL="0" indent="0">
              <a:buNone/>
            </a:pPr>
            <a:r>
              <a:rPr lang="en-SG" sz="2800" dirty="0">
                <a:solidFill>
                  <a:srgbClr val="008FC0"/>
                </a:solidFill>
                <a:hlinkClick r:id="rId2">
                  <a:extLst>
                    <a:ext uri="{A12FA001-AC4F-418D-AE19-62706E023703}">
                      <ahyp:hlinkClr xmlns:ahyp="http://schemas.microsoft.com/office/drawing/2018/hyperlinkcolor" val="tx"/>
                    </a:ext>
                  </a:extLst>
                </a:hlinkClick>
              </a:rPr>
              <a:t>http://assessment.tki.org.nz/Assessment-and-reporting-guide</a:t>
            </a:r>
            <a:endParaRPr lang="en-SG" sz="2800" dirty="0">
              <a:solidFill>
                <a:srgbClr val="008FC0"/>
              </a:solidFill>
            </a:endParaRPr>
          </a:p>
          <a:p>
            <a:endParaRPr lang="en-SG" dirty="0"/>
          </a:p>
        </p:txBody>
      </p:sp>
      <p:pic>
        <p:nvPicPr>
          <p:cNvPr id="4" name="Picture 3">
            <a:extLst>
              <a:ext uri="{FF2B5EF4-FFF2-40B4-BE49-F238E27FC236}">
                <a16:creationId xmlns:a16="http://schemas.microsoft.com/office/drawing/2014/main" id="{6DF951B7-F725-4FA7-BB8F-BFF30F183D85}"/>
              </a:ext>
            </a:extLst>
          </p:cNvPr>
          <p:cNvPicPr>
            <a:picLocks noChangeAspect="1"/>
          </p:cNvPicPr>
          <p:nvPr/>
        </p:nvPicPr>
        <p:blipFill rotWithShape="1">
          <a:blip r:embed="rId3"/>
          <a:srcRect l="13509" t="11076" r="15174" b="31077"/>
          <a:stretch/>
        </p:blipFill>
        <p:spPr>
          <a:xfrm>
            <a:off x="1308041" y="1018659"/>
            <a:ext cx="9575918" cy="5178159"/>
          </a:xfrm>
          <a:prstGeom prst="rect">
            <a:avLst/>
          </a:prstGeom>
        </p:spPr>
      </p:pic>
    </p:spTree>
    <p:extLst>
      <p:ext uri="{BB962C8B-B14F-4D97-AF65-F5344CB8AC3E}">
        <p14:creationId xmlns:p14="http://schemas.microsoft.com/office/powerpoint/2010/main" val="270722422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3"/>
          <p:cNvSpPr>
            <a:spLocks noGrp="1" noChangeArrowheads="1"/>
          </p:cNvSpPr>
          <p:nvPr>
            <p:ph type="title"/>
          </p:nvPr>
        </p:nvSpPr>
        <p:spPr>
          <a:xfrm>
            <a:off x="415925" y="323056"/>
            <a:ext cx="10418763" cy="537337"/>
          </a:xfrm>
        </p:spPr>
        <p:txBody>
          <a:bodyPr/>
          <a:lstStyle/>
          <a:p>
            <a:r>
              <a:rPr lang="en-US" altLang="en-US" sz="3600" dirty="0"/>
              <a:t>What we were asked to do</a:t>
            </a:r>
            <a:endParaRPr lang="en-GB" altLang="en-US" sz="3600" dirty="0"/>
          </a:p>
        </p:txBody>
      </p:sp>
      <p:sp>
        <p:nvSpPr>
          <p:cNvPr id="6147" name="Rectangle 3"/>
          <p:cNvSpPr>
            <a:spLocks noGrp="1" noChangeArrowheads="1"/>
          </p:cNvSpPr>
          <p:nvPr>
            <p:ph idx="1"/>
          </p:nvPr>
        </p:nvSpPr>
        <p:spPr>
          <a:xfrm>
            <a:off x="356616" y="969264"/>
            <a:ext cx="11475720" cy="5113491"/>
          </a:xfrm>
        </p:spPr>
        <p:txBody>
          <a:bodyPr/>
          <a:lstStyle/>
          <a:p>
            <a:pPr marL="0" indent="0">
              <a:buNone/>
            </a:pPr>
            <a:r>
              <a:rPr lang="en-NZ" sz="2800" dirty="0">
                <a:solidFill>
                  <a:schemeClr val="tx1"/>
                </a:solidFill>
              </a:rPr>
              <a:t>The assignment was to advise on, and provide a range of examples of, assessment and reporting for:</a:t>
            </a:r>
          </a:p>
          <a:p>
            <a:pPr lvl="0"/>
            <a:r>
              <a:rPr lang="en-NZ" sz="2800" dirty="0">
                <a:solidFill>
                  <a:schemeClr val="tx1"/>
                </a:solidFill>
              </a:rPr>
              <a:t>literacy and mathematics </a:t>
            </a:r>
          </a:p>
          <a:p>
            <a:pPr lvl="0"/>
            <a:r>
              <a:rPr lang="en-NZ" sz="2800" dirty="0">
                <a:solidFill>
                  <a:schemeClr val="tx1"/>
                </a:solidFill>
              </a:rPr>
              <a:t>the other curriculum areas</a:t>
            </a:r>
          </a:p>
          <a:p>
            <a:pPr marL="0" indent="0">
              <a:buNone/>
            </a:pPr>
            <a:r>
              <a:rPr lang="en-NZ" sz="2800" dirty="0">
                <a:solidFill>
                  <a:schemeClr val="tx1"/>
                </a:solidFill>
              </a:rPr>
              <a:t>with regard to the description in the NAGs</a:t>
            </a:r>
          </a:p>
          <a:p>
            <a:pPr marL="0" indent="0" algn="ctr">
              <a:buNone/>
            </a:pPr>
            <a:r>
              <a:rPr lang="en-NZ" sz="2800" i="1" dirty="0">
                <a:solidFill>
                  <a:schemeClr val="tx1"/>
                </a:solidFill>
              </a:rPr>
              <a:t>“a range of evidence to evaluate the </a:t>
            </a:r>
            <a:r>
              <a:rPr lang="en-NZ" sz="2800" i="1" dirty="0">
                <a:solidFill>
                  <a:srgbClr val="FF0000"/>
                </a:solidFill>
              </a:rPr>
              <a:t>progress and achievement </a:t>
            </a:r>
            <a:r>
              <a:rPr lang="en-NZ" sz="2800" i="1" dirty="0">
                <a:solidFill>
                  <a:schemeClr val="tx1"/>
                </a:solidFill>
              </a:rPr>
              <a:t>of students and build a comprehensive picture of student learning </a:t>
            </a:r>
            <a:r>
              <a:rPr lang="en-NZ" sz="2800" i="1" dirty="0">
                <a:solidFill>
                  <a:srgbClr val="FF0000"/>
                </a:solidFill>
              </a:rPr>
              <a:t>across the curriculum</a:t>
            </a:r>
            <a:r>
              <a:rPr lang="en-NZ" sz="2800" i="1" dirty="0"/>
              <a:t>”. </a:t>
            </a:r>
          </a:p>
          <a:p>
            <a:pPr marL="0" indent="0">
              <a:buNone/>
              <a:defRPr/>
            </a:pPr>
            <a:r>
              <a:rPr lang="en-US" sz="2400" dirty="0">
                <a:solidFill>
                  <a:schemeClr val="tx1"/>
                </a:solidFill>
              </a:rPr>
              <a:t>and</a:t>
            </a:r>
          </a:p>
          <a:p>
            <a:pPr marL="0" indent="0">
              <a:buNone/>
              <a:defRPr/>
            </a:pPr>
            <a:r>
              <a:rPr lang="en-SG" sz="2800" i="1" dirty="0">
                <a:solidFill>
                  <a:schemeClr val="tx1"/>
                </a:solidFill>
              </a:rPr>
              <a:t>“giving priority to student progress and achievement in literacy and numeracy and/or </a:t>
            </a:r>
            <a:r>
              <a:rPr lang="en-SG" sz="2800" i="1" dirty="0" err="1">
                <a:solidFill>
                  <a:schemeClr val="tx1"/>
                </a:solidFill>
              </a:rPr>
              <a:t>te</a:t>
            </a:r>
            <a:r>
              <a:rPr lang="en-SG" sz="2800" i="1" dirty="0">
                <a:solidFill>
                  <a:schemeClr val="tx1"/>
                </a:solidFill>
              </a:rPr>
              <a:t> </a:t>
            </a:r>
            <a:r>
              <a:rPr lang="en-SG" sz="2800" i="1" dirty="0" err="1">
                <a:solidFill>
                  <a:schemeClr val="tx1"/>
                </a:solidFill>
              </a:rPr>
              <a:t>reo</a:t>
            </a:r>
            <a:r>
              <a:rPr lang="en-SG" sz="2800" i="1" dirty="0">
                <a:solidFill>
                  <a:schemeClr val="tx1"/>
                </a:solidFill>
              </a:rPr>
              <a:t> </a:t>
            </a:r>
            <a:r>
              <a:rPr lang="en-SG" sz="2800" i="1" dirty="0" err="1">
                <a:solidFill>
                  <a:schemeClr val="tx1"/>
                </a:solidFill>
              </a:rPr>
              <a:t>matatini</a:t>
            </a:r>
            <a:r>
              <a:rPr lang="en-SG" sz="2800" i="1" dirty="0">
                <a:solidFill>
                  <a:schemeClr val="tx1"/>
                </a:solidFill>
              </a:rPr>
              <a:t> and </a:t>
            </a:r>
            <a:r>
              <a:rPr lang="en-SG" sz="2800" i="1" dirty="0" err="1">
                <a:solidFill>
                  <a:schemeClr val="tx1"/>
                </a:solidFill>
              </a:rPr>
              <a:t>pāngarau</a:t>
            </a:r>
            <a:r>
              <a:rPr lang="en-SG" sz="2800" i="1" dirty="0">
                <a:solidFill>
                  <a:schemeClr val="tx1"/>
                </a:solidFill>
              </a:rPr>
              <a:t>, especially in years 1–8”.</a:t>
            </a:r>
            <a:endParaRPr lang="EN-US" sz="2800" i="1" dirty="0">
              <a:solidFill>
                <a:schemeClr val="tx1"/>
              </a:solidFill>
            </a:endParaRPr>
          </a:p>
        </p:txBody>
      </p:sp>
    </p:spTree>
    <p:extLst>
      <p:ext uri="{BB962C8B-B14F-4D97-AF65-F5344CB8AC3E}">
        <p14:creationId xmlns:p14="http://schemas.microsoft.com/office/powerpoint/2010/main" val="1102616454"/>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3"/>
          <p:cNvSpPr>
            <a:spLocks noGrp="1" noChangeArrowheads="1"/>
          </p:cNvSpPr>
          <p:nvPr>
            <p:ph type="title"/>
          </p:nvPr>
        </p:nvSpPr>
        <p:spPr>
          <a:xfrm>
            <a:off x="958850" y="358775"/>
            <a:ext cx="10418763" cy="537337"/>
          </a:xfrm>
        </p:spPr>
        <p:txBody>
          <a:bodyPr/>
          <a:lstStyle/>
          <a:p>
            <a:r>
              <a:rPr lang="en-US" altLang="en-US" sz="3600" dirty="0"/>
              <a:t>Process</a:t>
            </a:r>
            <a:endParaRPr lang="en-GB" altLang="en-US" sz="3600" dirty="0"/>
          </a:p>
        </p:txBody>
      </p:sp>
      <p:sp>
        <p:nvSpPr>
          <p:cNvPr id="6147" name="Rectangle 3"/>
          <p:cNvSpPr>
            <a:spLocks noGrp="1" noChangeArrowheads="1"/>
          </p:cNvSpPr>
          <p:nvPr>
            <p:ph idx="1"/>
          </p:nvPr>
        </p:nvSpPr>
        <p:spPr>
          <a:xfrm>
            <a:off x="603504" y="969264"/>
            <a:ext cx="10774109" cy="5113491"/>
          </a:xfrm>
        </p:spPr>
        <p:txBody>
          <a:bodyPr/>
          <a:lstStyle/>
          <a:p>
            <a:r>
              <a:rPr lang="en-NZ" sz="2800" dirty="0">
                <a:solidFill>
                  <a:schemeClr val="tx1"/>
                </a:solidFill>
              </a:rPr>
              <a:t>The broad learning objectives in the curriculum allow for, and in fact demand, </a:t>
            </a:r>
            <a:r>
              <a:rPr lang="en-SG" sz="2800" dirty="0">
                <a:solidFill>
                  <a:schemeClr val="tx1"/>
                </a:solidFill>
              </a:rPr>
              <a:t>interpretation for individual settings and contexts. </a:t>
            </a:r>
          </a:p>
          <a:p>
            <a:r>
              <a:rPr lang="en-SG" sz="2800" dirty="0">
                <a:solidFill>
                  <a:schemeClr val="tx1"/>
                </a:solidFill>
              </a:rPr>
              <a:t>Schools have the discretion to design both their approach to the curriculum and to assessing and reporting on student progress and achievement, so that they recognise the aspirations and desires of the local community. </a:t>
            </a:r>
            <a:endParaRPr lang="en-NZ" sz="2800" dirty="0">
              <a:solidFill>
                <a:schemeClr val="tx1"/>
              </a:solidFill>
            </a:endParaRPr>
          </a:p>
          <a:p>
            <a:r>
              <a:rPr lang="en-NZ" sz="2800" dirty="0">
                <a:solidFill>
                  <a:schemeClr val="tx1"/>
                </a:solidFill>
              </a:rPr>
              <a:t>With that in mind, the guide had to be broad enough to encompass local objectives and specific enough to stimulate ideas and possible pathways to follow.</a:t>
            </a:r>
          </a:p>
          <a:p>
            <a:r>
              <a:rPr lang="en-NZ" sz="2800" dirty="0">
                <a:solidFill>
                  <a:schemeClr val="tx1"/>
                </a:solidFill>
              </a:rPr>
              <a:t>The guide has four sections.</a:t>
            </a:r>
          </a:p>
          <a:p>
            <a:pPr>
              <a:defRPr/>
            </a:pPr>
            <a:endParaRPr lang="EN-US" sz="2400" dirty="0"/>
          </a:p>
        </p:txBody>
      </p:sp>
    </p:spTree>
    <p:extLst>
      <p:ext uri="{BB962C8B-B14F-4D97-AF65-F5344CB8AC3E}">
        <p14:creationId xmlns:p14="http://schemas.microsoft.com/office/powerpoint/2010/main" val="1269995814"/>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3"/>
          <p:cNvSpPr>
            <a:spLocks noGrp="1" noChangeArrowheads="1"/>
          </p:cNvSpPr>
          <p:nvPr>
            <p:ph type="title"/>
          </p:nvPr>
        </p:nvSpPr>
        <p:spPr>
          <a:xfrm>
            <a:off x="958851" y="358775"/>
            <a:ext cx="5691332" cy="537337"/>
          </a:xfrm>
        </p:spPr>
        <p:txBody>
          <a:bodyPr/>
          <a:lstStyle/>
          <a:p>
            <a:br>
              <a:rPr lang="en-SG" sz="3600" dirty="0"/>
            </a:br>
            <a:br>
              <a:rPr lang="en-SG" sz="3600" dirty="0"/>
            </a:br>
            <a:br>
              <a:rPr lang="en-SG" sz="3600" dirty="0"/>
            </a:br>
            <a:r>
              <a:rPr lang="en-SG" sz="3600" dirty="0"/>
              <a:t>Section 1	</a:t>
            </a:r>
            <a:br>
              <a:rPr lang="en-SG" sz="3600" dirty="0"/>
            </a:br>
            <a:r>
              <a:rPr lang="en-SG" sz="3600" dirty="0"/>
              <a:t>Reviewing your school’s assessment systems</a:t>
            </a:r>
            <a:endParaRPr lang="en-GB" altLang="en-US" sz="3600" dirty="0"/>
          </a:p>
        </p:txBody>
      </p:sp>
      <p:sp>
        <p:nvSpPr>
          <p:cNvPr id="6147" name="Rectangle 3"/>
          <p:cNvSpPr>
            <a:spLocks noGrp="1" noChangeArrowheads="1"/>
          </p:cNvSpPr>
          <p:nvPr>
            <p:ph idx="1"/>
          </p:nvPr>
        </p:nvSpPr>
        <p:spPr>
          <a:xfrm>
            <a:off x="281354" y="2630692"/>
            <a:ext cx="11641015" cy="3390280"/>
          </a:xfrm>
        </p:spPr>
        <p:txBody>
          <a:bodyPr/>
          <a:lstStyle/>
          <a:p>
            <a:pPr lvl="0"/>
            <a:r>
              <a:rPr lang="en-NZ" sz="2800" dirty="0">
                <a:solidFill>
                  <a:schemeClr val="tx1"/>
                </a:solidFill>
              </a:rPr>
              <a:t>clarification of the new requirements from the NAGs</a:t>
            </a:r>
          </a:p>
          <a:p>
            <a:pPr lvl="0"/>
            <a:r>
              <a:rPr lang="en-NZ" sz="2800" dirty="0">
                <a:solidFill>
                  <a:schemeClr val="tx1"/>
                </a:solidFill>
              </a:rPr>
              <a:t>a three-step guide for schools and Kāhui Ako to help them review their current assessment systems </a:t>
            </a:r>
          </a:p>
          <a:p>
            <a:pPr lvl="0"/>
            <a:r>
              <a:rPr lang="en-NZ" sz="2800" dirty="0">
                <a:solidFill>
                  <a:schemeClr val="tx1"/>
                </a:solidFill>
              </a:rPr>
              <a:t>key principles and ideas for guidance in the process</a:t>
            </a:r>
          </a:p>
          <a:p>
            <a:pPr lvl="0"/>
            <a:endParaRPr lang="en-NZ" sz="2800" dirty="0"/>
          </a:p>
          <a:p>
            <a:pPr marL="0" lvl="1" indent="0">
              <a:buNone/>
              <a:defRPr/>
            </a:pPr>
            <a:r>
              <a:rPr lang="en-SG" sz="2800" u="sng" dirty="0">
                <a:solidFill>
                  <a:srgbClr val="008FC0"/>
                </a:solidFill>
              </a:rPr>
              <a:t>http://assessment.tki.org.nz/Assessment-and-reporting-guide/Reviewing-your-school-s-assessment-systems</a:t>
            </a:r>
          </a:p>
        </p:txBody>
      </p:sp>
      <p:pic>
        <p:nvPicPr>
          <p:cNvPr id="2" name="Picture 1">
            <a:extLst>
              <a:ext uri="{FF2B5EF4-FFF2-40B4-BE49-F238E27FC236}">
                <a16:creationId xmlns:a16="http://schemas.microsoft.com/office/drawing/2014/main" id="{AF8BAAEE-4E21-41E7-8ADA-52E3EEA30699}"/>
              </a:ext>
            </a:extLst>
          </p:cNvPr>
          <p:cNvPicPr>
            <a:picLocks noChangeAspect="1"/>
          </p:cNvPicPr>
          <p:nvPr/>
        </p:nvPicPr>
        <p:blipFill>
          <a:blip r:embed="rId3"/>
          <a:stretch>
            <a:fillRect/>
          </a:stretch>
        </p:blipFill>
        <p:spPr>
          <a:xfrm>
            <a:off x="7315200" y="431041"/>
            <a:ext cx="4414838" cy="1887924"/>
          </a:xfrm>
          <a:prstGeom prst="rect">
            <a:avLst/>
          </a:prstGeom>
        </p:spPr>
      </p:pic>
    </p:spTree>
    <p:extLst>
      <p:ext uri="{BB962C8B-B14F-4D97-AF65-F5344CB8AC3E}">
        <p14:creationId xmlns:p14="http://schemas.microsoft.com/office/powerpoint/2010/main" val="3859860157"/>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A4752-23FB-439A-A519-2A654DAFA1F2}"/>
              </a:ext>
            </a:extLst>
          </p:cNvPr>
          <p:cNvSpPr>
            <a:spLocks noGrp="1"/>
          </p:cNvSpPr>
          <p:nvPr>
            <p:ph type="title"/>
          </p:nvPr>
        </p:nvSpPr>
        <p:spPr>
          <a:xfrm>
            <a:off x="610394" y="179393"/>
            <a:ext cx="10418763" cy="684213"/>
          </a:xfrm>
        </p:spPr>
        <p:txBody>
          <a:bodyPr/>
          <a:lstStyle/>
          <a:p>
            <a:r>
              <a:rPr lang="en-SG" dirty="0"/>
              <a:t>Opportunities</a:t>
            </a:r>
          </a:p>
        </p:txBody>
      </p:sp>
      <p:sp>
        <p:nvSpPr>
          <p:cNvPr id="3" name="Content Placeholder 2">
            <a:extLst>
              <a:ext uri="{FF2B5EF4-FFF2-40B4-BE49-F238E27FC236}">
                <a16:creationId xmlns:a16="http://schemas.microsoft.com/office/drawing/2014/main" id="{0FD69100-4A19-4EFD-A174-69E3E92A761E}"/>
              </a:ext>
            </a:extLst>
          </p:cNvPr>
          <p:cNvSpPr>
            <a:spLocks noGrp="1"/>
          </p:cNvSpPr>
          <p:nvPr>
            <p:ph idx="1"/>
          </p:nvPr>
        </p:nvSpPr>
        <p:spPr>
          <a:xfrm>
            <a:off x="408783" y="1433823"/>
            <a:ext cx="7991478" cy="1507331"/>
          </a:xfrm>
        </p:spPr>
        <p:txBody>
          <a:bodyPr/>
          <a:lstStyle/>
          <a:p>
            <a:r>
              <a:rPr lang="en-SG" sz="2800" kern="1200" dirty="0">
                <a:solidFill>
                  <a:schemeClr val="tx1"/>
                </a:solidFill>
                <a:latin typeface="Arial" panose="020B0604020202020204" pitchFamily="34" charset="0"/>
                <a:ea typeface="+mn-ea"/>
                <a:cs typeface="Arial" panose="020B0604020202020204" pitchFamily="34" charset="0"/>
              </a:rPr>
              <a:t>Flexibility</a:t>
            </a:r>
          </a:p>
          <a:p>
            <a:endParaRPr lang="en-SG" sz="2800" kern="1200" dirty="0">
              <a:solidFill>
                <a:schemeClr val="tx1"/>
              </a:solidFill>
              <a:latin typeface="Arial" panose="020B0604020202020204" pitchFamily="34" charset="0"/>
              <a:ea typeface="+mn-ea"/>
              <a:cs typeface="Arial" panose="020B0604020202020204" pitchFamily="34" charset="0"/>
            </a:endParaRPr>
          </a:p>
          <a:p>
            <a:r>
              <a:rPr lang="en-SG" sz="2800" kern="1200" dirty="0">
                <a:solidFill>
                  <a:schemeClr val="tx1"/>
                </a:solidFill>
                <a:latin typeface="Arial" panose="020B0604020202020204" pitchFamily="34" charset="0"/>
                <a:ea typeface="+mn-ea"/>
                <a:cs typeface="Arial" panose="020B0604020202020204" pitchFamily="34" charset="0"/>
              </a:rPr>
              <a:t>Room for interpretation</a:t>
            </a:r>
          </a:p>
          <a:p>
            <a:endParaRPr lang="en-SG" sz="2800" kern="1200" dirty="0">
              <a:solidFill>
                <a:schemeClr val="tx1"/>
              </a:solidFill>
              <a:latin typeface="Arial" panose="020B0604020202020204" pitchFamily="34" charset="0"/>
              <a:ea typeface="+mn-ea"/>
              <a:cs typeface="Arial" panose="020B0604020202020204" pitchFamily="34" charset="0"/>
            </a:endParaRPr>
          </a:p>
          <a:p>
            <a:r>
              <a:rPr lang="en-SG" sz="2800" kern="1200" dirty="0">
                <a:solidFill>
                  <a:schemeClr val="tx1"/>
                </a:solidFill>
                <a:latin typeface="Arial" panose="020B0604020202020204" pitchFamily="34" charset="0"/>
                <a:ea typeface="+mn-ea"/>
                <a:cs typeface="Arial" panose="020B0604020202020204" pitchFamily="34" charset="0"/>
              </a:rPr>
              <a:t>Recognition of needs of local community</a:t>
            </a:r>
          </a:p>
          <a:p>
            <a:endParaRPr lang="en-SG" sz="2800" kern="1200" dirty="0">
              <a:solidFill>
                <a:schemeClr val="tx1"/>
              </a:solidFill>
              <a:latin typeface="Arial" panose="020B0604020202020204" pitchFamily="34" charset="0"/>
              <a:ea typeface="+mn-ea"/>
              <a:cs typeface="Arial" panose="020B0604020202020204" pitchFamily="34" charset="0"/>
            </a:endParaRPr>
          </a:p>
          <a:p>
            <a:r>
              <a:rPr lang="en-SG" sz="2800" kern="1200" dirty="0">
                <a:solidFill>
                  <a:schemeClr val="tx1"/>
                </a:solidFill>
                <a:latin typeface="Arial" panose="020B0604020202020204" pitchFamily="34" charset="0"/>
                <a:ea typeface="+mn-ea"/>
                <a:cs typeface="Arial" panose="020B0604020202020204" pitchFamily="34" charset="0"/>
              </a:rPr>
              <a:t>Good time to review what works</a:t>
            </a:r>
          </a:p>
        </p:txBody>
      </p:sp>
      <p:pic>
        <p:nvPicPr>
          <p:cNvPr id="4" name="Picture 3">
            <a:extLst>
              <a:ext uri="{FF2B5EF4-FFF2-40B4-BE49-F238E27FC236}">
                <a16:creationId xmlns:a16="http://schemas.microsoft.com/office/drawing/2014/main" id="{F9519167-77DD-4FA7-92AC-F64816BB1336}"/>
              </a:ext>
            </a:extLst>
          </p:cNvPr>
          <p:cNvPicPr>
            <a:picLocks noChangeAspect="1"/>
          </p:cNvPicPr>
          <p:nvPr/>
        </p:nvPicPr>
        <p:blipFill>
          <a:blip r:embed="rId3"/>
          <a:stretch>
            <a:fillRect/>
          </a:stretch>
        </p:blipFill>
        <p:spPr>
          <a:xfrm>
            <a:off x="9936955" y="126999"/>
            <a:ext cx="1990725" cy="1162050"/>
          </a:xfrm>
          <a:prstGeom prst="rect">
            <a:avLst/>
          </a:prstGeom>
        </p:spPr>
      </p:pic>
      <p:pic>
        <p:nvPicPr>
          <p:cNvPr id="13" name="Picture 12">
            <a:extLst>
              <a:ext uri="{FF2B5EF4-FFF2-40B4-BE49-F238E27FC236}">
                <a16:creationId xmlns:a16="http://schemas.microsoft.com/office/drawing/2014/main" id="{B42CA59C-74BF-4313-A41A-6F1C055EA953}"/>
              </a:ext>
            </a:extLst>
          </p:cNvPr>
          <p:cNvPicPr>
            <a:picLocks noChangeAspect="1"/>
          </p:cNvPicPr>
          <p:nvPr/>
        </p:nvPicPr>
        <p:blipFill rotWithShape="1">
          <a:blip r:embed="rId4"/>
          <a:srcRect l="5277" r="13134" b="-2"/>
          <a:stretch/>
        </p:blipFill>
        <p:spPr>
          <a:xfrm>
            <a:off x="8400260" y="10"/>
            <a:ext cx="3791741" cy="2700328"/>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p:spPr>
      </p:pic>
    </p:spTree>
    <p:extLst>
      <p:ext uri="{BB962C8B-B14F-4D97-AF65-F5344CB8AC3E}">
        <p14:creationId xmlns:p14="http://schemas.microsoft.com/office/powerpoint/2010/main" val="422317751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53EC9-9728-4C45-BE45-B3233B0AED1B}"/>
              </a:ext>
            </a:extLst>
          </p:cNvPr>
          <p:cNvSpPr>
            <a:spLocks noGrp="1"/>
          </p:cNvSpPr>
          <p:nvPr>
            <p:ph type="title"/>
          </p:nvPr>
        </p:nvSpPr>
        <p:spPr/>
        <p:txBody>
          <a:bodyPr/>
          <a:lstStyle/>
          <a:p>
            <a:r>
              <a:rPr lang="en-SG" dirty="0"/>
              <a:t>From ERO report: A decade of assessment in New Zealand Primary Schools - Practice and trends - May 2018</a:t>
            </a:r>
            <a:br>
              <a:rPr lang="en-SG" dirty="0"/>
            </a:br>
            <a:endParaRPr lang="en-SG" dirty="0"/>
          </a:p>
        </p:txBody>
      </p:sp>
      <p:sp>
        <p:nvSpPr>
          <p:cNvPr id="3" name="Content Placeholder 2">
            <a:extLst>
              <a:ext uri="{FF2B5EF4-FFF2-40B4-BE49-F238E27FC236}">
                <a16:creationId xmlns:a16="http://schemas.microsoft.com/office/drawing/2014/main" id="{55FCEF4F-E0B4-4504-BD6A-10BE4993E96B}"/>
              </a:ext>
            </a:extLst>
          </p:cNvPr>
          <p:cNvSpPr>
            <a:spLocks noGrp="1"/>
          </p:cNvSpPr>
          <p:nvPr>
            <p:ph idx="1"/>
          </p:nvPr>
        </p:nvSpPr>
        <p:spPr>
          <a:xfrm>
            <a:off x="958849" y="1626393"/>
            <a:ext cx="10418763" cy="4525963"/>
          </a:xfrm>
        </p:spPr>
        <p:txBody>
          <a:bodyPr/>
          <a:lstStyle/>
          <a:p>
            <a:r>
              <a:rPr lang="en-SG" sz="3000" i="1" dirty="0">
                <a:solidFill>
                  <a:schemeClr val="tx1"/>
                </a:solidFill>
              </a:rPr>
              <a:t>“It is now timely to consider extending assessment practices, to determine how well students are progressing in applying their skills to meaningful tasks from other curriculum areas and key competencies.”</a:t>
            </a:r>
          </a:p>
          <a:p>
            <a:pPr marL="0" indent="0">
              <a:buNone/>
            </a:pPr>
            <a:endParaRPr lang="en-SG" sz="3000" dirty="0">
              <a:solidFill>
                <a:schemeClr val="tx1"/>
              </a:solidFill>
            </a:endParaRPr>
          </a:p>
          <a:p>
            <a:r>
              <a:rPr lang="en-SG" sz="3000" i="1" dirty="0">
                <a:solidFill>
                  <a:schemeClr val="tx1"/>
                </a:solidFill>
              </a:rPr>
              <a:t>“As a system we need urgent agreement in respect to how we will measure, monitor and report on student progress across the Curriculum.” </a:t>
            </a:r>
            <a:endParaRPr lang="en-SG" sz="3000" dirty="0">
              <a:solidFill>
                <a:schemeClr val="tx1"/>
              </a:solidFill>
            </a:endParaRPr>
          </a:p>
          <a:p>
            <a:pPr marL="0" indent="0">
              <a:buNone/>
            </a:pPr>
            <a:endParaRPr lang="en-SG" dirty="0"/>
          </a:p>
        </p:txBody>
      </p:sp>
    </p:spTree>
    <p:extLst>
      <p:ext uri="{BB962C8B-B14F-4D97-AF65-F5344CB8AC3E}">
        <p14:creationId xmlns:p14="http://schemas.microsoft.com/office/powerpoint/2010/main" val="22293574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3"/>
          <p:cNvSpPr>
            <a:spLocks noGrp="1" noChangeArrowheads="1"/>
          </p:cNvSpPr>
          <p:nvPr>
            <p:ph type="title"/>
          </p:nvPr>
        </p:nvSpPr>
        <p:spPr>
          <a:xfrm>
            <a:off x="958850" y="358775"/>
            <a:ext cx="10418763" cy="537337"/>
          </a:xfrm>
        </p:spPr>
        <p:txBody>
          <a:bodyPr/>
          <a:lstStyle/>
          <a:p>
            <a:r>
              <a:rPr lang="en-US" altLang="en-US" sz="3600"/>
              <a:t>Possible pitfalls?</a:t>
            </a:r>
            <a:endParaRPr lang="en-GB" altLang="en-US" sz="3600" dirty="0"/>
          </a:p>
        </p:txBody>
      </p:sp>
      <p:sp>
        <p:nvSpPr>
          <p:cNvPr id="6147" name="Rectangle 3"/>
          <p:cNvSpPr>
            <a:spLocks noGrp="1" noChangeArrowheads="1"/>
          </p:cNvSpPr>
          <p:nvPr>
            <p:ph idx="1"/>
          </p:nvPr>
        </p:nvSpPr>
        <p:spPr>
          <a:xfrm>
            <a:off x="603504" y="537663"/>
            <a:ext cx="9443538" cy="5053839"/>
          </a:xfrm>
        </p:spPr>
        <p:txBody>
          <a:bodyPr/>
          <a:lstStyle/>
          <a:p>
            <a:pPr marL="0" indent="0">
              <a:buNone/>
              <a:defRPr/>
            </a:pPr>
            <a:endParaRPr lang="en-US" sz="2400" dirty="0"/>
          </a:p>
          <a:p>
            <a:pPr>
              <a:defRPr/>
            </a:pPr>
            <a:r>
              <a:rPr lang="en-US" sz="2800" dirty="0">
                <a:solidFill>
                  <a:schemeClr val="tx1"/>
                </a:solidFill>
              </a:rPr>
              <a:t>Putting assessment on the back burner “now National Standards have gone”</a:t>
            </a:r>
          </a:p>
          <a:p>
            <a:pPr>
              <a:defRPr/>
            </a:pPr>
            <a:r>
              <a:rPr lang="en-US" sz="2800" dirty="0">
                <a:solidFill>
                  <a:schemeClr val="tx1"/>
                </a:solidFill>
              </a:rPr>
              <a:t>Reverting to using only </a:t>
            </a:r>
            <a:r>
              <a:rPr lang="en-US" sz="2800" dirty="0" err="1">
                <a:solidFill>
                  <a:schemeClr val="tx1"/>
                </a:solidFill>
              </a:rPr>
              <a:t>standardised</a:t>
            </a:r>
            <a:r>
              <a:rPr lang="en-US" sz="2800" dirty="0">
                <a:solidFill>
                  <a:schemeClr val="tx1"/>
                </a:solidFill>
              </a:rPr>
              <a:t> test scores to determine progress and achievement</a:t>
            </a:r>
          </a:p>
          <a:p>
            <a:pPr>
              <a:defRPr/>
            </a:pPr>
            <a:r>
              <a:rPr lang="en-US" sz="2800" dirty="0">
                <a:solidFill>
                  <a:schemeClr val="tx1"/>
                </a:solidFill>
              </a:rPr>
              <a:t>Being so inventive with interpretation of the local curriculum that the core curriculum is forgotten</a:t>
            </a:r>
          </a:p>
          <a:p>
            <a:pPr>
              <a:defRPr/>
            </a:pPr>
            <a:r>
              <a:rPr lang="en-US" sz="2800" dirty="0">
                <a:solidFill>
                  <a:schemeClr val="tx1"/>
                </a:solidFill>
              </a:rPr>
              <a:t>Reworking progressions and in doing so losing sight of national benchmarks</a:t>
            </a:r>
          </a:p>
          <a:p>
            <a:pPr>
              <a:defRPr/>
            </a:pPr>
            <a:r>
              <a:rPr lang="en-US" sz="2800" dirty="0">
                <a:solidFill>
                  <a:schemeClr val="tx1"/>
                </a:solidFill>
              </a:rPr>
              <a:t>Making the curriculum so wide that teachers are skimming over the surface</a:t>
            </a:r>
          </a:p>
          <a:p>
            <a:pPr>
              <a:defRPr/>
            </a:pPr>
            <a:r>
              <a:rPr lang="en-US" sz="2800" dirty="0">
                <a:solidFill>
                  <a:schemeClr val="tx1"/>
                </a:solidFill>
              </a:rPr>
              <a:t>Forgetting about the many users of assessment data</a:t>
            </a:r>
          </a:p>
          <a:p>
            <a:pPr>
              <a:defRPr/>
            </a:pPr>
            <a:endParaRPr lang="en-US" sz="2400" dirty="0"/>
          </a:p>
          <a:p>
            <a:pPr>
              <a:defRPr/>
            </a:pPr>
            <a:endParaRPr lang="en-US" sz="2400" dirty="0"/>
          </a:p>
          <a:p>
            <a:pPr>
              <a:defRPr/>
            </a:pPr>
            <a:endParaRPr lang="en-US" sz="2400" dirty="0"/>
          </a:p>
          <a:p>
            <a:pPr>
              <a:defRPr/>
            </a:pPr>
            <a:endParaRPr lang="en-US" sz="2400" dirty="0"/>
          </a:p>
          <a:p>
            <a:pPr>
              <a:defRPr/>
            </a:pPr>
            <a:endParaRPr lang="EN-US" sz="2400" dirty="0"/>
          </a:p>
        </p:txBody>
      </p:sp>
      <p:pic>
        <p:nvPicPr>
          <p:cNvPr id="2" name="Picture 1">
            <a:extLst>
              <a:ext uri="{FF2B5EF4-FFF2-40B4-BE49-F238E27FC236}">
                <a16:creationId xmlns:a16="http://schemas.microsoft.com/office/drawing/2014/main" id="{ACF68033-77BC-4412-B069-96EAFC0A3440}"/>
              </a:ext>
            </a:extLst>
          </p:cNvPr>
          <p:cNvPicPr>
            <a:picLocks noChangeAspect="1"/>
          </p:cNvPicPr>
          <p:nvPr/>
        </p:nvPicPr>
        <p:blipFill>
          <a:blip r:embed="rId3"/>
          <a:stretch>
            <a:fillRect/>
          </a:stretch>
        </p:blipFill>
        <p:spPr>
          <a:xfrm>
            <a:off x="9253435" y="0"/>
            <a:ext cx="2856352" cy="1983545"/>
          </a:xfrm>
          <a:prstGeom prst="rect">
            <a:avLst/>
          </a:prstGeom>
        </p:spPr>
      </p:pic>
    </p:spTree>
    <p:extLst>
      <p:ext uri="{BB962C8B-B14F-4D97-AF65-F5344CB8AC3E}">
        <p14:creationId xmlns:p14="http://schemas.microsoft.com/office/powerpoint/2010/main" val="1916740720"/>
      </p:ext>
    </p:extLst>
  </p:cSld>
  <p:clrMapOvr>
    <a:masterClrMapping/>
  </p:clrMapOvr>
  <p:transition spd="slow">
    <p:wipe/>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BDED8151406BB4BB1454607C94041D4" ma:contentTypeVersion="9" ma:contentTypeDescription="Create a new document." ma:contentTypeScope="" ma:versionID="8245e83a49fc479b2f1c340fd3591801">
  <xsd:schema xmlns:xsd="http://www.w3.org/2001/XMLSchema" xmlns:xs="http://www.w3.org/2001/XMLSchema" xmlns:p="http://schemas.microsoft.com/office/2006/metadata/properties" xmlns:ns2="049e3f15-3050-485e-85ad-054bf0207b8b" xmlns:ns3="42ee6f46-a709-4e32-b2f7-48b847992e93" targetNamespace="http://schemas.microsoft.com/office/2006/metadata/properties" ma:root="true" ma:fieldsID="7be11752aa44f5c0b22c04637252e5ed" ns2:_="" ns3:_="">
    <xsd:import namespace="049e3f15-3050-485e-85ad-054bf0207b8b"/>
    <xsd:import namespace="42ee6f46-a709-4e32-b2f7-48b847992e93"/>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9e3f15-3050-485e-85ad-054bf0207b8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42ee6f46-a709-4e32-b2f7-48b847992e93"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30230B-686D-4814-8A78-E022AE4B6BB6}">
  <ds:schemaRefs>
    <ds:schemaRef ds:uri="049e3f15-3050-485e-85ad-054bf0207b8b"/>
    <ds:schemaRef ds:uri="http://purl.org/dc/terms/"/>
    <ds:schemaRef ds:uri="http://schemas.microsoft.com/office/2006/metadata/properties"/>
    <ds:schemaRef ds:uri="http://schemas.microsoft.com/office/2006/documentManagement/types"/>
    <ds:schemaRef ds:uri="http://purl.org/dc/elements/1.1/"/>
    <ds:schemaRef ds:uri="42ee6f46-a709-4e32-b2f7-48b847992e93"/>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BEB90E6B-DD85-468B-815E-FB5C31320F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9e3f15-3050-485e-85ad-054bf0207b8b"/>
    <ds:schemaRef ds:uri="42ee6f46-a709-4e32-b2f7-48b847992e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C962A99-4955-498F-8E77-F67FD548E1C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186</TotalTime>
  <Words>1709</Words>
  <Application>Microsoft Office PowerPoint</Application>
  <PresentationFormat>Widescreen</PresentationFormat>
  <Paragraphs>173</Paragraphs>
  <Slides>21</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Georgia</vt:lpstr>
      <vt:lpstr>Verdana</vt:lpstr>
      <vt:lpstr>Wingdings</vt:lpstr>
      <vt:lpstr>ヒラギノ角ゴ Pro W3</vt:lpstr>
      <vt:lpstr>Default Design</vt:lpstr>
      <vt:lpstr>PowerPoint Presentation</vt:lpstr>
      <vt:lpstr>Background</vt:lpstr>
      <vt:lpstr>PowerPoint Presentation</vt:lpstr>
      <vt:lpstr>What we were asked to do</vt:lpstr>
      <vt:lpstr>Process</vt:lpstr>
      <vt:lpstr>   Section 1  Reviewing your school’s assessment systems</vt:lpstr>
      <vt:lpstr>Opportunities</vt:lpstr>
      <vt:lpstr>From ERO report: A decade of assessment in New Zealand Primary Schools - Practice and trends - May 2018 </vt:lpstr>
      <vt:lpstr>Possible pitfalls?</vt:lpstr>
      <vt:lpstr>Who needs assessment data?  And for what purposes?</vt:lpstr>
      <vt:lpstr>Review questions for schools</vt:lpstr>
      <vt:lpstr>Review questions for schools</vt:lpstr>
      <vt:lpstr>Key messages</vt:lpstr>
      <vt:lpstr>Section 2  School stories – a variety of  approaches to assessment</vt:lpstr>
      <vt:lpstr>PowerPoint Presentation</vt:lpstr>
      <vt:lpstr>Key message</vt:lpstr>
      <vt:lpstr> Section 3. Measuring progress across the curriculum</vt:lpstr>
      <vt:lpstr>Key messages</vt:lpstr>
      <vt:lpstr>Section 4.  Making teacher judgments  on progress and achievement</vt:lpstr>
      <vt:lpstr>Key messages about OTJs</vt:lpstr>
      <vt:lpstr>What’s in the pipeline?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Adrienne Carlisle</dc:creator>
  <cp:lastModifiedBy>Adrienne Carlisle</cp:lastModifiedBy>
  <cp:revision>10</cp:revision>
  <dcterms:created xsi:type="dcterms:W3CDTF">2018-09-02T21:13:38Z</dcterms:created>
  <dcterms:modified xsi:type="dcterms:W3CDTF">2018-10-02T22:55:28Z</dcterms:modified>
</cp:coreProperties>
</file>