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4"/>
  </p:notesMasterIdLst>
  <p:sldIdLst>
    <p:sldId id="296" r:id="rId2"/>
    <p:sldId id="294" r:id="rId3"/>
    <p:sldId id="260" r:id="rId4"/>
    <p:sldId id="261" r:id="rId5"/>
    <p:sldId id="287" r:id="rId6"/>
    <p:sldId id="288" r:id="rId7"/>
    <p:sldId id="295" r:id="rId8"/>
    <p:sldId id="292" r:id="rId9"/>
    <p:sldId id="289" r:id="rId10"/>
    <p:sldId id="293" r:id="rId11"/>
    <p:sldId id="284" r:id="rId12"/>
    <p:sldId id="297" r:id="rId13"/>
  </p:sldIdLst>
  <p:sldSz cx="9144000" cy="6858000" type="screen4x3"/>
  <p:notesSz cx="6858000" cy="97107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20" d="100"/>
          <a:sy n="120" d="100"/>
        </p:scale>
        <p:origin x="140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857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2" y="0"/>
            <a:ext cx="2971799" cy="4857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001712" y="728662"/>
            <a:ext cx="4856161" cy="36417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611687"/>
            <a:ext cx="5486399" cy="4370387"/>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9223375"/>
            <a:ext cx="2971799" cy="4857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2800" b="0" i="0" u="none" strike="noStrike" cap="none">
                <a:solidFill>
                  <a:srgbClr val="000000"/>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2" y="9223375"/>
            <a:ext cx="2971799" cy="48577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14755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ssessment.tki.org.nz/Assessment-tools-resources/Learning-progression-framework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US"/>
              <a:t>Assessment does not correlate with testing. It can do, but not exclusively, and preferably not often. </a:t>
            </a:r>
          </a:p>
        </p:txBody>
      </p:sp>
      <p:sp>
        <p:nvSpPr>
          <p:cNvPr id="107" name="Shape 107"/>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94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r>
              <a:rPr lang="en-US"/>
              <a:t>Specifically aimed at primary and intermediate teachers. However, the same principles apply to years 9 and 10 in secondary school, with more formalised processes thrown in such as class tests, cohort tests, school exams. Direct teachers to the recently developed Learning Progression Frameworks </a:t>
            </a:r>
            <a:r>
              <a:rPr lang="en-US" u="sng">
                <a:solidFill>
                  <a:schemeClr val="hlink"/>
                </a:solidFill>
                <a:hlinkClick r:id="rId3"/>
              </a:rPr>
              <a:t>http://assessment.tki.org.nz/Assessment-tools-resources/Learning-progression-frameworks</a:t>
            </a:r>
            <a:r>
              <a:rPr lang="en-US"/>
              <a:t> </a:t>
            </a:r>
          </a:p>
        </p:txBody>
      </p:sp>
      <p:sp>
        <p:nvSpPr>
          <p:cNvPr id="115" name="Shape 115"/>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422078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SG" sz="1800" b="0" i="0" u="none" strike="noStrike" kern="1200" cap="none" dirty="0">
                <a:solidFill>
                  <a:schemeClr val="tx1"/>
                </a:solidFill>
                <a:effectLst/>
                <a:latin typeface="+mn-lt"/>
                <a:ea typeface="+mn-ea"/>
                <a:cs typeface="+mn-cs"/>
              </a:rPr>
              <a:t>We are living in times of changing education policy. The mandatory use of National Standards has been removed, and a review of NCEA is underway. This workshop will demonstrate how Assessment Online TKI is keeping you abreast of policy changes through the creation of resources to best support leaders, teachers and, most importantly, their learners. Of special interest are school stories about different approaches to assessment in the post National Standards era, and the reframing of reporting to parents and </a:t>
            </a:r>
            <a:r>
              <a:rPr lang="en-SG" sz="1800" b="0" i="0" u="none" strike="noStrike" kern="1200" cap="none" dirty="0" err="1">
                <a:solidFill>
                  <a:schemeClr val="tx1"/>
                </a:solidFill>
                <a:effectLst/>
                <a:latin typeface="+mn-lt"/>
                <a:ea typeface="+mn-ea"/>
                <a:cs typeface="+mn-cs"/>
              </a:rPr>
              <a:t>whānau</a:t>
            </a:r>
            <a:r>
              <a:rPr lang="en-SG" sz="1800" b="0" i="0" u="none" strike="noStrike" kern="1200" cap="none" dirty="0">
                <a:solidFill>
                  <a:schemeClr val="tx1"/>
                </a:solidFill>
                <a:effectLst/>
                <a:latin typeface="+mn-lt"/>
                <a:ea typeface="+mn-ea"/>
                <a:cs typeface="+mn-cs"/>
              </a:rPr>
              <a:t> as a collaborative information sharing opportunity.</a:t>
            </a:r>
            <a:endParaRPr dirty="0"/>
          </a:p>
        </p:txBody>
      </p:sp>
      <p:sp>
        <p:nvSpPr>
          <p:cNvPr id="85" name="Shape 85"/>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8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SG" sz="1800" b="0" i="0" u="none" strike="noStrike" kern="1200" cap="none" dirty="0">
                <a:solidFill>
                  <a:schemeClr val="tx1"/>
                </a:solidFill>
                <a:effectLst/>
                <a:latin typeface="+mn-lt"/>
                <a:ea typeface="+mn-ea"/>
                <a:cs typeface="+mn-cs"/>
              </a:rPr>
              <a:t>We are living in times of changing education policy. The mandatory use of National Standards has been removed, and a review of NCEA is underway. This workshop will demonstrate how Assessment Online TKI is keeping you abreast of policy changes through the creation of resources to best support leaders, teachers and, most importantly, their learners. Of special interest are school stories about different approaches to assessment in the post National Standards era, and the reframing of reporting to parents and </a:t>
            </a:r>
            <a:r>
              <a:rPr lang="en-SG" sz="1800" b="0" i="0" u="none" strike="noStrike" kern="1200" cap="none" dirty="0" err="1">
                <a:solidFill>
                  <a:schemeClr val="tx1"/>
                </a:solidFill>
                <a:effectLst/>
                <a:latin typeface="+mn-lt"/>
                <a:ea typeface="+mn-ea"/>
                <a:cs typeface="+mn-cs"/>
              </a:rPr>
              <a:t>whānau</a:t>
            </a:r>
            <a:r>
              <a:rPr lang="en-SG" sz="1800" b="0" i="0" u="none" strike="noStrike" kern="1200" cap="none" dirty="0">
                <a:solidFill>
                  <a:schemeClr val="tx1"/>
                </a:solidFill>
                <a:effectLst/>
                <a:latin typeface="+mn-lt"/>
                <a:ea typeface="+mn-ea"/>
                <a:cs typeface="+mn-cs"/>
              </a:rPr>
              <a:t> as a collaborative information sharing opportunity.</a:t>
            </a:r>
            <a:endParaRPr dirty="0"/>
          </a:p>
        </p:txBody>
      </p:sp>
      <p:sp>
        <p:nvSpPr>
          <p:cNvPr id="85" name="Shape 85"/>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74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6162" cy="3641725"/>
          </a:xfrm>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7</a:t>
            </a:fld>
            <a:endParaRPr lang="en-US"/>
          </a:p>
        </p:txBody>
      </p:sp>
    </p:spTree>
    <p:extLst>
      <p:ext uri="{BB962C8B-B14F-4D97-AF65-F5344CB8AC3E}">
        <p14:creationId xmlns:p14="http://schemas.microsoft.com/office/powerpoint/2010/main" val="103771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728663"/>
            <a:ext cx="4856162" cy="3641725"/>
          </a:xfrm>
        </p:spPr>
      </p:sp>
      <p:sp>
        <p:nvSpPr>
          <p:cNvPr id="3" name="Notes Placeholder 2"/>
          <p:cNvSpPr>
            <a:spLocks noGrp="1"/>
          </p:cNvSpPr>
          <p:nvPr>
            <p:ph type="body" idx="1"/>
          </p:nvPr>
        </p:nvSpPr>
        <p:spPr/>
        <p:txBody>
          <a:bodyPr/>
          <a:lstStyle/>
          <a:p>
            <a:r>
              <a:rPr lang="en-SG" dirty="0"/>
              <a:t>Others?</a:t>
            </a:r>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8</a:t>
            </a:fld>
            <a:endParaRPr lang="en-US"/>
          </a:p>
        </p:txBody>
      </p:sp>
    </p:spTree>
    <p:extLst>
      <p:ext uri="{BB962C8B-B14F-4D97-AF65-F5344CB8AC3E}">
        <p14:creationId xmlns:p14="http://schemas.microsoft.com/office/powerpoint/2010/main" val="240096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611687"/>
            <a:ext cx="5486399" cy="4370387"/>
          </a:xfrm>
          <a:prstGeom prst="rect">
            <a:avLst/>
          </a:prstGeom>
        </p:spPr>
        <p:txBody>
          <a:bodyPr lIns="91425" tIns="91425" rIns="91425" bIns="91425" anchor="t" anchorCtr="0">
            <a:noAutofit/>
          </a:bodyPr>
          <a:lstStyle/>
          <a:p>
            <a:pPr lvl="0">
              <a:spcBef>
                <a:spcPts val="0"/>
              </a:spcBef>
              <a:buNone/>
            </a:pPr>
            <a:r>
              <a:rPr lang="en-SG" sz="1800" b="0" i="0" u="none" strike="noStrike" kern="1200" cap="none" dirty="0">
                <a:solidFill>
                  <a:schemeClr val="tx1"/>
                </a:solidFill>
                <a:effectLst/>
                <a:latin typeface="+mn-lt"/>
                <a:ea typeface="+mn-ea"/>
                <a:cs typeface="+mn-cs"/>
              </a:rPr>
              <a:t>We are living in times of changing education policy. The mandatory use of National Standards has been removed, and a review of NCEA is underway. This workshop will demonstrate how Assessment Online TKI is keeping you abreast of policy changes through the creation of resources to best support leaders, teachers and, most importantly, their learners. Of special interest are school stories about different approaches to assessment in the post National Standards era, and the reframing of reporting to parents and </a:t>
            </a:r>
            <a:r>
              <a:rPr lang="en-SG" sz="1800" b="0" i="0" u="none" strike="noStrike" kern="1200" cap="none" dirty="0" err="1">
                <a:solidFill>
                  <a:schemeClr val="tx1"/>
                </a:solidFill>
                <a:effectLst/>
                <a:latin typeface="+mn-lt"/>
                <a:ea typeface="+mn-ea"/>
                <a:cs typeface="+mn-cs"/>
              </a:rPr>
              <a:t>whānau</a:t>
            </a:r>
            <a:r>
              <a:rPr lang="en-SG" sz="1800" b="0" i="0" u="none" strike="noStrike" kern="1200" cap="none" dirty="0">
                <a:solidFill>
                  <a:schemeClr val="tx1"/>
                </a:solidFill>
                <a:effectLst/>
                <a:latin typeface="+mn-lt"/>
                <a:ea typeface="+mn-ea"/>
                <a:cs typeface="+mn-cs"/>
              </a:rPr>
              <a:t> as a collaborative information sharing opportunity.</a:t>
            </a:r>
            <a:endParaRPr dirty="0"/>
          </a:p>
        </p:txBody>
      </p:sp>
      <p:sp>
        <p:nvSpPr>
          <p:cNvPr id="85" name="Shape 85"/>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52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001713" y="728663"/>
            <a:ext cx="4856162" cy="3641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611687"/>
            <a:ext cx="5486400" cy="4370399"/>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txBox="1">
            <a:spLocks noGrp="1"/>
          </p:cNvSpPr>
          <p:nvPr>
            <p:ph type="sldNum" idx="12"/>
          </p:nvPr>
        </p:nvSpPr>
        <p:spPr>
          <a:xfrm>
            <a:off x="3884612" y="9223375"/>
            <a:ext cx="2971799" cy="485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6734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dirty="0"/>
          </a:p>
        </p:txBody>
      </p:sp>
      <p:sp>
        <p:nvSpPr>
          <p:cNvPr id="30" name="Shape 30"/>
          <p:cNvSpPr txBox="1">
            <a:spLocks noGrp="1"/>
          </p:cNvSpPr>
          <p:nvPr>
            <p:ph type="body" idx="1"/>
          </p:nvPr>
        </p:nvSpPr>
        <p:spPr>
          <a:xfrm>
            <a:off x="611187" y="2133600"/>
            <a:ext cx="7777162" cy="381634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dirty="0"/>
          </a:p>
        </p:txBody>
      </p:sp>
      <p:sp>
        <p:nvSpPr>
          <p:cNvPr id="57" name="Shape 5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ahoma"/>
              <a:buNone/>
              <a:defRPr sz="2000">
                <a:solidFill>
                  <a:schemeClr val="dk1"/>
                </a:solidFill>
                <a:latin typeface="Tahoma"/>
                <a:ea typeface="Tahoma"/>
                <a:cs typeface="Tahoma"/>
                <a:sym typeface="Tahoma"/>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Tahoma"/>
              <a:buNone/>
              <a:defRPr sz="2000">
                <a:solidFill>
                  <a:schemeClr val="dk1"/>
                </a:solidFill>
                <a:latin typeface="Tahoma"/>
                <a:ea typeface="Tahoma"/>
                <a:cs typeface="Tahoma"/>
                <a:sym typeface="Tahoma"/>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609600"/>
            <a:ext cx="7772400" cy="548639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2591593" y="153193"/>
            <a:ext cx="3816349" cy="7777162"/>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7" name="Shape 4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descr="assessment-main-bgnd"/>
          <p:cNvPicPr preferRelativeResize="0"/>
          <p:nvPr/>
        </p:nvPicPr>
        <p:blipFill rotWithShape="1">
          <a:blip r:embed="rId15">
            <a:alphaModFix/>
          </a:blip>
          <a:srcRect/>
          <a:stretch/>
        </p:blipFill>
        <p:spPr>
          <a:xfrm>
            <a:off x="107950" y="89453"/>
            <a:ext cx="9144000" cy="6858000"/>
          </a:xfrm>
          <a:prstGeom prst="rect">
            <a:avLst/>
          </a:prstGeom>
          <a:noFill/>
          <a:ln>
            <a:noFill/>
          </a:ln>
        </p:spPr>
      </p:pic>
      <p:sp>
        <p:nvSpPr>
          <p:cNvPr id="24" name="Shape 24"/>
          <p:cNvSpPr txBox="1">
            <a:spLocks noGrp="1"/>
          </p:cNvSpPr>
          <p:nvPr>
            <p:ph type="title"/>
          </p:nvPr>
        </p:nvSpPr>
        <p:spPr>
          <a:xfrm>
            <a:off x="611187" y="919162"/>
            <a:ext cx="7777162" cy="7921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0" i="0" u="none" strike="noStrike" cap="none">
                <a:solidFill>
                  <a:srgbClr val="00648C"/>
                </a:solidFill>
                <a:latin typeface="Tahoma"/>
                <a:ea typeface="Tahoma"/>
                <a:cs typeface="Tahoma"/>
                <a:sym typeface="Tahoma"/>
              </a:defRPr>
            </a:lvl1pPr>
            <a:lvl2pPr marL="0" marR="0" lvl="1" indent="0" algn="ctr" rtl="0">
              <a:spcBef>
                <a:spcPts val="0"/>
              </a:spcBef>
              <a:spcAft>
                <a:spcPts val="0"/>
              </a:spcAft>
              <a:buNone/>
              <a:defRPr sz="2800" b="0" i="0" u="none" strike="noStrike" cap="none">
                <a:solidFill>
                  <a:srgbClr val="00648C"/>
                </a:solidFill>
                <a:latin typeface="Tahoma"/>
                <a:ea typeface="Tahoma"/>
                <a:cs typeface="Tahoma"/>
                <a:sym typeface="Tahoma"/>
              </a:defRPr>
            </a:lvl2pPr>
            <a:lvl3pPr marL="0" marR="0" lvl="2" indent="0" algn="ctr" rtl="0">
              <a:spcBef>
                <a:spcPts val="0"/>
              </a:spcBef>
              <a:spcAft>
                <a:spcPts val="0"/>
              </a:spcAft>
              <a:buNone/>
              <a:defRPr sz="2800" b="0" i="0" u="none" strike="noStrike" cap="none">
                <a:solidFill>
                  <a:srgbClr val="00648C"/>
                </a:solidFill>
                <a:latin typeface="Tahoma"/>
                <a:ea typeface="Tahoma"/>
                <a:cs typeface="Tahoma"/>
                <a:sym typeface="Tahoma"/>
              </a:defRPr>
            </a:lvl3pPr>
            <a:lvl4pPr marL="0" marR="0" lvl="3" indent="0" algn="ctr" rtl="0">
              <a:spcBef>
                <a:spcPts val="0"/>
              </a:spcBef>
              <a:spcAft>
                <a:spcPts val="0"/>
              </a:spcAft>
              <a:buNone/>
              <a:defRPr sz="2800" b="0" i="0" u="none" strike="noStrike" cap="none">
                <a:solidFill>
                  <a:srgbClr val="00648C"/>
                </a:solidFill>
                <a:latin typeface="Tahoma"/>
                <a:ea typeface="Tahoma"/>
                <a:cs typeface="Tahoma"/>
                <a:sym typeface="Tahoma"/>
              </a:defRPr>
            </a:lvl4pPr>
            <a:lvl5pPr marL="0" marR="0" lvl="4" indent="0" algn="ctr" rtl="0">
              <a:spcBef>
                <a:spcPts val="0"/>
              </a:spcBef>
              <a:spcAft>
                <a:spcPts val="0"/>
              </a:spcAft>
              <a:buNone/>
              <a:defRPr sz="2800" b="0" i="0" u="none" strike="noStrike" cap="none">
                <a:solidFill>
                  <a:srgbClr val="00648C"/>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611187" y="2133600"/>
            <a:ext cx="7777162" cy="3816349"/>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p:nvPr/>
        </p:nvSpPr>
        <p:spPr>
          <a:xfrm>
            <a:off x="1187450" y="6330950"/>
            <a:ext cx="5616575" cy="2666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 New Zealand Ministry of Education </a:t>
            </a:r>
            <a:r>
              <a:rPr lang="en-US" sz="800" dirty="0">
                <a:solidFill>
                  <a:schemeClr val="dk1"/>
                </a:solidFill>
                <a:latin typeface="Tahoma"/>
                <a:ea typeface="Tahoma"/>
                <a:cs typeface="Tahoma"/>
                <a:sym typeface="Tahoma"/>
              </a:rPr>
              <a:t>2018</a:t>
            </a:r>
            <a:r>
              <a:rPr lang="en-US" sz="800" b="0" i="0" u="none" strike="noStrike" cap="none" dirty="0">
                <a:solidFill>
                  <a:schemeClr val="dk1"/>
                </a:solidFill>
                <a:latin typeface="Tahoma"/>
                <a:ea typeface="Tahoma"/>
                <a:cs typeface="Tahoma"/>
                <a:sym typeface="Tahoma"/>
              </a:rPr>
              <a:t> - copying restricted to use by New Zealand education sector.</a:t>
            </a:r>
          </a:p>
        </p:txBody>
      </p:sp>
      <p:sp>
        <p:nvSpPr>
          <p:cNvPr id="27" name="Shape 27"/>
          <p:cNvSpPr txBox="1"/>
          <p:nvPr/>
        </p:nvSpPr>
        <p:spPr>
          <a:xfrm>
            <a:off x="107950" y="6308725"/>
            <a:ext cx="935037" cy="2444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000" b="1" i="0" u="none" strike="noStrike" cap="none">
                <a:solidFill>
                  <a:schemeClr val="lt1"/>
                </a:solidFill>
                <a:latin typeface="Tahoma"/>
                <a:ea typeface="Tahoma"/>
                <a:cs typeface="Tahoma"/>
                <a:sym typeface="Tahoma"/>
              </a:rPr>
              <a:t>Page </a:t>
            </a:r>
            <a:fld id="{00000000-1234-1234-1234-123412341234}" type="slidenum">
              <a:rPr lang="en-US" sz="1000" b="1" i="0" u="none" strike="noStrike" cap="none">
                <a:solidFill>
                  <a:schemeClr val="lt1"/>
                </a:solidFill>
                <a:latin typeface="Tahoma"/>
                <a:ea typeface="Tahoma"/>
                <a:cs typeface="Tahoma"/>
                <a:sym typeface="Tahoma"/>
              </a:rPr>
              <a:t>‹#›</a:t>
            </a:fld>
            <a:endParaRPr lang="en-US" sz="1000" b="1" i="0" u="none" strike="noStrike" cap="none">
              <a:solidFill>
                <a:schemeClr val="lt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ssessment@tki.org.nz"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facebook.com/AssessmentTki" TargetMode="External"/><Relationship Id="rId2" Type="http://schemas.openxmlformats.org/officeDocument/2006/relationships/hyperlink" Target="http://assessment.tki.org.nz/" TargetMode="External"/><Relationship Id="rId1" Type="http://schemas.openxmlformats.org/officeDocument/2006/relationships/slideLayout" Target="../slideLayouts/slideLayout2.xml"/><Relationship Id="rId4" Type="http://schemas.openxmlformats.org/officeDocument/2006/relationships/hyperlink" Target="https://twitter.com/AssessmentTK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A2F3-2664-4510-838A-98EF6290243F}"/>
              </a:ext>
            </a:extLst>
          </p:cNvPr>
          <p:cNvSpPr>
            <a:spLocks noGrp="1"/>
          </p:cNvSpPr>
          <p:nvPr>
            <p:ph type="title"/>
          </p:nvPr>
        </p:nvSpPr>
        <p:spPr>
          <a:xfrm>
            <a:off x="768328" y="3779926"/>
            <a:ext cx="7777162" cy="1451747"/>
          </a:xfrm>
        </p:spPr>
        <p:txBody>
          <a:bodyPr/>
          <a:lstStyle/>
          <a:p>
            <a:r>
              <a:rPr lang="en-SG" sz="3600" dirty="0"/>
              <a:t>Assessment and reporting </a:t>
            </a:r>
            <a:br>
              <a:rPr lang="en-SG" sz="3600" dirty="0"/>
            </a:br>
            <a:r>
              <a:rPr lang="en-SG" sz="3600" dirty="0"/>
              <a:t>in the era of change</a:t>
            </a:r>
            <a:br>
              <a:rPr lang="en-SG" sz="3600" dirty="0"/>
            </a:br>
            <a:br>
              <a:rPr lang="en-SG" sz="3600" dirty="0"/>
            </a:br>
            <a:endParaRPr lang="en-SG" sz="3600" dirty="0"/>
          </a:p>
        </p:txBody>
      </p:sp>
      <p:pic>
        <p:nvPicPr>
          <p:cNvPr id="4" name="Picture 3">
            <a:extLst>
              <a:ext uri="{FF2B5EF4-FFF2-40B4-BE49-F238E27FC236}">
                <a16:creationId xmlns:a16="http://schemas.microsoft.com/office/drawing/2014/main" id="{ECC41F64-467B-4D9F-BECF-9CFBC6BE5D39}"/>
              </a:ext>
            </a:extLst>
          </p:cNvPr>
          <p:cNvPicPr>
            <a:picLocks noChangeAspect="1"/>
          </p:cNvPicPr>
          <p:nvPr/>
        </p:nvPicPr>
        <p:blipFill>
          <a:blip r:embed="rId2"/>
          <a:stretch>
            <a:fillRect/>
          </a:stretch>
        </p:blipFill>
        <p:spPr>
          <a:xfrm>
            <a:off x="1240465" y="1788270"/>
            <a:ext cx="6733338" cy="924043"/>
          </a:xfrm>
          <a:prstGeom prst="rect">
            <a:avLst/>
          </a:prstGeom>
        </p:spPr>
      </p:pic>
    </p:spTree>
    <p:extLst>
      <p:ext uri="{BB962C8B-B14F-4D97-AF65-F5344CB8AC3E}">
        <p14:creationId xmlns:p14="http://schemas.microsoft.com/office/powerpoint/2010/main" val="80523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EC2E1-B6D6-4970-AAD0-F116FD9749B5}"/>
              </a:ext>
            </a:extLst>
          </p:cNvPr>
          <p:cNvSpPr txBox="1"/>
          <p:nvPr/>
        </p:nvSpPr>
        <p:spPr>
          <a:xfrm>
            <a:off x="372292" y="1075208"/>
            <a:ext cx="8273518" cy="584775"/>
          </a:xfrm>
          <a:prstGeom prst="rect">
            <a:avLst/>
          </a:prstGeom>
          <a:noFill/>
        </p:spPr>
        <p:txBody>
          <a:bodyPr wrap="square" rtlCol="0">
            <a:spAutoFit/>
          </a:bodyPr>
          <a:lstStyle/>
          <a:p>
            <a:r>
              <a:rPr lang="en-SG" sz="3200" dirty="0">
                <a:solidFill>
                  <a:srgbClr val="00648C"/>
                </a:solidFill>
                <a:latin typeface="Tahoma" panose="020B0604030504040204" pitchFamily="34" charset="0"/>
                <a:ea typeface="Tahoma" panose="020B0604030504040204" pitchFamily="34" charset="0"/>
                <a:cs typeface="Tahoma" panose="020B0604030504040204" pitchFamily="34" charset="0"/>
              </a:rPr>
              <a:t>What’s on Assessment Online that can help?</a:t>
            </a:r>
          </a:p>
        </p:txBody>
      </p:sp>
      <p:sp>
        <p:nvSpPr>
          <p:cNvPr id="3" name="Shape 88">
            <a:extLst>
              <a:ext uri="{FF2B5EF4-FFF2-40B4-BE49-F238E27FC236}">
                <a16:creationId xmlns:a16="http://schemas.microsoft.com/office/drawing/2014/main" id="{1229BE36-98E0-4EE6-BCFF-FD444C5427EA}"/>
              </a:ext>
            </a:extLst>
          </p:cNvPr>
          <p:cNvSpPr txBox="1">
            <a:spLocks/>
          </p:cNvSpPr>
          <p:nvPr/>
        </p:nvSpPr>
        <p:spPr>
          <a:xfrm>
            <a:off x="372292" y="1913726"/>
            <a:ext cx="8215145" cy="410239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spcBef>
                <a:spcPts val="480"/>
              </a:spcBef>
              <a:buFont typeface="Arial" panose="020B0604020202020204" pitchFamily="34" charset="0"/>
              <a:buChar char="•"/>
            </a:pPr>
            <a:r>
              <a:rPr lang="en-SG" sz="2400" dirty="0"/>
              <a:t>A Practical Guide to Assessment and Reporting </a:t>
            </a:r>
            <a:r>
              <a:rPr lang="en-SG" sz="2400" dirty="0">
                <a:solidFill>
                  <a:srgbClr val="FF0000"/>
                </a:solidFill>
              </a:rPr>
              <a:t>NEW!!</a:t>
            </a:r>
          </a:p>
          <a:p>
            <a:pPr marL="285750" indent="-285750">
              <a:spcBef>
                <a:spcPts val="480"/>
              </a:spcBef>
              <a:buFont typeface="Arial" panose="020B0604020202020204" pitchFamily="34" charset="0"/>
              <a:buChar char="•"/>
            </a:pPr>
            <a:endParaRPr lang="en-SG" dirty="0"/>
          </a:p>
          <a:p>
            <a:pPr indent="-342900">
              <a:spcBef>
                <a:spcPts val="480"/>
              </a:spcBef>
              <a:buFont typeface="Arial" panose="020B0604020202020204" pitchFamily="34" charset="0"/>
              <a:buChar char="•"/>
            </a:pPr>
            <a:r>
              <a:rPr lang="en-SG" sz="2400" dirty="0"/>
              <a:t>Reporting to parents and </a:t>
            </a:r>
            <a:r>
              <a:rPr lang="en-SG" sz="2400" dirty="0" err="1"/>
              <a:t>whānau</a:t>
            </a:r>
            <a:endParaRPr lang="en-SG" sz="2400" dirty="0"/>
          </a:p>
          <a:p>
            <a:pPr indent="-342900">
              <a:spcBef>
                <a:spcPts val="480"/>
              </a:spcBef>
              <a:buFont typeface="Arial" panose="020B0604020202020204" pitchFamily="34" charset="0"/>
              <a:buChar char="•"/>
            </a:pPr>
            <a:endParaRPr lang="en-SG" dirty="0"/>
          </a:p>
          <a:p>
            <a:pPr indent="-342900">
              <a:spcBef>
                <a:spcPts val="480"/>
              </a:spcBef>
              <a:buFont typeface="Arial" panose="020B0604020202020204" pitchFamily="34" charset="0"/>
              <a:buChar char="•"/>
            </a:pPr>
            <a:r>
              <a:rPr lang="en-SG" sz="2400" dirty="0"/>
              <a:t>Assessment for Learning - </a:t>
            </a:r>
            <a:r>
              <a:rPr lang="en-SG" sz="2400" dirty="0">
                <a:solidFill>
                  <a:srgbClr val="FF0000"/>
                </a:solidFill>
              </a:rPr>
              <a:t>Oldie but a goodie!!</a:t>
            </a:r>
          </a:p>
          <a:p>
            <a:pPr indent="-342900">
              <a:spcBef>
                <a:spcPts val="480"/>
              </a:spcBef>
              <a:buFont typeface="Arial" panose="020B0604020202020204" pitchFamily="34" charset="0"/>
              <a:buChar char="•"/>
            </a:pPr>
            <a:endParaRPr lang="en-SG" dirty="0"/>
          </a:p>
          <a:p>
            <a:pPr indent="-342900">
              <a:spcBef>
                <a:spcPts val="480"/>
              </a:spcBef>
              <a:buFont typeface="Arial" panose="020B0604020202020204" pitchFamily="34" charset="0"/>
              <a:buChar char="•"/>
            </a:pPr>
            <a:r>
              <a:rPr lang="en-SG" sz="2400" dirty="0"/>
              <a:t>Assessment tools and resources</a:t>
            </a:r>
          </a:p>
          <a:p>
            <a:pPr indent="-342900">
              <a:spcBef>
                <a:spcPts val="480"/>
              </a:spcBef>
              <a:buFont typeface="Arial" panose="020B0604020202020204" pitchFamily="34" charset="0"/>
              <a:buChar char="•"/>
            </a:pPr>
            <a:endParaRPr lang="en-SG" dirty="0"/>
          </a:p>
          <a:p>
            <a:pPr indent="-342900">
              <a:spcBef>
                <a:spcPts val="480"/>
              </a:spcBef>
              <a:buFont typeface="Arial" panose="020B0604020202020204" pitchFamily="34" charset="0"/>
              <a:buChar char="•"/>
            </a:pPr>
            <a:r>
              <a:rPr lang="en-SG" sz="2400" dirty="0"/>
              <a:t>Gathering and using evidence for learning</a:t>
            </a:r>
          </a:p>
          <a:p>
            <a:pPr indent="-342900">
              <a:spcBef>
                <a:spcPts val="480"/>
              </a:spcBef>
              <a:buFont typeface="Arial" panose="020B0604020202020204" pitchFamily="34" charset="0"/>
              <a:buChar char="•"/>
            </a:pPr>
            <a:endParaRPr lang="en-SG" dirty="0"/>
          </a:p>
          <a:p>
            <a:pPr indent="-342900">
              <a:spcBef>
                <a:spcPts val="480"/>
              </a:spcBef>
              <a:buFont typeface="Arial" panose="020B0604020202020204" pitchFamily="34" charset="0"/>
              <a:buChar char="•"/>
            </a:pPr>
            <a:r>
              <a:rPr lang="en-SG" sz="2400" dirty="0"/>
              <a:t>Moderation and making overall teacher judgments</a:t>
            </a:r>
          </a:p>
        </p:txBody>
      </p:sp>
    </p:spTree>
    <p:extLst>
      <p:ext uri="{BB962C8B-B14F-4D97-AF65-F5344CB8AC3E}">
        <p14:creationId xmlns:p14="http://schemas.microsoft.com/office/powerpoint/2010/main" val="380920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538425" y="995350"/>
            <a:ext cx="3941700" cy="623400"/>
          </a:xfrm>
          <a:prstGeom prst="rect">
            <a:avLst/>
          </a:prstGeom>
        </p:spPr>
        <p:txBody>
          <a:bodyPr lIns="91425" tIns="91425" rIns="91425" bIns="91425" anchor="ctr" anchorCtr="0">
            <a:noAutofit/>
          </a:bodyPr>
          <a:lstStyle/>
          <a:p>
            <a:pPr lvl="0">
              <a:spcBef>
                <a:spcPts val="0"/>
              </a:spcBef>
              <a:buNone/>
            </a:pPr>
            <a:r>
              <a:rPr lang="en-US" sz="3000"/>
              <a:t>Have a play!</a:t>
            </a:r>
          </a:p>
        </p:txBody>
      </p:sp>
      <p:sp>
        <p:nvSpPr>
          <p:cNvPr id="277" name="Shape 277"/>
          <p:cNvSpPr txBox="1">
            <a:spLocks noGrp="1"/>
          </p:cNvSpPr>
          <p:nvPr>
            <p:ph type="body" idx="1"/>
          </p:nvPr>
        </p:nvSpPr>
        <p:spPr>
          <a:xfrm>
            <a:off x="611187" y="2133600"/>
            <a:ext cx="7777200" cy="3816300"/>
          </a:xfrm>
          <a:prstGeom prst="rect">
            <a:avLst/>
          </a:prstGeom>
        </p:spPr>
        <p:txBody>
          <a:bodyPr lIns="91425" tIns="91425" rIns="91425" bIns="91425" anchor="t" anchorCtr="0">
            <a:noAutofit/>
          </a:bodyPr>
          <a:lstStyle/>
          <a:p>
            <a:pPr marL="457200" lvl="0" indent="-381000" rtl="0">
              <a:spcBef>
                <a:spcPts val="0"/>
              </a:spcBef>
              <a:buSzPct val="100000"/>
            </a:pPr>
            <a:r>
              <a:rPr lang="en-US" sz="2400" dirty="0"/>
              <a:t>Make your own way around the website or use the Word document we’ve supplied, complete with some suggested activities. Take your time and ask any questions that you may have.</a:t>
            </a:r>
          </a:p>
          <a:p>
            <a:pPr marL="0" lvl="0" indent="0" rtl="0">
              <a:spcBef>
                <a:spcPts val="0"/>
              </a:spcBef>
              <a:buNone/>
            </a:pPr>
            <a:endParaRPr sz="2400" dirty="0"/>
          </a:p>
          <a:p>
            <a:pPr marL="457200" lvl="0" indent="-381000" rtl="0">
              <a:spcBef>
                <a:spcPts val="0"/>
              </a:spcBef>
              <a:buSzPct val="100000"/>
            </a:pPr>
            <a:r>
              <a:rPr lang="en-US" sz="2400" dirty="0"/>
              <a:t>You can e-</a:t>
            </a:r>
            <a:r>
              <a:rPr lang="en-US" sz="2400" dirty="0">
                <a:solidFill>
                  <a:srgbClr val="333333"/>
                </a:solidFill>
                <a:highlight>
                  <a:srgbClr val="FFFFFF"/>
                </a:highlight>
              </a:rPr>
              <a:t>mail the team at Assessment Online at any time: </a:t>
            </a:r>
            <a:r>
              <a:rPr lang="en-US" sz="2400" u="sng" dirty="0">
                <a:solidFill>
                  <a:schemeClr val="hlink"/>
                </a:solidFill>
                <a:highlight>
                  <a:srgbClr val="FFFFFF"/>
                </a:highlight>
                <a:hlinkClick r:id="rId3"/>
              </a:rPr>
              <a:t>assessment@tki.org.nz</a:t>
            </a:r>
            <a:r>
              <a:rPr lang="en-US" sz="2400" dirty="0">
                <a:solidFill>
                  <a:srgbClr val="1A6881"/>
                </a:solidFill>
                <a:highlight>
                  <a:srgbClr val="FFFFFF"/>
                </a:highlight>
              </a:rPr>
              <a:t> </a:t>
            </a:r>
            <a:r>
              <a:rPr lang="en-US" sz="2400" dirty="0">
                <a:solidFill>
                  <a:schemeClr val="tx1"/>
                </a:solidFill>
                <a:highlight>
                  <a:srgbClr val="FFFFFF"/>
                </a:highlight>
              </a:rPr>
              <a:t>We’re always keen and ready to help. Let us know what you need!</a:t>
            </a:r>
          </a:p>
          <a:p>
            <a:pPr marL="76200" lvl="0" indent="0" rtl="0">
              <a:spcBef>
                <a:spcPts val="0"/>
              </a:spcBef>
              <a:buSzPct val="100000"/>
              <a:buNone/>
            </a:pPr>
            <a:r>
              <a:rPr lang="en-US" sz="2400" dirty="0">
                <a:solidFill>
                  <a:srgbClr val="1A6881"/>
                </a:solidFill>
                <a:highlight>
                  <a:srgbClr val="FFFFFF"/>
                </a:highligh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2AB2C-C4A1-44F0-86FF-F18CD0F2D05C}"/>
              </a:ext>
            </a:extLst>
          </p:cNvPr>
          <p:cNvSpPr txBox="1"/>
          <p:nvPr/>
        </p:nvSpPr>
        <p:spPr>
          <a:xfrm>
            <a:off x="1541418" y="1443841"/>
            <a:ext cx="6531428" cy="3970318"/>
          </a:xfrm>
          <a:prstGeom prst="rect">
            <a:avLst/>
          </a:prstGeom>
          <a:noFill/>
        </p:spPr>
        <p:txBody>
          <a:bodyPr wrap="square" rtlCol="0">
            <a:spAutoFit/>
          </a:bodyPr>
          <a:lstStyle/>
          <a:p>
            <a:r>
              <a:rPr lang="en-SG" sz="2800" dirty="0">
                <a:solidFill>
                  <a:schemeClr val="bg2"/>
                </a:solidFill>
                <a:latin typeface="Tahoma" panose="020B0604030504040204" pitchFamily="34" charset="0"/>
                <a:ea typeface="Tahoma" panose="020B0604030504040204" pitchFamily="34" charset="0"/>
                <a:cs typeface="Tahoma" panose="020B0604030504040204" pitchFamily="34" charset="0"/>
              </a:rPr>
              <a:t>Sign up for our newsletter from the Home Page</a:t>
            </a:r>
            <a:r>
              <a:rPr lang="en-SG" sz="2800" dirty="0">
                <a:latin typeface="Tahoma" panose="020B0604030504040204" pitchFamily="34" charset="0"/>
                <a:ea typeface="Tahoma" panose="020B0604030504040204" pitchFamily="34" charset="0"/>
                <a:cs typeface="Tahoma" panose="020B0604030504040204" pitchFamily="34" charset="0"/>
              </a:rPr>
              <a:t> </a:t>
            </a:r>
            <a:r>
              <a:rPr lang="en-SG" sz="2800" dirty="0">
                <a:latin typeface="Tahoma" panose="020B0604030504040204" pitchFamily="34" charset="0"/>
                <a:ea typeface="Tahoma" panose="020B0604030504040204" pitchFamily="34" charset="0"/>
                <a:cs typeface="Tahoma" panose="020B0604030504040204" pitchFamily="34" charset="0"/>
                <a:hlinkClick r:id="rId2"/>
              </a:rPr>
              <a:t>http://assessment.tki.org.nz/</a:t>
            </a:r>
            <a:r>
              <a:rPr lang="en-SG" sz="2800" dirty="0">
                <a:latin typeface="Tahoma" panose="020B0604030504040204" pitchFamily="34" charset="0"/>
                <a:ea typeface="Tahoma" panose="020B0604030504040204" pitchFamily="34" charset="0"/>
                <a:cs typeface="Tahoma" panose="020B0604030504040204" pitchFamily="34" charset="0"/>
              </a:rPr>
              <a:t> </a:t>
            </a:r>
          </a:p>
          <a:p>
            <a:endParaRPr lang="en-SG" sz="2800" dirty="0">
              <a:latin typeface="Tahoma" panose="020B0604030504040204" pitchFamily="34" charset="0"/>
              <a:ea typeface="Tahoma" panose="020B0604030504040204" pitchFamily="34" charset="0"/>
              <a:cs typeface="Tahoma" panose="020B0604030504040204" pitchFamily="34" charset="0"/>
            </a:endParaRPr>
          </a:p>
          <a:p>
            <a:r>
              <a:rPr lang="en-SG" sz="2800" dirty="0">
                <a:solidFill>
                  <a:schemeClr val="bg2"/>
                </a:solidFill>
                <a:latin typeface="Tahoma" panose="020B0604030504040204" pitchFamily="34" charset="0"/>
                <a:ea typeface="Tahoma" panose="020B0604030504040204" pitchFamily="34" charset="0"/>
                <a:cs typeface="Tahoma" panose="020B0604030504040204" pitchFamily="34" charset="0"/>
              </a:rPr>
              <a:t>Join us on Facebook </a:t>
            </a:r>
            <a:r>
              <a:rPr lang="en-SG" sz="2800" dirty="0">
                <a:latin typeface="Tahoma" panose="020B0604030504040204" pitchFamily="34" charset="0"/>
                <a:ea typeface="Tahoma" panose="020B0604030504040204" pitchFamily="34" charset="0"/>
                <a:cs typeface="Tahoma" panose="020B0604030504040204" pitchFamily="34" charset="0"/>
                <a:hlinkClick r:id="rId3"/>
              </a:rPr>
              <a:t>https://facebook.com/AssessmentTki</a:t>
            </a:r>
            <a:r>
              <a:rPr lang="en-SG" sz="2800" dirty="0">
                <a:latin typeface="Tahoma" panose="020B0604030504040204" pitchFamily="34" charset="0"/>
                <a:ea typeface="Tahoma" panose="020B0604030504040204" pitchFamily="34" charset="0"/>
                <a:cs typeface="Tahoma" panose="020B0604030504040204" pitchFamily="34" charset="0"/>
              </a:rPr>
              <a:t>  </a:t>
            </a:r>
          </a:p>
          <a:p>
            <a:endParaRPr lang="en-SG" sz="2800" dirty="0">
              <a:latin typeface="Tahoma" panose="020B0604030504040204" pitchFamily="34" charset="0"/>
              <a:ea typeface="Tahoma" panose="020B0604030504040204" pitchFamily="34" charset="0"/>
              <a:cs typeface="Tahoma" panose="020B0604030504040204" pitchFamily="34" charset="0"/>
            </a:endParaRPr>
          </a:p>
          <a:p>
            <a:r>
              <a:rPr lang="en-SG" sz="2800" dirty="0">
                <a:solidFill>
                  <a:schemeClr val="bg2"/>
                </a:solidFill>
                <a:latin typeface="Tahoma" panose="020B0604030504040204" pitchFamily="34" charset="0"/>
                <a:ea typeface="Tahoma" panose="020B0604030504040204" pitchFamily="34" charset="0"/>
                <a:cs typeface="Tahoma" panose="020B0604030504040204" pitchFamily="34" charset="0"/>
              </a:rPr>
              <a:t>Follow us on Twitter </a:t>
            </a:r>
            <a:r>
              <a:rPr lang="en-SG" sz="2800" dirty="0">
                <a:latin typeface="Tahoma" panose="020B0604030504040204" pitchFamily="34" charset="0"/>
                <a:ea typeface="Tahoma" panose="020B0604030504040204" pitchFamily="34" charset="0"/>
                <a:cs typeface="Tahoma" panose="020B0604030504040204" pitchFamily="34" charset="0"/>
                <a:hlinkClick r:id="rId4"/>
              </a:rPr>
              <a:t>https://twitter.com/AssessmentTKI</a:t>
            </a:r>
            <a:r>
              <a:rPr lang="en-SG" sz="2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0331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CC955-C68B-4BAB-9CCB-4DF4B9BA127F}"/>
              </a:ext>
            </a:extLst>
          </p:cNvPr>
          <p:cNvPicPr>
            <a:picLocks noChangeAspect="1"/>
          </p:cNvPicPr>
          <p:nvPr/>
        </p:nvPicPr>
        <p:blipFill rotWithShape="1">
          <a:blip r:embed="rId2"/>
          <a:srcRect l="13586" t="11130" r="14948" b="13870"/>
          <a:stretch/>
        </p:blipFill>
        <p:spPr>
          <a:xfrm>
            <a:off x="1125197" y="1040421"/>
            <a:ext cx="6823551" cy="4773994"/>
          </a:xfrm>
          <a:prstGeom prst="rect">
            <a:avLst/>
          </a:prstGeom>
        </p:spPr>
      </p:pic>
      <p:sp>
        <p:nvSpPr>
          <p:cNvPr id="5" name="Rectangle 4">
            <a:extLst>
              <a:ext uri="{FF2B5EF4-FFF2-40B4-BE49-F238E27FC236}">
                <a16:creationId xmlns:a16="http://schemas.microsoft.com/office/drawing/2014/main" id="{C453AA05-7A19-49F8-AFF9-A116FD9BD771}"/>
              </a:ext>
            </a:extLst>
          </p:cNvPr>
          <p:cNvSpPr/>
          <p:nvPr/>
        </p:nvSpPr>
        <p:spPr>
          <a:xfrm>
            <a:off x="2489281" y="5852344"/>
            <a:ext cx="4014240" cy="461665"/>
          </a:xfrm>
          <a:prstGeom prst="rect">
            <a:avLst/>
          </a:prstGeom>
        </p:spPr>
        <p:txBody>
          <a:bodyPr wrap="none">
            <a:spAutoFit/>
          </a:bodyPr>
          <a:lstStyle/>
          <a:p>
            <a:r>
              <a:rPr lang="en-SG" sz="2400" dirty="0">
                <a:solidFill>
                  <a:srgbClr val="00648C"/>
                </a:solidFill>
              </a:rPr>
              <a:t>http://assessment.tki.org.nz/</a:t>
            </a:r>
          </a:p>
        </p:txBody>
      </p:sp>
    </p:spTree>
    <p:extLst>
      <p:ext uri="{BB962C8B-B14F-4D97-AF65-F5344CB8AC3E}">
        <p14:creationId xmlns:p14="http://schemas.microsoft.com/office/powerpoint/2010/main" val="255674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803200" y="1341425"/>
            <a:ext cx="7166700" cy="519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dirty="0">
                <a:solidFill>
                  <a:schemeClr val="dk1"/>
                </a:solidFill>
                <a:latin typeface="Tahoma"/>
                <a:ea typeface="Tahoma"/>
                <a:cs typeface="Tahoma"/>
                <a:sym typeface="Tahoma"/>
              </a:rPr>
              <a:t>Let’s start with this fundamental proposition:</a:t>
            </a:r>
          </a:p>
          <a:p>
            <a:pPr marL="0" marR="0" lvl="0" indent="0" algn="l" rtl="0">
              <a:lnSpc>
                <a:spcPct val="100000"/>
              </a:lnSpc>
              <a:spcBef>
                <a:spcPts val="0"/>
              </a:spcBef>
              <a:spcAft>
                <a:spcPts val="0"/>
              </a:spcAft>
              <a:buClr>
                <a:srgbClr val="00648C"/>
              </a:buClr>
              <a:buFont typeface="Tahoma"/>
              <a:buNone/>
            </a:pPr>
            <a:endParaRPr dirty="0"/>
          </a:p>
        </p:txBody>
      </p:sp>
      <p:sp>
        <p:nvSpPr>
          <p:cNvPr id="110" name="Shape 110"/>
          <p:cNvSpPr txBox="1"/>
          <p:nvPr/>
        </p:nvSpPr>
        <p:spPr>
          <a:xfrm>
            <a:off x="675032" y="3429000"/>
            <a:ext cx="8131200" cy="2079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0" i="0" u="none" strike="noStrike" cap="none" dirty="0">
                <a:solidFill>
                  <a:schemeClr val="dk1"/>
                </a:solidFill>
                <a:latin typeface="Tahoma"/>
                <a:ea typeface="Tahoma"/>
                <a:cs typeface="Tahoma"/>
                <a:sym typeface="Tahoma"/>
              </a:rPr>
              <a:t>The nature and purposes of assessment are described on pages 39–41 of the New Zealand Curriculum. </a:t>
            </a:r>
          </a:p>
          <a:p>
            <a:pPr marL="0" marR="0" lvl="0" indent="0" algn="l" rtl="0">
              <a:lnSpc>
                <a:spcPct val="100000"/>
              </a:lnSpc>
              <a:spcBef>
                <a:spcPts val="1440"/>
              </a:spcBef>
              <a:spcAft>
                <a:spcPts val="0"/>
              </a:spcAft>
              <a:buClr>
                <a:schemeClr val="dk1"/>
              </a:buClr>
              <a:buSzPct val="25000"/>
              <a:buFont typeface="Tahoma"/>
              <a:buNone/>
            </a:pPr>
            <a:r>
              <a:rPr lang="en-US" sz="2400" b="0" i="1" u="none" strike="noStrike" cap="none" dirty="0">
                <a:solidFill>
                  <a:schemeClr val="dk1"/>
                </a:solidFill>
                <a:latin typeface="Tahoma"/>
                <a:ea typeface="Tahoma"/>
                <a:cs typeface="Tahoma"/>
                <a:sym typeface="Tahoma"/>
              </a:rPr>
              <a:t>“The primary purpose of assessment is to improve students’ learning, as both student and teacher respond to the information that it provides.” </a:t>
            </a:r>
          </a:p>
          <a:p>
            <a:pPr marL="0" marR="0" lvl="0" indent="0" algn="l" rtl="0">
              <a:lnSpc>
                <a:spcPct val="100000"/>
              </a:lnSpc>
              <a:spcBef>
                <a:spcPts val="0"/>
              </a:spcBef>
              <a:spcAft>
                <a:spcPts val="0"/>
              </a:spcAft>
              <a:buNone/>
            </a:pPr>
            <a:endParaRPr sz="2400" b="0" i="0" u="none" dirty="0">
              <a:solidFill>
                <a:schemeClr val="dk1"/>
              </a:solidFill>
              <a:latin typeface="Tahoma"/>
              <a:ea typeface="Tahoma"/>
              <a:cs typeface="Tahoma"/>
              <a:sym typeface="Tahoma"/>
            </a:endParaRPr>
          </a:p>
        </p:txBody>
      </p:sp>
      <p:sp>
        <p:nvSpPr>
          <p:cNvPr id="111" name="Shape 111"/>
          <p:cNvSpPr txBox="1"/>
          <p:nvPr/>
        </p:nvSpPr>
        <p:spPr>
          <a:xfrm>
            <a:off x="889675" y="1987375"/>
            <a:ext cx="7562400" cy="519000"/>
          </a:xfrm>
          <a:prstGeom prst="rect">
            <a:avLst/>
          </a:prstGeom>
          <a:noFill/>
          <a:ln>
            <a:noFill/>
          </a:ln>
        </p:spPr>
        <p:txBody>
          <a:bodyPr lIns="91425" tIns="91425" rIns="91425" bIns="91425" anchor="t" anchorCtr="0">
            <a:noAutofit/>
          </a:bodyPr>
          <a:lstStyle/>
          <a:p>
            <a:pPr lvl="0" algn="ctr" rtl="0">
              <a:spcBef>
                <a:spcPts val="0"/>
              </a:spcBef>
              <a:buClr>
                <a:srgbClr val="00648C"/>
              </a:buClr>
              <a:buSzPct val="25000"/>
              <a:buFont typeface="Tahoma"/>
              <a:buNone/>
            </a:pPr>
            <a:r>
              <a:rPr lang="en-US" sz="2800" dirty="0">
                <a:solidFill>
                  <a:srgbClr val="00648C"/>
                </a:solidFill>
                <a:latin typeface="Tahoma"/>
                <a:ea typeface="Tahoma"/>
                <a:cs typeface="Tahoma"/>
                <a:sym typeface="Tahoma"/>
              </a:rPr>
              <a:t>Assessment is the bridge between teaching and learning.</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11187" y="1070511"/>
            <a:ext cx="7777200" cy="792300"/>
          </a:xfrm>
          <a:prstGeom prst="rect">
            <a:avLst/>
          </a:prstGeom>
        </p:spPr>
        <p:txBody>
          <a:bodyPr lIns="91425" tIns="91425" rIns="91425" bIns="91425" anchor="ctr" anchorCtr="0">
            <a:noAutofit/>
          </a:bodyPr>
          <a:lstStyle/>
          <a:p>
            <a:pPr lvl="0">
              <a:spcBef>
                <a:spcPts val="0"/>
              </a:spcBef>
              <a:buNone/>
            </a:pPr>
            <a:r>
              <a:rPr lang="en-US" sz="3000" dirty="0"/>
              <a:t>What sort of assessments are we talking about?</a:t>
            </a:r>
          </a:p>
        </p:txBody>
      </p:sp>
      <p:pic>
        <p:nvPicPr>
          <p:cNvPr id="3" name="Picture 2" descr="A screenshot of a cell phone&#10;&#10;Description generated with very high confidence">
            <a:extLst>
              <a:ext uri="{FF2B5EF4-FFF2-40B4-BE49-F238E27FC236}">
                <a16:creationId xmlns:a16="http://schemas.microsoft.com/office/drawing/2014/main" id="{2C7361C2-A21B-484D-BD53-B350451983DA}"/>
              </a:ext>
            </a:extLst>
          </p:cNvPr>
          <p:cNvPicPr>
            <a:picLocks noChangeAspect="1"/>
          </p:cNvPicPr>
          <p:nvPr/>
        </p:nvPicPr>
        <p:blipFill>
          <a:blip r:embed="rId3"/>
          <a:stretch>
            <a:fillRect/>
          </a:stretch>
        </p:blipFill>
        <p:spPr>
          <a:xfrm>
            <a:off x="991205" y="2233746"/>
            <a:ext cx="7397182" cy="3806507"/>
          </a:xfrm>
          <a:prstGeom prst="rect">
            <a:avLst/>
          </a:prstGeom>
        </p:spPr>
      </p:pic>
    </p:spTree>
    <p:extLst>
      <p:ext uri="{BB962C8B-B14F-4D97-AF65-F5344CB8AC3E}">
        <p14:creationId xmlns:p14="http://schemas.microsoft.com/office/powerpoint/2010/main" val="190296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32492" y="1310254"/>
            <a:ext cx="6220416" cy="454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200" b="0" i="0" u="none" strike="noStrike" cap="none" dirty="0">
                <a:solidFill>
                  <a:srgbClr val="00648C"/>
                </a:solidFill>
                <a:latin typeface="Tahoma"/>
                <a:ea typeface="Tahoma"/>
                <a:cs typeface="Tahoma"/>
                <a:sym typeface="Tahoma"/>
              </a:rPr>
              <a:t>Assessment and reporting in </a:t>
            </a:r>
            <a:br>
              <a:rPr lang="en-US" sz="3200" b="0" i="0" u="none" strike="noStrike" cap="none" dirty="0">
                <a:solidFill>
                  <a:srgbClr val="00648C"/>
                </a:solidFill>
                <a:latin typeface="Tahoma"/>
                <a:ea typeface="Tahoma"/>
                <a:cs typeface="Tahoma"/>
                <a:sym typeface="Tahoma"/>
              </a:rPr>
            </a:br>
            <a:r>
              <a:rPr lang="en-US" sz="3200" b="0" i="0" u="none" strike="noStrike" cap="none" dirty="0">
                <a:solidFill>
                  <a:srgbClr val="00648C"/>
                </a:solidFill>
                <a:latin typeface="Tahoma"/>
                <a:ea typeface="Tahoma"/>
                <a:cs typeface="Tahoma"/>
                <a:sym typeface="Tahoma"/>
              </a:rPr>
              <a:t>a time of change</a:t>
            </a:r>
          </a:p>
        </p:txBody>
      </p:sp>
      <p:sp>
        <p:nvSpPr>
          <p:cNvPr id="88" name="Shape 88"/>
          <p:cNvSpPr txBox="1">
            <a:spLocks noGrp="1"/>
          </p:cNvSpPr>
          <p:nvPr>
            <p:ph type="body" idx="1"/>
          </p:nvPr>
        </p:nvSpPr>
        <p:spPr>
          <a:xfrm>
            <a:off x="735800" y="2191199"/>
            <a:ext cx="7813800" cy="3742941"/>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r>
              <a:rPr lang="en-SG" sz="2400" dirty="0"/>
              <a:t>So what has changed already?</a:t>
            </a:r>
          </a:p>
          <a:p>
            <a:pPr marL="0" marR="0" lvl="0" indent="0" algn="l" rtl="0">
              <a:spcBef>
                <a:spcPts val="480"/>
              </a:spcBef>
              <a:spcAft>
                <a:spcPts val="0"/>
              </a:spcAft>
              <a:buNone/>
            </a:pPr>
            <a:endParaRPr lang="en-SG" sz="2400" dirty="0"/>
          </a:p>
          <a:p>
            <a:pPr indent="-342900">
              <a:spcBef>
                <a:spcPts val="480"/>
              </a:spcBef>
            </a:pPr>
            <a:r>
              <a:rPr lang="en-SG" sz="2400" dirty="0"/>
              <a:t>It is no longer compulsory to assess or report against National Standards.</a:t>
            </a:r>
          </a:p>
          <a:p>
            <a:pPr marL="0" indent="0">
              <a:spcBef>
                <a:spcPts val="480"/>
              </a:spcBef>
              <a:buNone/>
            </a:pPr>
            <a:endParaRPr lang="en-SG" sz="2400" dirty="0"/>
          </a:p>
          <a:p>
            <a:pPr indent="-342900">
              <a:spcBef>
                <a:spcPts val="480"/>
              </a:spcBef>
            </a:pPr>
            <a:r>
              <a:rPr lang="en-SG" sz="2400" dirty="0"/>
              <a:t>There is a specific requirement to teach, assess and report on </a:t>
            </a:r>
            <a:r>
              <a:rPr lang="en-SG" sz="2400" dirty="0">
                <a:solidFill>
                  <a:srgbClr val="FF0000"/>
                </a:solidFill>
              </a:rPr>
              <a:t>progress and achievement across the curriculum</a:t>
            </a:r>
            <a:r>
              <a:rPr lang="en-SG" sz="2400" dirty="0"/>
              <a:t>.</a:t>
            </a:r>
          </a:p>
          <a:p>
            <a:pPr indent="-342900">
              <a:spcBef>
                <a:spcPts val="480"/>
              </a:spcBef>
            </a:pPr>
            <a:endParaRPr dirty="0"/>
          </a:p>
        </p:txBody>
      </p:sp>
    </p:spTree>
    <p:extLst>
      <p:ext uri="{BB962C8B-B14F-4D97-AF65-F5344CB8AC3E}">
        <p14:creationId xmlns:p14="http://schemas.microsoft.com/office/powerpoint/2010/main" val="11941783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32492" y="1310254"/>
            <a:ext cx="6220416" cy="454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200" b="0" i="0" u="none" strike="noStrike" cap="none" dirty="0">
                <a:solidFill>
                  <a:srgbClr val="00648C"/>
                </a:solidFill>
                <a:latin typeface="Tahoma"/>
                <a:ea typeface="Tahoma"/>
                <a:cs typeface="Tahoma"/>
                <a:sym typeface="Tahoma"/>
              </a:rPr>
              <a:t>What is under review?</a:t>
            </a:r>
          </a:p>
        </p:txBody>
      </p:sp>
      <p:sp>
        <p:nvSpPr>
          <p:cNvPr id="88" name="Shape 88"/>
          <p:cNvSpPr txBox="1">
            <a:spLocks noGrp="1"/>
          </p:cNvSpPr>
          <p:nvPr>
            <p:ph type="body" idx="1"/>
          </p:nvPr>
        </p:nvSpPr>
        <p:spPr>
          <a:xfrm>
            <a:off x="735800" y="2191199"/>
            <a:ext cx="7813800" cy="3742941"/>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r>
              <a:rPr lang="en-SG" sz="2400" dirty="0"/>
              <a:t>What is under review?</a:t>
            </a:r>
          </a:p>
          <a:p>
            <a:pPr marL="0" marR="0" lvl="0" indent="0" algn="l" rtl="0">
              <a:spcBef>
                <a:spcPts val="480"/>
              </a:spcBef>
              <a:spcAft>
                <a:spcPts val="0"/>
              </a:spcAft>
              <a:buNone/>
            </a:pPr>
            <a:endParaRPr lang="en-SG" dirty="0"/>
          </a:p>
          <a:p>
            <a:pPr indent="-342900">
              <a:spcBef>
                <a:spcPts val="480"/>
              </a:spcBef>
            </a:pPr>
            <a:r>
              <a:rPr lang="en-SG" sz="2400" dirty="0"/>
              <a:t>Curriculum, Progress and Achievement Ministerial Advisory Group will report back soon on their findings.</a:t>
            </a:r>
          </a:p>
          <a:p>
            <a:pPr indent="-342900">
              <a:spcBef>
                <a:spcPts val="480"/>
              </a:spcBef>
            </a:pPr>
            <a:endParaRPr lang="en-SG" sz="2400" dirty="0"/>
          </a:p>
          <a:p>
            <a:pPr indent="-342900">
              <a:spcBef>
                <a:spcPts val="480"/>
              </a:spcBef>
            </a:pPr>
            <a:r>
              <a:rPr lang="en-SG" sz="2400" dirty="0"/>
              <a:t>NCEA review is underway and has been extended</a:t>
            </a:r>
          </a:p>
          <a:p>
            <a:pPr indent="-342900">
              <a:spcBef>
                <a:spcPts val="480"/>
              </a:spcBef>
            </a:pPr>
            <a:endParaRPr lang="en-SG" sz="2400" dirty="0"/>
          </a:p>
          <a:p>
            <a:pPr indent="-342900">
              <a:spcBef>
                <a:spcPts val="480"/>
              </a:spcBef>
            </a:pPr>
            <a:r>
              <a:rPr lang="en-SG" sz="2400" dirty="0"/>
              <a:t>Tomorrow’s Schools</a:t>
            </a:r>
          </a:p>
          <a:p>
            <a:pPr indent="-342900">
              <a:spcBef>
                <a:spcPts val="480"/>
              </a:spcBef>
            </a:pPr>
            <a:endParaRPr dirty="0"/>
          </a:p>
        </p:txBody>
      </p:sp>
    </p:spTree>
    <p:extLst>
      <p:ext uri="{BB962C8B-B14F-4D97-AF65-F5344CB8AC3E}">
        <p14:creationId xmlns:p14="http://schemas.microsoft.com/office/powerpoint/2010/main" val="23102807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585883" y="1101107"/>
            <a:ext cx="7814072" cy="403003"/>
          </a:xfrm>
        </p:spPr>
        <p:txBody>
          <a:bodyPr/>
          <a:lstStyle/>
          <a:p>
            <a:r>
              <a:rPr lang="en-US" altLang="en-US" sz="2700" dirty="0"/>
              <a:t>Opportunities</a:t>
            </a:r>
            <a:endParaRPr lang="en-GB" altLang="en-US" sz="2700" dirty="0"/>
          </a:p>
        </p:txBody>
      </p:sp>
      <p:sp>
        <p:nvSpPr>
          <p:cNvPr id="6147" name="Rectangle 3"/>
          <p:cNvSpPr>
            <a:spLocks noGrp="1" noChangeArrowheads="1"/>
          </p:cNvSpPr>
          <p:nvPr>
            <p:ph idx="1"/>
          </p:nvPr>
        </p:nvSpPr>
        <p:spPr>
          <a:xfrm>
            <a:off x="531709" y="1694752"/>
            <a:ext cx="8080582" cy="3835118"/>
          </a:xfrm>
        </p:spPr>
        <p:txBody>
          <a:bodyPr/>
          <a:lstStyle/>
          <a:p>
            <a:r>
              <a:rPr lang="en-NZ" sz="2400" dirty="0">
                <a:solidFill>
                  <a:schemeClr val="tx1"/>
                </a:solidFill>
              </a:rPr>
              <a:t>The broad learning objectives in the curriculum allow for, and in fact demand, </a:t>
            </a:r>
            <a:r>
              <a:rPr lang="en-SG" sz="2400" dirty="0">
                <a:solidFill>
                  <a:schemeClr val="tx1"/>
                </a:solidFill>
              </a:rPr>
              <a:t>interpretation for individual settings and contexts.</a:t>
            </a:r>
          </a:p>
          <a:p>
            <a:pPr marL="127000" indent="0">
              <a:buNone/>
            </a:pPr>
            <a:endParaRPr lang="en-SG" sz="1400" dirty="0">
              <a:solidFill>
                <a:schemeClr val="tx1"/>
              </a:solidFill>
            </a:endParaRPr>
          </a:p>
          <a:p>
            <a:r>
              <a:rPr lang="en-SG" sz="2400" dirty="0">
                <a:solidFill>
                  <a:schemeClr val="tx1"/>
                </a:solidFill>
              </a:rPr>
              <a:t>Schools have the discretion to design both their approach to the curriculum and to assessing and reporting on student progress and achievement, so that they recognise the aspirations and desires of the local community.</a:t>
            </a:r>
          </a:p>
          <a:p>
            <a:endParaRPr lang="en-SG" sz="1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SG"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It’s a good time to review what works and what doesn’t.</a:t>
            </a:r>
          </a:p>
          <a:p>
            <a:pPr marL="127000" indent="0">
              <a:buNone/>
              <a:defRPr/>
            </a:pPr>
            <a:endParaRPr lang="EN-US" sz="1800" dirty="0"/>
          </a:p>
        </p:txBody>
      </p:sp>
    </p:spTree>
    <p:extLst>
      <p:ext uri="{BB962C8B-B14F-4D97-AF65-F5344CB8AC3E}">
        <p14:creationId xmlns:p14="http://schemas.microsoft.com/office/powerpoint/2010/main" val="126999581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99498" y="1144973"/>
            <a:ext cx="7814072" cy="403003"/>
          </a:xfrm>
        </p:spPr>
        <p:txBody>
          <a:bodyPr/>
          <a:lstStyle/>
          <a:p>
            <a:r>
              <a:rPr lang="en-US" altLang="en-US" sz="2700" dirty="0"/>
              <a:t>Possible pitfalls?</a:t>
            </a:r>
            <a:endParaRPr lang="en-GB" altLang="en-US" sz="2700" dirty="0"/>
          </a:p>
        </p:txBody>
      </p:sp>
      <p:sp>
        <p:nvSpPr>
          <p:cNvPr id="6147" name="Rectangle 3"/>
          <p:cNvSpPr>
            <a:spLocks noGrp="1" noChangeArrowheads="1"/>
          </p:cNvSpPr>
          <p:nvPr>
            <p:ph idx="1"/>
          </p:nvPr>
        </p:nvSpPr>
        <p:spPr>
          <a:xfrm>
            <a:off x="452628" y="1260498"/>
            <a:ext cx="8193182" cy="4740252"/>
          </a:xfrm>
        </p:spPr>
        <p:txBody>
          <a:bodyPr/>
          <a:lstStyle/>
          <a:p>
            <a:pPr marL="0" indent="0">
              <a:buNone/>
              <a:defRPr/>
            </a:pPr>
            <a:endParaRPr lang="en-US" sz="1800" dirty="0"/>
          </a:p>
          <a:p>
            <a:pPr>
              <a:defRPr/>
            </a:pPr>
            <a:r>
              <a:rPr lang="en-US" sz="2400" dirty="0">
                <a:solidFill>
                  <a:schemeClr val="tx1"/>
                </a:solidFill>
              </a:rPr>
              <a:t>Putting assessment on the back burner “now </a:t>
            </a:r>
          </a:p>
          <a:p>
            <a:pPr marL="127000" indent="0">
              <a:buNone/>
              <a:defRPr/>
            </a:pPr>
            <a:r>
              <a:rPr lang="en-US" sz="2400" dirty="0">
                <a:solidFill>
                  <a:schemeClr val="tx1"/>
                </a:solidFill>
              </a:rPr>
              <a:t>	that National Standards have gone.”</a:t>
            </a:r>
          </a:p>
          <a:p>
            <a:pPr>
              <a:defRPr/>
            </a:pPr>
            <a:r>
              <a:rPr lang="en-US" sz="2400" dirty="0">
                <a:solidFill>
                  <a:schemeClr val="tx1"/>
                </a:solidFill>
              </a:rPr>
              <a:t>Reverting to using only </a:t>
            </a:r>
            <a:r>
              <a:rPr lang="en-US" sz="2400" dirty="0" err="1">
                <a:solidFill>
                  <a:schemeClr val="tx1"/>
                </a:solidFill>
              </a:rPr>
              <a:t>standardised</a:t>
            </a:r>
            <a:r>
              <a:rPr lang="en-US" sz="2400" dirty="0">
                <a:solidFill>
                  <a:schemeClr val="tx1"/>
                </a:solidFill>
              </a:rPr>
              <a:t> test scores to determine progress and achievement</a:t>
            </a:r>
          </a:p>
          <a:p>
            <a:pPr>
              <a:defRPr/>
            </a:pPr>
            <a:r>
              <a:rPr lang="en-US" sz="2400" dirty="0">
                <a:solidFill>
                  <a:schemeClr val="tx1"/>
                </a:solidFill>
              </a:rPr>
              <a:t>Being so inventive with interpretation of the local curriculum that the core curriculum is forgotten</a:t>
            </a:r>
          </a:p>
          <a:p>
            <a:pPr>
              <a:defRPr/>
            </a:pPr>
            <a:r>
              <a:rPr lang="en-US" sz="2400" dirty="0">
                <a:solidFill>
                  <a:schemeClr val="tx1"/>
                </a:solidFill>
              </a:rPr>
              <a:t>Reworking progressions and in doing so losing sight of national benchmarks</a:t>
            </a:r>
          </a:p>
          <a:p>
            <a:pPr>
              <a:defRPr/>
            </a:pPr>
            <a:r>
              <a:rPr lang="en-US" sz="2400" dirty="0">
                <a:solidFill>
                  <a:schemeClr val="tx1"/>
                </a:solidFill>
              </a:rPr>
              <a:t>Making the curriculum so wide that teachers are skimming over the surface</a:t>
            </a:r>
          </a:p>
          <a:p>
            <a:pPr>
              <a:defRPr/>
            </a:pPr>
            <a:r>
              <a:rPr lang="en-US" sz="2400" dirty="0">
                <a:solidFill>
                  <a:schemeClr val="tx1"/>
                </a:solidFill>
              </a:rPr>
              <a:t>Forgetting about the many users of assessment data</a:t>
            </a:r>
          </a:p>
          <a:p>
            <a:pPr>
              <a:defRPr/>
            </a:pPr>
            <a:endParaRPr lang="en-US" sz="1800" dirty="0"/>
          </a:p>
          <a:p>
            <a:pPr>
              <a:defRPr/>
            </a:pPr>
            <a:endParaRPr lang="en-US" sz="1800" dirty="0"/>
          </a:p>
          <a:p>
            <a:pPr>
              <a:defRPr/>
            </a:pPr>
            <a:endParaRPr lang="en-US" sz="1800" dirty="0"/>
          </a:p>
          <a:p>
            <a:pPr>
              <a:defRPr/>
            </a:pPr>
            <a:endParaRPr lang="en-US" sz="1800" dirty="0"/>
          </a:p>
          <a:p>
            <a:pPr>
              <a:defRPr/>
            </a:pPr>
            <a:endParaRPr lang="EN-US" sz="1800" dirty="0"/>
          </a:p>
        </p:txBody>
      </p:sp>
      <p:pic>
        <p:nvPicPr>
          <p:cNvPr id="5" name="Picture 4">
            <a:extLst>
              <a:ext uri="{FF2B5EF4-FFF2-40B4-BE49-F238E27FC236}">
                <a16:creationId xmlns:a16="http://schemas.microsoft.com/office/drawing/2014/main" id="{C11C1478-A5FC-4A01-9EC4-90CBCFC05C22}"/>
              </a:ext>
            </a:extLst>
          </p:cNvPr>
          <p:cNvPicPr>
            <a:picLocks noChangeAspect="1"/>
          </p:cNvPicPr>
          <p:nvPr/>
        </p:nvPicPr>
        <p:blipFill>
          <a:blip r:embed="rId3"/>
          <a:stretch>
            <a:fillRect/>
          </a:stretch>
        </p:blipFill>
        <p:spPr>
          <a:xfrm>
            <a:off x="6949440" y="1138273"/>
            <a:ext cx="2095062" cy="1454880"/>
          </a:xfrm>
          <a:prstGeom prst="rect">
            <a:avLst/>
          </a:prstGeom>
        </p:spPr>
      </p:pic>
    </p:spTree>
    <p:extLst>
      <p:ext uri="{BB962C8B-B14F-4D97-AF65-F5344CB8AC3E}">
        <p14:creationId xmlns:p14="http://schemas.microsoft.com/office/powerpoint/2010/main" val="19167407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32492" y="1310254"/>
            <a:ext cx="6220416" cy="454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648C"/>
              </a:buClr>
              <a:buSzPct val="25000"/>
              <a:buFont typeface="Tahoma"/>
              <a:buNone/>
            </a:pPr>
            <a:r>
              <a:rPr lang="en-US" sz="3200" b="0" i="0" u="none" strike="noStrike" cap="none" dirty="0">
                <a:solidFill>
                  <a:srgbClr val="00648C"/>
                </a:solidFill>
                <a:latin typeface="Tahoma"/>
                <a:ea typeface="Tahoma"/>
                <a:cs typeface="Tahoma"/>
                <a:sym typeface="Tahoma"/>
              </a:rPr>
              <a:t>What hasn’t changed?</a:t>
            </a:r>
          </a:p>
        </p:txBody>
      </p:sp>
      <p:sp>
        <p:nvSpPr>
          <p:cNvPr id="88" name="Shape 88"/>
          <p:cNvSpPr txBox="1">
            <a:spLocks noGrp="1"/>
          </p:cNvSpPr>
          <p:nvPr>
            <p:ph type="body" idx="1"/>
          </p:nvPr>
        </p:nvSpPr>
        <p:spPr>
          <a:xfrm>
            <a:off x="735800" y="2191199"/>
            <a:ext cx="7813800" cy="3742941"/>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r>
              <a:rPr lang="en-SG" sz="2400" dirty="0"/>
              <a:t>What hasn’t changed? We still need:</a:t>
            </a:r>
          </a:p>
          <a:p>
            <a:pPr marL="0" marR="0" lvl="0" indent="0" algn="l" rtl="0">
              <a:spcBef>
                <a:spcPts val="480"/>
              </a:spcBef>
              <a:spcAft>
                <a:spcPts val="0"/>
              </a:spcAft>
              <a:buNone/>
            </a:pPr>
            <a:endParaRPr lang="en-SG" dirty="0"/>
          </a:p>
          <a:p>
            <a:pPr indent="-342900">
              <a:spcBef>
                <a:spcPts val="480"/>
              </a:spcBef>
            </a:pPr>
            <a:r>
              <a:rPr lang="en-SG" sz="2400" dirty="0"/>
              <a:t>assessment capable students and teachers</a:t>
            </a:r>
          </a:p>
          <a:p>
            <a:pPr indent="-342900">
              <a:spcBef>
                <a:spcPts val="480"/>
              </a:spcBef>
            </a:pPr>
            <a:r>
              <a:rPr lang="en-SG" sz="2400" dirty="0"/>
              <a:t>effective assessment practices, both informal and formal</a:t>
            </a:r>
          </a:p>
          <a:p>
            <a:pPr indent="-342900">
              <a:spcBef>
                <a:spcPts val="480"/>
              </a:spcBef>
            </a:pPr>
            <a:r>
              <a:rPr lang="en-SG" sz="2400" dirty="0"/>
              <a:t>sound overall teacher judgments on progress and achievement</a:t>
            </a:r>
          </a:p>
          <a:p>
            <a:pPr indent="-342900">
              <a:spcBef>
                <a:spcPts val="480"/>
              </a:spcBef>
            </a:pPr>
            <a:r>
              <a:rPr lang="en-SG" sz="2400" dirty="0"/>
              <a:t>clear information sharing with parents and </a:t>
            </a:r>
            <a:r>
              <a:rPr lang="en-SG" sz="2400" dirty="0" err="1"/>
              <a:t>whānau</a:t>
            </a:r>
            <a:r>
              <a:rPr lang="en-SG" sz="2400" dirty="0"/>
              <a:t>.</a:t>
            </a:r>
          </a:p>
          <a:p>
            <a:pPr indent="-342900">
              <a:spcBef>
                <a:spcPts val="480"/>
              </a:spcBef>
            </a:pPr>
            <a:endParaRPr dirty="0"/>
          </a:p>
        </p:txBody>
      </p:sp>
    </p:spTree>
    <p:extLst>
      <p:ext uri="{BB962C8B-B14F-4D97-AF65-F5344CB8AC3E}">
        <p14:creationId xmlns:p14="http://schemas.microsoft.com/office/powerpoint/2010/main" val="728891267"/>
      </p:ext>
    </p:extLst>
  </p:cSld>
  <p:clrMapOvr>
    <a:masterClrMapping/>
  </p:clrMapOvr>
  <p:transition>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787</Words>
  <Application>Microsoft Macintosh PowerPoint</Application>
  <PresentationFormat>On-screen Show (4:3)</PresentationFormat>
  <Paragraphs>78</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Tahoma</vt:lpstr>
      <vt:lpstr>Blank Presentation</vt:lpstr>
      <vt:lpstr>Assessment and reporting  in the era of change  </vt:lpstr>
      <vt:lpstr>PowerPoint Presentation</vt:lpstr>
      <vt:lpstr>PowerPoint Presentation</vt:lpstr>
      <vt:lpstr>What sort of assessments are we talking about?</vt:lpstr>
      <vt:lpstr>Assessment and reporting in  a time of change</vt:lpstr>
      <vt:lpstr>What is under review?</vt:lpstr>
      <vt:lpstr>Opportunities</vt:lpstr>
      <vt:lpstr>Possible pitfalls?</vt:lpstr>
      <vt:lpstr>What hasn’t changed?</vt:lpstr>
      <vt:lpstr>PowerPoint Presentation</vt:lpstr>
      <vt:lpstr>Have a play!</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to transform teaching and learning</dc:title>
  <dc:creator>A.Carlisle</dc:creator>
  <cp:lastModifiedBy>Brenda Crozier</cp:lastModifiedBy>
  <cp:revision>22</cp:revision>
  <dcterms:modified xsi:type="dcterms:W3CDTF">2018-10-11T19:28:32Z</dcterms:modified>
</cp:coreProperties>
</file>