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</p:sldMasterIdLst>
  <p:notesMasterIdLst>
    <p:notesMasterId r:id="rId20"/>
  </p:notesMasterIdLst>
  <p:handoutMasterIdLst>
    <p:handoutMasterId r:id="rId21"/>
  </p:handoutMasterIdLst>
  <p:sldIdLst>
    <p:sldId id="258" r:id="rId3"/>
    <p:sldId id="259" r:id="rId4"/>
    <p:sldId id="342" r:id="rId5"/>
    <p:sldId id="348" r:id="rId6"/>
    <p:sldId id="344" r:id="rId7"/>
    <p:sldId id="345" r:id="rId8"/>
    <p:sldId id="346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</p:sldIdLst>
  <p:sldSz cx="9144000" cy="6858000" type="screen4x3"/>
  <p:notesSz cx="6807200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 snapToGrid="0" snapToObjects="1">
      <p:cViewPr varScale="1">
        <p:scale>
          <a:sx n="100" d="100"/>
          <a:sy n="100" d="100"/>
        </p:scale>
        <p:origin x="15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9736C-20EF-4B5F-B8B1-443884D18F7D}" type="datetimeFigureOut">
              <a:rPr lang="en-NZ" smtClean="0"/>
              <a:t>1/08/2014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091FF-3D9C-4E8E-A50D-059A2E3F53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1003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E7CA0-324C-4C36-809C-8A4CAE41DB5C}" type="datetimeFigureOut">
              <a:rPr lang="en-NZ" smtClean="0"/>
              <a:pPr/>
              <a:t>1/08/2014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79E08-A447-4526-8DF2-9D0E7C1EF43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907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Organise hand out for teachers</a:t>
            </a:r>
            <a:r>
              <a:rPr lang="en-NZ" baseline="0" dirty="0" smtClean="0"/>
              <a:t> to work from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79E08-A447-4526-8DF2-9D0E7C1EF434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392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PL_Title band_powerpoint.150jp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CPL_Title band_powerpoint.150jp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292725"/>
            <a:ext cx="91440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 userDrawn="1"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" name="Picture 1" descr="CPL_Logo_Strip_colour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9088" y="5934075"/>
            <a:ext cx="3076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481" y="1112653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062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5805488"/>
            <a:ext cx="9144000" cy="10525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4272894" y="-2738269"/>
            <a:ext cx="1269960" cy="7557859"/>
          </a:xfrm>
        </p:spPr>
        <p:txBody>
          <a:bodyPr vert="eaVert"/>
          <a:lstStyle/>
          <a:p>
            <a:r>
              <a:rPr lang="mi-NZ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710807" y="390736"/>
            <a:ext cx="3539377" cy="6703102"/>
          </a:xfrm>
        </p:spPr>
        <p:txBody>
          <a:bodyPr vert="eaVert"/>
          <a:lstStyle/>
          <a:p>
            <a:pPr lvl="0"/>
            <a:r>
              <a:rPr lang="mi-NZ" dirty="0" smtClean="0"/>
              <a:t>Click to edit Master text styles</a:t>
            </a:r>
          </a:p>
          <a:p>
            <a:pPr lvl="1"/>
            <a:r>
              <a:rPr lang="mi-NZ" dirty="0" smtClean="0"/>
              <a:t>Second level</a:t>
            </a:r>
          </a:p>
          <a:p>
            <a:pPr lvl="2"/>
            <a:r>
              <a:rPr lang="mi-NZ" dirty="0" smtClean="0"/>
              <a:t>Third level</a:t>
            </a:r>
          </a:p>
          <a:p>
            <a:pPr lvl="3"/>
            <a:r>
              <a:rPr lang="mi-NZ" dirty="0" smtClean="0"/>
              <a:t>Fourth level</a:t>
            </a:r>
          </a:p>
          <a:p>
            <a:pPr lvl="4"/>
            <a:r>
              <a:rPr lang="mi-NZ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charset="2"/>
              <a:buChar char="§"/>
              <a:defRPr sz="2000"/>
            </a:lvl1pPr>
            <a:lvl2pPr>
              <a:buFont typeface="Wingdings" charset="2"/>
              <a:buChar char="§"/>
              <a:defRPr sz="2000"/>
            </a:lvl2pPr>
            <a:lvl3pPr>
              <a:buFont typeface="Wingdings" charset="2"/>
              <a:buChar char="§"/>
              <a:defRPr sz="2000"/>
            </a:lvl3pPr>
            <a:lvl4pPr>
              <a:buFont typeface="Wingdings" charset="2"/>
              <a:buChar char="§"/>
              <a:defRPr sz="2000"/>
            </a:lvl4pPr>
            <a:lvl5pPr>
              <a:buFont typeface="Wingdings" charset="2"/>
              <a:buChar char="§"/>
              <a:defRPr sz="20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25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629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" descr="CPL_Title band_powerpoint.150jpg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CPL_Title band_powerpoint.150jpg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292725"/>
            <a:ext cx="91440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Box 2"/>
          <p:cNvSpPr txBox="1">
            <a:spLocks noChangeArrowheads="1"/>
          </p:cNvSpPr>
          <p:nvPr userDrawn="1"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31" name="Picture 1" descr="CPL_Logo_Strip_colour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59088" y="5934075"/>
            <a:ext cx="3076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/>
          <a:ea typeface="ＭＳ Ｐゴシック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ＭＳ Ｐゴシック" pitchFamily="34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ＭＳ Ｐゴシック" pitchFamily="34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ＭＳ Ｐゴシック" pitchFamily="34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ea typeface="ＭＳ Ｐゴシック" pitchFamily="34" charset="-128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1600200"/>
            <a:ext cx="778668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6" descr="CPL_PP_band_300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36513" y="-26988"/>
            <a:ext cx="936626" cy="689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" descr="CPL_Logo_Strip_colour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217863" y="6013450"/>
            <a:ext cx="26701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04040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404040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404040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8"/>
          <p:cNvSpPr txBox="1">
            <a:spLocks noChangeArrowheads="1"/>
          </p:cNvSpPr>
          <p:nvPr/>
        </p:nvSpPr>
        <p:spPr bwMode="auto">
          <a:xfrm>
            <a:off x="1290637" y="854110"/>
            <a:ext cx="6738938" cy="383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Using the  ‘teaching as inquiry cycle’ to strengthen learning</a:t>
            </a:r>
            <a:r>
              <a:rPr kumimoji="0" lang="en-NZ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 focused relationships</a:t>
            </a:r>
            <a:r>
              <a:rPr kumimoji="0" lang="en-N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/>
            </a:r>
            <a:br>
              <a:rPr kumimoji="0" lang="en-N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</a:br>
            <a:r>
              <a:rPr kumimoji="0" lang="en-N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/>
            </a:r>
            <a:br>
              <a:rPr kumimoji="0" lang="en-N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</a:b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79388" y="78378"/>
            <a:ext cx="2232025" cy="231648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Tx/>
              <a:buAutoNum type="arabicPeriod" startAt="2"/>
              <a:defRPr/>
            </a:pPr>
            <a:r>
              <a:rPr lang="en-NZ" b="1" dirty="0">
                <a:solidFill>
                  <a:srgbClr val="002060"/>
                </a:solidFill>
              </a:rPr>
              <a:t>Focus –</a:t>
            </a:r>
          </a:p>
          <a:p>
            <a:pPr algn="ctr">
              <a:defRPr/>
            </a:pPr>
            <a:r>
              <a:rPr lang="en-NZ" i="1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NZ" i="1" dirty="0" smtClean="0">
                <a:solidFill>
                  <a:schemeClr val="accent6">
                    <a:lumMod val="50000"/>
                  </a:schemeClr>
                </a:solidFill>
              </a:rPr>
              <a:t>strengthen the learning focused relationship in my classroom and how my students see themselves as learners.</a:t>
            </a:r>
            <a:endParaRPr lang="en-NZ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87450" y="350043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71550" y="1660525"/>
            <a:ext cx="0" cy="20558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768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60363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79388" y="88900"/>
            <a:ext cx="3097212" cy="165735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>
                <a:solidFill>
                  <a:srgbClr val="002060"/>
                </a:solidFill>
              </a:rPr>
              <a:t>3.  Teaching Inquiry –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</a:rPr>
              <a:t>What are your theories for improvement?  What </a:t>
            </a:r>
            <a:r>
              <a:rPr lang="en-NZ" dirty="0" smtClean="0">
                <a:solidFill>
                  <a:schemeClr val="accent6">
                    <a:lumMod val="50000"/>
                  </a:schemeClr>
                </a:solidFill>
              </a:rPr>
              <a:t>could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</a:rPr>
              <a:t>make a difference </a:t>
            </a:r>
            <a:r>
              <a:rPr lang="en-NZ" dirty="0" smtClean="0">
                <a:solidFill>
                  <a:schemeClr val="accent6">
                    <a:lumMod val="50000"/>
                  </a:schemeClr>
                </a:solidFill>
              </a:rPr>
              <a:t>to the LFR in your classroom?</a:t>
            </a:r>
            <a:endParaRPr lang="en-NZ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87450" y="350043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42988" y="1773238"/>
            <a:ext cx="936625" cy="9350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79388" y="3284538"/>
            <a:ext cx="3097212" cy="165735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>
                <a:solidFill>
                  <a:srgbClr val="002060"/>
                </a:solidFill>
              </a:rPr>
              <a:t>3.  Teaching Inquiry – </a:t>
            </a:r>
            <a:r>
              <a:rPr lang="en-NZ" dirty="0">
                <a:solidFill>
                  <a:schemeClr val="accent6">
                    <a:lumMod val="50000"/>
                  </a:schemeClr>
                </a:solidFill>
              </a:rPr>
              <a:t>What knowledge/skills do I need to build in order to support my inquiry?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59113" y="2693988"/>
            <a:ext cx="792162" cy="7921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768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349375" y="126593"/>
            <a:ext cx="7337425" cy="604928"/>
          </a:xfrm>
        </p:spPr>
        <p:txBody>
          <a:bodyPr/>
          <a:lstStyle/>
          <a:p>
            <a:r>
              <a:rPr lang="en-NZ" altLang="en-US" sz="3200" dirty="0" smtClean="0">
                <a:solidFill>
                  <a:schemeClr val="accent1"/>
                </a:solidFill>
              </a:rPr>
              <a:t>Some ideas to start your teaching box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111249" y="731521"/>
            <a:ext cx="7813675" cy="5381897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>
                <a:solidFill>
                  <a:schemeClr val="tx1"/>
                </a:solidFill>
              </a:rPr>
              <a:t>Read through chapters 2 and 3 of ‘Clarity in the classroom’</a:t>
            </a:r>
          </a:p>
          <a:p>
            <a:pPr marL="0" indent="0">
              <a:spcBef>
                <a:spcPts val="0"/>
              </a:spcBef>
              <a:buNone/>
            </a:pPr>
            <a:endParaRPr lang="en-NZ" altLang="en-US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Establish the classroom as a learning zone, where active learning is the expectation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Discussion, door sign, students choosing to be learners, expectation for students to choose to sit where they can be involved in the learning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Establishing a class metaphor, slogan for your classroom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Establishing a six top messages you want your students to have clarity about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Establish some criteria for active learning – self assess, think, reflect and discuss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NZ" alt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Checking in with students about how they see themselves as learners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Regular brainstorms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Introducing, discussing and exemplifying qualities of active learners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Student interview in ‘Clarity in the Classroom’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Unpacking quotes on learning, thinking, taking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979026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349375" y="161426"/>
            <a:ext cx="7337425" cy="604928"/>
          </a:xfrm>
        </p:spPr>
        <p:txBody>
          <a:bodyPr/>
          <a:lstStyle/>
          <a:p>
            <a:r>
              <a:rPr lang="en-NZ" altLang="en-US" sz="3200" dirty="0" smtClean="0">
                <a:solidFill>
                  <a:schemeClr val="accent1"/>
                </a:solidFill>
              </a:rPr>
              <a:t>Some ideas to place in your teaching box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111249" y="766354"/>
            <a:ext cx="7813675" cy="5381897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Students taking more ownership and responsibility for their learning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>
                <a:solidFill>
                  <a:schemeClr val="tx1"/>
                </a:solidFill>
              </a:rPr>
              <a:t>Give students permission to politely but firmly tell others that they are interrupting their learning </a:t>
            </a:r>
            <a:r>
              <a:rPr lang="en-NZ" altLang="en-US" dirty="0" smtClean="0">
                <a:solidFill>
                  <a:schemeClr val="tx1"/>
                </a:solidFill>
              </a:rPr>
              <a:t>time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Having a class definition for learner and learning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Unpacking the school vision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 smtClean="0">
                <a:solidFill>
                  <a:schemeClr val="tx1"/>
                </a:solidFill>
              </a:rPr>
              <a:t>Using </a:t>
            </a:r>
            <a:r>
              <a:rPr lang="en-NZ" altLang="en-US" dirty="0">
                <a:solidFill>
                  <a:schemeClr val="tx1"/>
                </a:solidFill>
              </a:rPr>
              <a:t>learner and learning often in group and class learning situations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NZ" altLang="en-US" dirty="0">
                <a:solidFill>
                  <a:schemeClr val="tx1"/>
                </a:solidFill>
              </a:rPr>
              <a:t>Placing the responsibility for where they sit, how involved they are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NZ" altLang="en-US" dirty="0">
                <a:solidFill>
                  <a:schemeClr val="tx1"/>
                </a:solidFill>
              </a:rPr>
              <a:t>in the learning time back on them. </a:t>
            </a:r>
            <a:endParaRPr lang="en-NZ" altLang="en-US" dirty="0" smtClean="0">
              <a:solidFill>
                <a:schemeClr val="tx1"/>
              </a:solidFill>
            </a:endParaRPr>
          </a:p>
          <a:p>
            <a:pPr marL="800100" lvl="1" indent="-342900">
              <a:spcBef>
                <a:spcPts val="0"/>
              </a:spcBef>
            </a:pPr>
            <a:r>
              <a:rPr lang="en-NZ" altLang="en-US" dirty="0" smtClean="0">
                <a:solidFill>
                  <a:schemeClr val="tx1"/>
                </a:solidFill>
              </a:rPr>
              <a:t>Having a language of learning that they can use to discuss what they are learning and why and their involvement in this process</a:t>
            </a:r>
          </a:p>
          <a:p>
            <a:pPr marL="800100" lvl="1" indent="-342900">
              <a:spcBef>
                <a:spcPts val="0"/>
              </a:spcBef>
            </a:pPr>
            <a:r>
              <a:rPr lang="en-NZ" altLang="en-US" dirty="0" smtClean="0">
                <a:solidFill>
                  <a:schemeClr val="tx1"/>
                </a:solidFill>
              </a:rPr>
              <a:t>What gets in the way of their learning?  What should they do if this happens?</a:t>
            </a:r>
          </a:p>
          <a:p>
            <a:pPr marL="800100" lvl="1" indent="-342900">
              <a:spcBef>
                <a:spcPts val="0"/>
              </a:spcBef>
            </a:pPr>
            <a:r>
              <a:rPr lang="en-NZ" altLang="en-US" dirty="0" smtClean="0">
                <a:solidFill>
                  <a:schemeClr val="tx1"/>
                </a:solidFill>
              </a:rPr>
              <a:t>Have a learning focus in your classroom every week</a:t>
            </a:r>
          </a:p>
          <a:p>
            <a:pPr marL="800100" lvl="1" indent="-342900">
              <a:spcBef>
                <a:spcPts val="0"/>
              </a:spcBef>
            </a:pPr>
            <a:r>
              <a:rPr lang="en-NZ" altLang="en-US" dirty="0" smtClean="0">
                <a:solidFill>
                  <a:schemeClr val="tx1"/>
                </a:solidFill>
              </a:rPr>
              <a:t>Have a learning spy who looks out for someone who is demonstrating what it means to be an active learner.</a:t>
            </a:r>
          </a:p>
          <a:p>
            <a:pPr marL="800100" lvl="1" indent="-342900">
              <a:spcBef>
                <a:spcPts val="0"/>
              </a:spcBef>
            </a:pPr>
            <a:r>
              <a:rPr lang="en-NZ" altLang="en-US" dirty="0" smtClean="0">
                <a:solidFill>
                  <a:schemeClr val="tx1"/>
                </a:solidFill>
              </a:rPr>
              <a:t>Celebrate active learning, not just behaviour</a:t>
            </a:r>
            <a:endParaRPr lang="en-NZ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NZ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503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011863" y="188913"/>
            <a:ext cx="2881312" cy="14398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buFontTx/>
              <a:buAutoNum type="arabicPeriod" startAt="4"/>
              <a:defRPr/>
            </a:pPr>
            <a:r>
              <a:rPr lang="en-NZ" b="1" dirty="0">
                <a:solidFill>
                  <a:srgbClr val="002060"/>
                </a:solidFill>
              </a:rPr>
              <a:t>Teaching –</a:t>
            </a:r>
          </a:p>
          <a:p>
            <a:pPr algn="ctr">
              <a:defRPr/>
            </a:pPr>
            <a:r>
              <a:rPr lang="en-NZ" dirty="0">
                <a:solidFill>
                  <a:srgbClr val="002060"/>
                </a:solidFill>
              </a:rPr>
              <a:t>In the teaching box date and write what you are going to start with from the teaching inquiry box.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35600" y="1125538"/>
            <a:ext cx="720725" cy="7191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20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724525" y="188913"/>
            <a:ext cx="3240088" cy="16557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>
                <a:solidFill>
                  <a:srgbClr val="002060"/>
                </a:solidFill>
              </a:rPr>
              <a:t>5.  Learning –</a:t>
            </a:r>
          </a:p>
          <a:p>
            <a:pPr algn="ctr">
              <a:defRPr/>
            </a:pPr>
            <a:r>
              <a:rPr lang="en-NZ" dirty="0">
                <a:solidFill>
                  <a:srgbClr val="002060"/>
                </a:solidFill>
              </a:rPr>
              <a:t>In the learning box date and write what you expect to see your students doing differently because of what you will do differently.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588125" y="1773238"/>
            <a:ext cx="1008063" cy="10080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240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787900" y="1455738"/>
            <a:ext cx="3240088" cy="165735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>
                <a:solidFill>
                  <a:srgbClr val="002060"/>
                </a:solidFill>
              </a:rPr>
              <a:t>5.  Learning Inquiry –</a:t>
            </a:r>
          </a:p>
          <a:p>
            <a:pPr algn="ctr">
              <a:defRPr/>
            </a:pPr>
            <a:r>
              <a:rPr lang="en-NZ" dirty="0">
                <a:solidFill>
                  <a:srgbClr val="002060"/>
                </a:solidFill>
              </a:rPr>
              <a:t>At specific times stop, notice, recognise and reflect on how things are going.  Date and comment.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48263" y="3113088"/>
            <a:ext cx="1036637" cy="10366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822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95288" y="5064125"/>
            <a:ext cx="3240087" cy="165735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>
                <a:solidFill>
                  <a:srgbClr val="002060"/>
                </a:solidFill>
              </a:rPr>
              <a:t>6.  Learning Inquiry –</a:t>
            </a:r>
          </a:p>
          <a:p>
            <a:pPr algn="ctr">
              <a:defRPr/>
            </a:pPr>
            <a:r>
              <a:rPr lang="en-NZ" dirty="0">
                <a:solidFill>
                  <a:srgbClr val="002060"/>
                </a:solidFill>
              </a:rPr>
              <a:t>Decision point!  Do I need to go back into my inquiry box and try something else or do I need to begin my next inquiry.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563938" y="4941888"/>
            <a:ext cx="792162" cy="7905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142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4535090" y="-2999978"/>
            <a:ext cx="746919" cy="7558088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  <a:ea typeface="ＭＳ Ｐゴシック" charset="-128"/>
              </a:rPr>
              <a:t>Aims of the session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893691" y="-228314"/>
            <a:ext cx="4172742" cy="7203932"/>
          </a:xfrm>
        </p:spPr>
        <p:txBody>
          <a:bodyPr/>
          <a:lstStyle/>
          <a:p>
            <a:r>
              <a:rPr lang="en-NZ" sz="2400" dirty="0" smtClean="0">
                <a:solidFill>
                  <a:schemeClr val="tx1"/>
                </a:solidFill>
                <a:ea typeface="ＭＳ Ｐゴシック" charset="-128"/>
              </a:rPr>
              <a:t>To </a:t>
            </a:r>
            <a:r>
              <a:rPr lang="en-NZ" sz="2400" dirty="0" smtClean="0">
                <a:solidFill>
                  <a:schemeClr val="tx1"/>
                </a:solidFill>
                <a:ea typeface="ＭＳ Ｐゴシック" charset="-128"/>
              </a:rPr>
              <a:t>review the teaching as inquiry process </a:t>
            </a:r>
            <a:endParaRPr lang="en-NZ" sz="2400" dirty="0">
              <a:solidFill>
                <a:schemeClr val="tx1"/>
              </a:solidFill>
              <a:ea typeface="ＭＳ Ｐゴシック" charset="-128"/>
            </a:endParaRPr>
          </a:p>
          <a:p>
            <a:endParaRPr lang="en-NZ" sz="2400" dirty="0" smtClean="0">
              <a:solidFill>
                <a:schemeClr val="tx1"/>
              </a:solidFill>
              <a:ea typeface="ＭＳ Ｐゴシック" charset="-128"/>
            </a:endParaRPr>
          </a:p>
          <a:p>
            <a:r>
              <a:rPr lang="en-NZ" sz="2400" dirty="0" smtClean="0">
                <a:solidFill>
                  <a:schemeClr val="tx1"/>
                </a:solidFill>
                <a:ea typeface="ＭＳ Ｐゴシック" charset="-128"/>
              </a:rPr>
              <a:t>To </a:t>
            </a:r>
            <a:r>
              <a:rPr lang="en-NZ" sz="2400" dirty="0" smtClean="0">
                <a:solidFill>
                  <a:schemeClr val="tx1"/>
                </a:solidFill>
                <a:ea typeface="ＭＳ Ｐゴシック" charset="-128"/>
              </a:rPr>
              <a:t>use the teaching as inquiry cycle to build </a:t>
            </a:r>
            <a:r>
              <a:rPr lang="en-NZ" sz="2400" dirty="0" smtClean="0">
                <a:solidFill>
                  <a:schemeClr val="tx1"/>
                </a:solidFill>
                <a:ea typeface="ＭＳ Ｐゴシック" charset="-128"/>
              </a:rPr>
              <a:t>and strengthen learning focused relationships in the classroom, team and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99" y="154058"/>
            <a:ext cx="8229600" cy="700052"/>
          </a:xfrm>
        </p:spPr>
        <p:txBody>
          <a:bodyPr/>
          <a:lstStyle/>
          <a:p>
            <a:r>
              <a:rPr lang="en-NZ" dirty="0" smtClean="0">
                <a:solidFill>
                  <a:schemeClr val="accent1"/>
                </a:solidFill>
              </a:rPr>
              <a:t>Learning focused Relationships</a:t>
            </a:r>
            <a:endParaRPr lang="en-NZ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886" y="965462"/>
            <a:ext cx="7786687" cy="4352925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>
                <a:solidFill>
                  <a:schemeClr val="tx1"/>
                </a:solidFill>
              </a:rPr>
              <a:t>At the end of the year when your students are asked</a:t>
            </a:r>
          </a:p>
          <a:p>
            <a:pPr marL="0" indent="0">
              <a:buNone/>
            </a:pPr>
            <a:endParaRPr lang="en-NZ" dirty="0">
              <a:solidFill>
                <a:schemeClr val="tx1"/>
              </a:solidFill>
            </a:endParaRPr>
          </a:p>
          <a:p>
            <a:pPr lvl="1" indent="-342900"/>
            <a:r>
              <a:rPr lang="en-NZ" dirty="0" smtClean="0">
                <a:solidFill>
                  <a:schemeClr val="tx1"/>
                </a:solidFill>
              </a:rPr>
              <a:t>What do great/active learners do?</a:t>
            </a:r>
          </a:p>
          <a:p>
            <a:pPr lvl="1" indent="-342900"/>
            <a:r>
              <a:rPr lang="en-NZ" dirty="0" smtClean="0">
                <a:solidFill>
                  <a:schemeClr val="tx1"/>
                </a:solidFill>
              </a:rPr>
              <a:t>What messages does your teacher give you about being a great learner or the importance of learning?</a:t>
            </a:r>
          </a:p>
          <a:p>
            <a:pPr lvl="1" indent="-342900"/>
            <a:r>
              <a:rPr lang="en-NZ" dirty="0" smtClean="0">
                <a:solidFill>
                  <a:schemeClr val="tx1"/>
                </a:solidFill>
              </a:rPr>
              <a:t>How are you involved in the learning that happens in your classroom?</a:t>
            </a:r>
          </a:p>
          <a:p>
            <a:pPr marL="400050" lvl="1" indent="0">
              <a:buNone/>
            </a:pPr>
            <a:endParaRPr lang="en-N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NZ" dirty="0" smtClean="0">
                <a:solidFill>
                  <a:schemeClr val="tx1"/>
                </a:solidFill>
              </a:rPr>
              <a:t>What do you want them to be able to say that exemplifies themselves as learners?</a:t>
            </a:r>
          </a:p>
          <a:p>
            <a:pPr marL="0" indent="0">
              <a:buNone/>
            </a:pPr>
            <a:endParaRPr lang="en-NZ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NZ" dirty="0" smtClean="0">
                <a:solidFill>
                  <a:srgbClr val="FF0000"/>
                </a:solidFill>
              </a:rPr>
              <a:t>Remember this will not happen by accident!  You need to plan how you will unpack ‘learning to learn’ with your students.  This is more than a one off activity or discussion!</a:t>
            </a:r>
          </a:p>
          <a:p>
            <a:pPr marL="0" indent="0">
              <a:buNone/>
            </a:pPr>
            <a:endParaRPr lang="en-NZ" dirty="0"/>
          </a:p>
          <a:p>
            <a:pPr marL="0" indent="0" algn="ctr">
              <a:buNone/>
            </a:pP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72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154" y="2660786"/>
            <a:ext cx="7959022" cy="1205819"/>
          </a:xfrm>
        </p:spPr>
        <p:txBody>
          <a:bodyPr/>
          <a:lstStyle/>
          <a:p>
            <a:r>
              <a:rPr lang="en-NZ" sz="3200" dirty="0" smtClean="0">
                <a:solidFill>
                  <a:schemeClr val="accent1"/>
                </a:solidFill>
              </a:rPr>
              <a:t>Inquiring into the learning focused relationship within your classroom</a:t>
            </a:r>
            <a:endParaRPr lang="en-NZ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91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33375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693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276140" y="274638"/>
            <a:ext cx="7410659" cy="1143000"/>
          </a:xfrm>
        </p:spPr>
        <p:txBody>
          <a:bodyPr/>
          <a:lstStyle/>
          <a:p>
            <a:r>
              <a:rPr lang="en-NZ" altLang="en-US" sz="2800" b="1" dirty="0" smtClean="0">
                <a:solidFill>
                  <a:schemeClr val="accent1"/>
                </a:solidFill>
              </a:rPr>
              <a:t>The primary purpose of the teaching and learning inquiry as described in the NZC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173163" y="1941844"/>
            <a:ext cx="7786687" cy="2077497"/>
          </a:xfrm>
        </p:spPr>
        <p:txBody>
          <a:bodyPr/>
          <a:lstStyle/>
          <a:p>
            <a:pPr marL="0" indent="0">
              <a:buNone/>
            </a:pPr>
            <a:endParaRPr lang="en-NZ" alt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NZ" altLang="en-US" sz="2400" dirty="0" smtClean="0">
                <a:solidFill>
                  <a:schemeClr val="tx1"/>
                </a:solidFill>
              </a:rPr>
              <a:t>“The primary purpose of teaching and learning inquiry ... Is to bring about improved outcomes for students through a cyclical process that is guided by the following questions:</a:t>
            </a:r>
          </a:p>
        </p:txBody>
      </p:sp>
    </p:spTree>
    <p:extLst>
      <p:ext uri="{BB962C8B-B14F-4D97-AF65-F5344CB8AC3E}">
        <p14:creationId xmlns:p14="http://schemas.microsoft.com/office/powerpoint/2010/main" val="96899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044" y="472395"/>
            <a:ext cx="7813675" cy="5510394"/>
          </a:xfrm>
        </p:spPr>
        <p:txBody>
          <a:bodyPr/>
          <a:lstStyle/>
          <a:p>
            <a:pPr marL="457200" indent="-457200">
              <a:buFont typeface="Wingdings" charset="2"/>
              <a:buAutoNum type="arabicPeriod"/>
              <a:defRPr/>
            </a:pPr>
            <a:r>
              <a:rPr lang="en-NZ" dirty="0" smtClean="0">
                <a:solidFill>
                  <a:schemeClr val="tx1"/>
                </a:solidFill>
              </a:rPr>
              <a:t>What should students achieve?  Where are our students in relation to these goals and priorities?  What do students need to learn next? (</a:t>
            </a:r>
            <a:r>
              <a:rPr lang="en-NZ" dirty="0" smtClean="0">
                <a:solidFill>
                  <a:srgbClr val="FF0000"/>
                </a:solidFill>
              </a:rPr>
              <a:t>evidence and focusing </a:t>
            </a:r>
            <a:r>
              <a:rPr lang="en-NZ" dirty="0" smtClean="0">
                <a:solidFill>
                  <a:schemeClr val="tx1"/>
                </a:solidFill>
              </a:rPr>
              <a:t>inquiry)</a:t>
            </a:r>
          </a:p>
          <a:p>
            <a:pPr marL="457200" indent="-457200">
              <a:buFont typeface="Wingdings" charset="2"/>
              <a:buAutoNum type="arabicPeriod"/>
              <a:defRPr/>
            </a:pPr>
            <a:endParaRPr lang="en-NZ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AutoNum type="arabicPeriod"/>
              <a:defRPr/>
            </a:pPr>
            <a:r>
              <a:rPr lang="en-NZ" dirty="0" smtClean="0">
                <a:solidFill>
                  <a:schemeClr val="tx1"/>
                </a:solidFill>
              </a:rPr>
              <a:t>Which strategies, interventions or programmes will support students to achieve these outcomes? (</a:t>
            </a:r>
            <a:r>
              <a:rPr lang="en-NZ" dirty="0" smtClean="0">
                <a:solidFill>
                  <a:srgbClr val="FF0000"/>
                </a:solidFill>
              </a:rPr>
              <a:t>teaching</a:t>
            </a:r>
            <a:r>
              <a:rPr lang="en-NZ" dirty="0" smtClean="0">
                <a:solidFill>
                  <a:schemeClr val="tx1"/>
                </a:solidFill>
              </a:rPr>
              <a:t> inquiry)</a:t>
            </a:r>
          </a:p>
          <a:p>
            <a:pPr marL="457200" indent="-457200">
              <a:buFont typeface="Wingdings" charset="2"/>
              <a:buAutoNum type="arabicPeriod"/>
              <a:defRPr/>
            </a:pPr>
            <a:endParaRPr lang="en-NZ" dirty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AutoNum type="arabicPeriod"/>
              <a:defRPr/>
            </a:pPr>
            <a:r>
              <a:rPr lang="en-NZ" dirty="0" smtClean="0">
                <a:solidFill>
                  <a:schemeClr val="tx1"/>
                </a:solidFill>
              </a:rPr>
              <a:t>What will I implement that I think could make a difference to my students involvement in the learning process and strengthen their student voice?  (</a:t>
            </a:r>
            <a:r>
              <a:rPr lang="en-NZ" dirty="0" smtClean="0">
                <a:solidFill>
                  <a:srgbClr val="FF0000"/>
                </a:solidFill>
              </a:rPr>
              <a:t>teaching</a:t>
            </a:r>
            <a:r>
              <a:rPr lang="en-NZ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Wingdings" charset="2"/>
              <a:buAutoNum type="arabicPeriod"/>
              <a:defRPr/>
            </a:pPr>
            <a:endParaRPr lang="en-NZ" dirty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AutoNum type="arabicPeriod"/>
              <a:defRPr/>
            </a:pPr>
            <a:r>
              <a:rPr lang="en-NZ" dirty="0" smtClean="0">
                <a:solidFill>
                  <a:schemeClr val="tx1"/>
                </a:solidFill>
              </a:rPr>
              <a:t>What do I hope to see/hear my students doing differently? (</a:t>
            </a:r>
            <a:r>
              <a:rPr lang="en-NZ" dirty="0" smtClean="0">
                <a:solidFill>
                  <a:srgbClr val="FF0000"/>
                </a:solidFill>
              </a:rPr>
              <a:t>learning</a:t>
            </a:r>
            <a:r>
              <a:rPr lang="en-NZ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Wingdings" charset="2"/>
              <a:buAutoNum type="arabicPeriod"/>
              <a:defRPr/>
            </a:pPr>
            <a:endParaRPr lang="en-NZ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AutoNum type="arabicPeriod"/>
              <a:defRPr/>
            </a:pPr>
            <a:r>
              <a:rPr lang="en-NZ" dirty="0" smtClean="0">
                <a:solidFill>
                  <a:schemeClr val="tx1"/>
                </a:solidFill>
              </a:rPr>
              <a:t>What learning happened for students as a result of these strategies, interventions or programmes, and what will teachers do next to ensure that students continue to progress? (</a:t>
            </a:r>
            <a:r>
              <a:rPr lang="en-NZ" dirty="0" smtClean="0">
                <a:solidFill>
                  <a:srgbClr val="FF0000"/>
                </a:solidFill>
              </a:rPr>
              <a:t>learning</a:t>
            </a:r>
            <a:r>
              <a:rPr lang="en-NZ" dirty="0" smtClean="0">
                <a:solidFill>
                  <a:schemeClr val="tx1"/>
                </a:solidFill>
              </a:rPr>
              <a:t> inquiry)</a:t>
            </a:r>
          </a:p>
          <a:p>
            <a:pPr>
              <a:defRPr/>
            </a:pP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8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333375"/>
            <a:ext cx="784542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07950" y="4508500"/>
            <a:ext cx="1655763" cy="1918426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600" b="1" dirty="0">
                <a:solidFill>
                  <a:srgbClr val="002060"/>
                </a:solidFill>
              </a:rPr>
              <a:t>1.  Evidence –</a:t>
            </a:r>
          </a:p>
          <a:p>
            <a:pPr algn="ctr">
              <a:defRPr/>
            </a:pPr>
            <a:r>
              <a:rPr lang="en-NZ" sz="1600" dirty="0">
                <a:solidFill>
                  <a:schemeClr val="accent5">
                    <a:lumMod val="25000"/>
                  </a:schemeClr>
                </a:solidFill>
              </a:rPr>
              <a:t>What do you know about </a:t>
            </a:r>
            <a:r>
              <a:rPr lang="en-NZ" sz="1600" dirty="0" smtClean="0">
                <a:solidFill>
                  <a:schemeClr val="accent5">
                    <a:lumMod val="25000"/>
                  </a:schemeClr>
                </a:solidFill>
              </a:rPr>
              <a:t>how your students are involved in a LFR?</a:t>
            </a:r>
            <a:endParaRPr lang="en-NZ" sz="16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4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309688" y="188913"/>
            <a:ext cx="7240587" cy="711200"/>
          </a:xfrm>
        </p:spPr>
        <p:txBody>
          <a:bodyPr/>
          <a:lstStyle/>
          <a:p>
            <a:r>
              <a:rPr lang="en-NZ" altLang="en-US" sz="3200" b="1" dirty="0" smtClean="0"/>
              <a:t>Knowing your students</a:t>
            </a:r>
          </a:p>
        </p:txBody>
      </p:sp>
      <p:sp>
        <p:nvSpPr>
          <p:cNvPr id="4" name="Vertical Text Placeholder 2"/>
          <p:cNvSpPr txBox="1">
            <a:spLocks/>
          </p:cNvSpPr>
          <p:nvPr/>
        </p:nvSpPr>
        <p:spPr bwMode="auto">
          <a:xfrm>
            <a:off x="1094960" y="917529"/>
            <a:ext cx="7670042" cy="4746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rgbClr val="4D4D4D"/>
                </a:solidFill>
                <a:latin typeface="+mn-lt"/>
                <a:ea typeface="ヒラギノ角ゴ Pro W3" pitchFamily="1" charset="-128"/>
                <a:cs typeface="ヒラギノ角ゴ Pro W3" pitchFamily="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rgbClr val="4D4D4D"/>
                </a:solidFill>
                <a:latin typeface="+mn-lt"/>
                <a:ea typeface="ヒラギノ角ゴ Pro W3" pitchFamily="1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rgbClr val="4D4D4D"/>
                </a:solidFill>
                <a:latin typeface="+mn-lt"/>
                <a:ea typeface="ヒラギノ角ゴ Pro W3" pitchFamily="1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rgbClr val="4D4D4D"/>
                </a:solidFill>
                <a:latin typeface="+mn-lt"/>
                <a:ea typeface="ヒラギノ角ゴ Pro W3" pitchFamily="1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rgbClr val="4D4D4D"/>
                </a:solidFill>
                <a:latin typeface="+mn-lt"/>
                <a:ea typeface="ヒラギノ角ゴ Pro W3" pitchFamily="1" charset="-128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Knowing where your students are at…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NZ" altLang="en-US" sz="1000" kern="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What response did your students give to the questions I asked?</a:t>
            </a:r>
          </a:p>
          <a:p>
            <a:pPr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How engaged/committed to the learning process are they?</a:t>
            </a:r>
          </a:p>
          <a:p>
            <a:pPr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If you aren’t present, how independent are they in their learning?</a:t>
            </a:r>
          </a:p>
          <a:p>
            <a:pPr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How involved in the deliberate acts of teaching are they?</a:t>
            </a:r>
          </a:p>
          <a:p>
            <a:pPr lvl="1"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Unpacking an example</a:t>
            </a:r>
          </a:p>
          <a:p>
            <a:pPr lvl="1"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Co-constructing the SC</a:t>
            </a:r>
          </a:p>
          <a:p>
            <a:pPr lvl="1"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Buddy talking etc…</a:t>
            </a:r>
          </a:p>
          <a:p>
            <a:pPr lvl="1">
              <a:defRPr/>
            </a:pPr>
            <a:r>
              <a:rPr lang="en-NZ" altLang="en-US" sz="2300" kern="0" dirty="0" smtClean="0">
                <a:solidFill>
                  <a:schemeClr val="tx1"/>
                </a:solidFill>
                <a:ea typeface="MS PGothic" pitchFamily="34" charset="-128"/>
              </a:rPr>
              <a:t>Engagement during mat time/teaching time</a:t>
            </a:r>
          </a:p>
          <a:p>
            <a:pPr>
              <a:defRPr/>
            </a:pPr>
            <a:endParaRPr lang="en-NZ" altLang="en-US" sz="2300" kern="0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2932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L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PL Pag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883</Words>
  <Application>Microsoft Office PowerPoint</Application>
  <PresentationFormat>On-screen Show (4:3)</PresentationFormat>
  <Paragraphs>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ヒラギノ角ゴ Pro W3</vt:lpstr>
      <vt:lpstr>Arial</vt:lpstr>
      <vt:lpstr>Calibri</vt:lpstr>
      <vt:lpstr>Tahoma</vt:lpstr>
      <vt:lpstr>Wingdings</vt:lpstr>
      <vt:lpstr>CPL Title page</vt:lpstr>
      <vt:lpstr>CPL Page 2</vt:lpstr>
      <vt:lpstr>PowerPoint Presentation</vt:lpstr>
      <vt:lpstr>Aims of the session</vt:lpstr>
      <vt:lpstr>Learning focused Relationships</vt:lpstr>
      <vt:lpstr>Inquiring into the learning focused relationship within your classroom</vt:lpstr>
      <vt:lpstr>PowerPoint Presentation</vt:lpstr>
      <vt:lpstr>The primary purpose of the teaching and learning inquiry as described in the NZC</vt:lpstr>
      <vt:lpstr>PowerPoint Presentation</vt:lpstr>
      <vt:lpstr>PowerPoint Presentation</vt:lpstr>
      <vt:lpstr>Knowing your students</vt:lpstr>
      <vt:lpstr>PowerPoint Presentation</vt:lpstr>
      <vt:lpstr>PowerPoint Presentation</vt:lpstr>
      <vt:lpstr>Some ideas to start your teaching box</vt:lpstr>
      <vt:lpstr>Some ideas to place in your teaching box</vt:lpstr>
      <vt:lpstr>PowerPoint Presentation</vt:lpstr>
      <vt:lpstr>PowerPoint Presentation</vt:lpstr>
      <vt:lpstr>PowerPoint Presentation</vt:lpstr>
      <vt:lpstr>PowerPoint Presentation</vt:lpstr>
    </vt:vector>
  </TitlesOfParts>
  <Company>Learning Media Limited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McIntyre</dc:creator>
  <cp:lastModifiedBy>Barbara-Anne Alexander</cp:lastModifiedBy>
  <cp:revision>70</cp:revision>
  <cp:lastPrinted>2014-07-18T01:57:03Z</cp:lastPrinted>
  <dcterms:created xsi:type="dcterms:W3CDTF">2011-07-24T22:18:46Z</dcterms:created>
  <dcterms:modified xsi:type="dcterms:W3CDTF">2014-08-01T03:47:44Z</dcterms:modified>
</cp:coreProperties>
</file>