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732" r:id="rId3"/>
  </p:sldMasterIdLst>
  <p:notesMasterIdLst>
    <p:notesMasterId r:id="rId54"/>
  </p:notesMasterIdLst>
  <p:handoutMasterIdLst>
    <p:handoutMasterId r:id="rId55"/>
  </p:handoutMasterIdLst>
  <p:sldIdLst>
    <p:sldId id="260" r:id="rId4"/>
    <p:sldId id="262" r:id="rId5"/>
    <p:sldId id="298" r:id="rId6"/>
    <p:sldId id="336" r:id="rId7"/>
    <p:sldId id="337" r:id="rId8"/>
    <p:sldId id="342" r:id="rId9"/>
    <p:sldId id="332" r:id="rId10"/>
    <p:sldId id="326" r:id="rId11"/>
    <p:sldId id="414" r:id="rId12"/>
    <p:sldId id="309" r:id="rId13"/>
    <p:sldId id="354" r:id="rId14"/>
    <p:sldId id="352" r:id="rId15"/>
    <p:sldId id="302" r:id="rId16"/>
    <p:sldId id="275" r:id="rId17"/>
    <p:sldId id="277" r:id="rId18"/>
    <p:sldId id="285" r:id="rId19"/>
    <p:sldId id="301" r:id="rId20"/>
    <p:sldId id="355" r:id="rId21"/>
    <p:sldId id="278" r:id="rId22"/>
    <p:sldId id="388" r:id="rId23"/>
    <p:sldId id="324" r:id="rId24"/>
    <p:sldId id="359" r:id="rId25"/>
    <p:sldId id="390" r:id="rId26"/>
    <p:sldId id="415" r:id="rId27"/>
    <p:sldId id="411" r:id="rId28"/>
    <p:sldId id="391" r:id="rId29"/>
    <p:sldId id="416" r:id="rId30"/>
    <p:sldId id="392" r:id="rId31"/>
    <p:sldId id="417" r:id="rId32"/>
    <p:sldId id="357" r:id="rId33"/>
    <p:sldId id="348" r:id="rId34"/>
    <p:sldId id="361" r:id="rId35"/>
    <p:sldId id="292" r:id="rId36"/>
    <p:sldId id="295" r:id="rId37"/>
    <p:sldId id="394" r:id="rId38"/>
    <p:sldId id="406" r:id="rId39"/>
    <p:sldId id="397" r:id="rId40"/>
    <p:sldId id="398" r:id="rId41"/>
    <p:sldId id="399" r:id="rId42"/>
    <p:sldId id="400" r:id="rId43"/>
    <p:sldId id="420" r:id="rId44"/>
    <p:sldId id="413" r:id="rId45"/>
    <p:sldId id="402" r:id="rId46"/>
    <p:sldId id="403" r:id="rId47"/>
    <p:sldId id="404" r:id="rId48"/>
    <p:sldId id="383" r:id="rId49"/>
    <p:sldId id="407" r:id="rId50"/>
    <p:sldId id="408" r:id="rId51"/>
    <p:sldId id="312" r:id="rId52"/>
    <p:sldId id="418" r:id="rId53"/>
  </p:sldIdLst>
  <p:sldSz cx="9144000" cy="6858000" type="screen4x3"/>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6" userDrawn="1">
          <p15:clr>
            <a:srgbClr val="A4A3A4"/>
          </p15:clr>
        </p15:guide>
        <p15:guide id="2" pos="2190" userDrawn="1">
          <p15:clr>
            <a:srgbClr val="A4A3A4"/>
          </p15:clr>
        </p15:guide>
        <p15:guide id="3" orient="horz" pos="3131"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orris" initials="JM" lastIdx="3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86772" autoAdjust="0"/>
  </p:normalViewPr>
  <p:slideViewPr>
    <p:cSldViewPr snapToGrid="0" snapToObjects="1">
      <p:cViewPr varScale="1">
        <p:scale>
          <a:sx n="64" d="100"/>
          <a:sy n="64" d="100"/>
        </p:scale>
        <p:origin x="1848" y="78"/>
      </p:cViewPr>
      <p:guideLst>
        <p:guide orient="horz" pos="2160"/>
        <p:guide pos="2880"/>
      </p:guideLst>
    </p:cSldViewPr>
  </p:slideViewPr>
  <p:outlineViewPr>
    <p:cViewPr>
      <p:scale>
        <a:sx n="33" d="100"/>
        <a:sy n="33" d="100"/>
      </p:scale>
      <p:origin x="0" y="-19926"/>
    </p:cViewPr>
  </p:outlineViewPr>
  <p:notesTextViewPr>
    <p:cViewPr>
      <p:scale>
        <a:sx n="3" d="2"/>
        <a:sy n="3" d="2"/>
      </p:scale>
      <p:origin x="0" y="0"/>
    </p:cViewPr>
  </p:notesTextViewPr>
  <p:sorterViewPr>
    <p:cViewPr>
      <p:scale>
        <a:sx n="90" d="100"/>
        <a:sy n="90" d="100"/>
      </p:scale>
      <p:origin x="0" y="0"/>
    </p:cViewPr>
  </p:sorterViewPr>
  <p:notesViewPr>
    <p:cSldViewPr snapToGrid="0" snapToObjects="1">
      <p:cViewPr>
        <p:scale>
          <a:sx n="70" d="100"/>
          <a:sy n="70" d="100"/>
        </p:scale>
        <p:origin x="2550" y="-492"/>
      </p:cViewPr>
      <p:guideLst>
        <p:guide orient="horz" pos="3136"/>
        <p:guide pos="219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4A678-8F4B-4B7E-B0E6-05A19BC5515F}"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NZ"/>
        </a:p>
      </dgm:t>
    </dgm:pt>
    <dgm:pt modelId="{626A7296-DB98-4CA9-B1A2-AA1ABAE03507}">
      <dgm:prSet phldrT="[Text]" custT="1"/>
      <dgm:spPr>
        <a:solidFill>
          <a:schemeClr val="bg1">
            <a:lumMod val="85000"/>
          </a:schemeClr>
        </a:solidFill>
      </dgm:spPr>
      <dgm:t>
        <a:bodyPr/>
        <a:lstStyle/>
        <a:p>
          <a:r>
            <a:rPr lang="en-NZ" sz="4000" b="1" dirty="0" smtClean="0"/>
            <a:t>Components of Moderation</a:t>
          </a:r>
          <a:endParaRPr lang="en-NZ" sz="4000" b="1" dirty="0"/>
        </a:p>
      </dgm:t>
    </dgm:pt>
    <dgm:pt modelId="{5374074F-8EE2-4A1F-A594-0898E05C45F3}" type="parTrans" cxnId="{6743AF12-7542-402A-94EA-FCD4620308FB}">
      <dgm:prSet/>
      <dgm:spPr/>
      <dgm:t>
        <a:bodyPr/>
        <a:lstStyle/>
        <a:p>
          <a:endParaRPr lang="en-NZ"/>
        </a:p>
      </dgm:t>
    </dgm:pt>
    <dgm:pt modelId="{88E7AA32-B672-462F-A4C9-AF46A3B229D1}" type="sibTrans" cxnId="{6743AF12-7542-402A-94EA-FCD4620308FB}">
      <dgm:prSet/>
      <dgm:spPr/>
      <dgm:t>
        <a:bodyPr/>
        <a:lstStyle/>
        <a:p>
          <a:endParaRPr lang="en-NZ"/>
        </a:p>
      </dgm:t>
    </dgm:pt>
    <dgm:pt modelId="{B70446FF-F9FD-42A9-AF90-AB3316A08D3D}">
      <dgm:prSet phldrT="[Text]" custT="1"/>
      <dgm:spPr/>
      <dgm:t>
        <a:bodyPr anchor="t"/>
        <a:lstStyle/>
        <a:p>
          <a:pPr marL="265113" indent="-265113" algn="l"/>
          <a:r>
            <a:rPr lang="en-US" sz="2400" dirty="0" smtClean="0"/>
            <a:t>1. Shared understanding of the reference materials used to make decisions, including definition of terms.</a:t>
          </a:r>
          <a:endParaRPr lang="en-NZ" sz="2400" dirty="0"/>
        </a:p>
      </dgm:t>
    </dgm:pt>
    <dgm:pt modelId="{1E5349F9-EA34-4AB4-9631-3F9B65A5D583}" type="parTrans" cxnId="{D010228B-6E7D-4B29-B0A6-A71CF8E7118E}">
      <dgm:prSet/>
      <dgm:spPr/>
      <dgm:t>
        <a:bodyPr/>
        <a:lstStyle/>
        <a:p>
          <a:endParaRPr lang="en-NZ"/>
        </a:p>
      </dgm:t>
    </dgm:pt>
    <dgm:pt modelId="{3851655D-0237-4DA5-9155-90D5A5B0F18A}" type="sibTrans" cxnId="{D010228B-6E7D-4B29-B0A6-A71CF8E7118E}">
      <dgm:prSet/>
      <dgm:spPr/>
      <dgm:t>
        <a:bodyPr/>
        <a:lstStyle/>
        <a:p>
          <a:endParaRPr lang="en-NZ"/>
        </a:p>
      </dgm:t>
    </dgm:pt>
    <dgm:pt modelId="{52859B7E-10EC-4DC2-B276-B200592046E3}">
      <dgm:prSet phldrT="[Text]" custT="1"/>
      <dgm:spPr/>
      <dgm:t>
        <a:bodyPr anchor="t"/>
        <a:lstStyle/>
        <a:p>
          <a:pPr marL="265113" indent="-265113" algn="l"/>
          <a:r>
            <a:rPr lang="en-US" sz="2400" dirty="0" smtClean="0"/>
            <a:t>2. Shared understanding of progressions in the reference materials.</a:t>
          </a:r>
          <a:endParaRPr lang="en-NZ" sz="2400" dirty="0"/>
        </a:p>
      </dgm:t>
    </dgm:pt>
    <dgm:pt modelId="{14D5432A-EE66-4B12-973B-F46EABCB8E26}" type="parTrans" cxnId="{9C21CE77-3D45-4D1B-B95E-4DC4280B6231}">
      <dgm:prSet/>
      <dgm:spPr/>
      <dgm:t>
        <a:bodyPr/>
        <a:lstStyle/>
        <a:p>
          <a:endParaRPr lang="en-NZ"/>
        </a:p>
      </dgm:t>
    </dgm:pt>
    <dgm:pt modelId="{794333F8-1E77-43A3-A3BC-911BDDF3D4A1}" type="sibTrans" cxnId="{9C21CE77-3D45-4D1B-B95E-4DC4280B6231}">
      <dgm:prSet/>
      <dgm:spPr/>
      <dgm:t>
        <a:bodyPr/>
        <a:lstStyle/>
        <a:p>
          <a:endParaRPr lang="en-NZ"/>
        </a:p>
      </dgm:t>
    </dgm:pt>
    <dgm:pt modelId="{46548D0D-40AF-4307-9824-D88FE1C08665}">
      <dgm:prSet phldrT="[Text]" custT="1"/>
      <dgm:spPr/>
      <dgm:t>
        <a:bodyPr anchor="b"/>
        <a:lstStyle/>
        <a:p>
          <a:pPr marL="265113" indent="-265113" algn="l"/>
          <a:r>
            <a:rPr lang="en-US" sz="2400" dirty="0" smtClean="0"/>
            <a:t>3. Shared understanding of what to notice and recognise when making decisions.</a:t>
          </a:r>
          <a:endParaRPr lang="en-NZ" sz="2400" dirty="0"/>
        </a:p>
      </dgm:t>
    </dgm:pt>
    <dgm:pt modelId="{7E619F3F-8D13-41FD-B46A-03FB0B3E7A37}" type="parTrans" cxnId="{B4D00656-F768-4350-8045-555F0598637F}">
      <dgm:prSet/>
      <dgm:spPr/>
      <dgm:t>
        <a:bodyPr/>
        <a:lstStyle/>
        <a:p>
          <a:endParaRPr lang="en-NZ"/>
        </a:p>
      </dgm:t>
    </dgm:pt>
    <dgm:pt modelId="{1E46C6C3-D671-41BE-BE7E-C6E40FA7778E}" type="sibTrans" cxnId="{B4D00656-F768-4350-8045-555F0598637F}">
      <dgm:prSet/>
      <dgm:spPr/>
      <dgm:t>
        <a:bodyPr/>
        <a:lstStyle/>
        <a:p>
          <a:endParaRPr lang="en-NZ"/>
        </a:p>
      </dgm:t>
    </dgm:pt>
    <dgm:pt modelId="{A082C48D-EC31-422F-94DE-3E80CA1D0F74}">
      <dgm:prSet phldrT="[Text]" custT="1"/>
      <dgm:spPr/>
      <dgm:t>
        <a:bodyPr anchor="b"/>
        <a:lstStyle/>
        <a:p>
          <a:pPr marL="265113" indent="-265113" algn="l"/>
          <a:r>
            <a:rPr lang="en-US" sz="2400" dirty="0" smtClean="0"/>
            <a:t>4. Processes to ensure judgments in relation to reference materials are made in a similar way.</a:t>
          </a:r>
          <a:endParaRPr lang="en-NZ" sz="2400" dirty="0"/>
        </a:p>
      </dgm:t>
    </dgm:pt>
    <dgm:pt modelId="{7A29FE6A-7531-40F8-A490-0179A53DF987}" type="parTrans" cxnId="{BCC3D213-CF49-478B-8FD5-685E4D9322E8}">
      <dgm:prSet/>
      <dgm:spPr/>
      <dgm:t>
        <a:bodyPr/>
        <a:lstStyle/>
        <a:p>
          <a:endParaRPr lang="en-NZ"/>
        </a:p>
      </dgm:t>
    </dgm:pt>
    <dgm:pt modelId="{884C7BCE-0D02-4CFB-8011-BE80AE40575C}" type="sibTrans" cxnId="{BCC3D213-CF49-478B-8FD5-685E4D9322E8}">
      <dgm:prSet/>
      <dgm:spPr/>
      <dgm:t>
        <a:bodyPr/>
        <a:lstStyle/>
        <a:p>
          <a:endParaRPr lang="en-NZ"/>
        </a:p>
      </dgm:t>
    </dgm:pt>
    <dgm:pt modelId="{C5B6442F-4C43-4043-B3B7-0A2A3A4C066D}" type="pres">
      <dgm:prSet presAssocID="{F5F4A678-8F4B-4B7E-B0E6-05A19BC5515F}" presName="diagram" presStyleCnt="0">
        <dgm:presLayoutVars>
          <dgm:chMax val="1"/>
          <dgm:dir/>
          <dgm:animLvl val="ctr"/>
          <dgm:resizeHandles val="exact"/>
        </dgm:presLayoutVars>
      </dgm:prSet>
      <dgm:spPr/>
      <dgm:t>
        <a:bodyPr/>
        <a:lstStyle/>
        <a:p>
          <a:endParaRPr lang="en-NZ"/>
        </a:p>
      </dgm:t>
    </dgm:pt>
    <dgm:pt modelId="{09024D6C-9BD7-457A-94EC-5DACC87AD7A7}" type="pres">
      <dgm:prSet presAssocID="{F5F4A678-8F4B-4B7E-B0E6-05A19BC5515F}" presName="matrix" presStyleCnt="0"/>
      <dgm:spPr/>
    </dgm:pt>
    <dgm:pt modelId="{7F3B0D3C-DEF0-4271-8EA5-277CAB0A0D8A}" type="pres">
      <dgm:prSet presAssocID="{F5F4A678-8F4B-4B7E-B0E6-05A19BC5515F}" presName="tile1" presStyleLbl="node1" presStyleIdx="0" presStyleCnt="4"/>
      <dgm:spPr/>
      <dgm:t>
        <a:bodyPr/>
        <a:lstStyle/>
        <a:p>
          <a:endParaRPr lang="en-NZ"/>
        </a:p>
      </dgm:t>
    </dgm:pt>
    <dgm:pt modelId="{C6510701-F06C-442B-845E-88F1B2C306A9}" type="pres">
      <dgm:prSet presAssocID="{F5F4A678-8F4B-4B7E-B0E6-05A19BC5515F}" presName="tile1text" presStyleLbl="node1" presStyleIdx="0" presStyleCnt="4">
        <dgm:presLayoutVars>
          <dgm:chMax val="0"/>
          <dgm:chPref val="0"/>
          <dgm:bulletEnabled val="1"/>
        </dgm:presLayoutVars>
      </dgm:prSet>
      <dgm:spPr/>
      <dgm:t>
        <a:bodyPr/>
        <a:lstStyle/>
        <a:p>
          <a:endParaRPr lang="en-NZ"/>
        </a:p>
      </dgm:t>
    </dgm:pt>
    <dgm:pt modelId="{B1E70B1D-D852-46D3-A693-AFA2D30B205D}" type="pres">
      <dgm:prSet presAssocID="{F5F4A678-8F4B-4B7E-B0E6-05A19BC5515F}" presName="tile2" presStyleLbl="node1" presStyleIdx="1" presStyleCnt="4"/>
      <dgm:spPr/>
      <dgm:t>
        <a:bodyPr/>
        <a:lstStyle/>
        <a:p>
          <a:endParaRPr lang="en-NZ"/>
        </a:p>
      </dgm:t>
    </dgm:pt>
    <dgm:pt modelId="{1E4C3390-79FB-408F-85E4-F34936B11865}" type="pres">
      <dgm:prSet presAssocID="{F5F4A678-8F4B-4B7E-B0E6-05A19BC5515F}" presName="tile2text" presStyleLbl="node1" presStyleIdx="1" presStyleCnt="4">
        <dgm:presLayoutVars>
          <dgm:chMax val="0"/>
          <dgm:chPref val="0"/>
          <dgm:bulletEnabled val="1"/>
        </dgm:presLayoutVars>
      </dgm:prSet>
      <dgm:spPr/>
      <dgm:t>
        <a:bodyPr/>
        <a:lstStyle/>
        <a:p>
          <a:endParaRPr lang="en-NZ"/>
        </a:p>
      </dgm:t>
    </dgm:pt>
    <dgm:pt modelId="{EDCFE8E6-1CE7-4083-863A-C16B71D00C34}" type="pres">
      <dgm:prSet presAssocID="{F5F4A678-8F4B-4B7E-B0E6-05A19BC5515F}" presName="tile3" presStyleLbl="node1" presStyleIdx="2" presStyleCnt="4"/>
      <dgm:spPr/>
      <dgm:t>
        <a:bodyPr/>
        <a:lstStyle/>
        <a:p>
          <a:endParaRPr lang="en-NZ"/>
        </a:p>
      </dgm:t>
    </dgm:pt>
    <dgm:pt modelId="{4CE739AC-69A9-489A-AB8C-EC75D05EBE90}" type="pres">
      <dgm:prSet presAssocID="{F5F4A678-8F4B-4B7E-B0E6-05A19BC5515F}" presName="tile3text" presStyleLbl="node1" presStyleIdx="2" presStyleCnt="4">
        <dgm:presLayoutVars>
          <dgm:chMax val="0"/>
          <dgm:chPref val="0"/>
          <dgm:bulletEnabled val="1"/>
        </dgm:presLayoutVars>
      </dgm:prSet>
      <dgm:spPr/>
      <dgm:t>
        <a:bodyPr/>
        <a:lstStyle/>
        <a:p>
          <a:endParaRPr lang="en-NZ"/>
        </a:p>
      </dgm:t>
    </dgm:pt>
    <dgm:pt modelId="{9891E435-B307-4BAD-9014-04D8585B30DC}" type="pres">
      <dgm:prSet presAssocID="{F5F4A678-8F4B-4B7E-B0E6-05A19BC5515F}" presName="tile4" presStyleLbl="node1" presStyleIdx="3" presStyleCnt="4" custLinFactNeighborX="19884" custLinFactNeighborY="35058"/>
      <dgm:spPr/>
      <dgm:t>
        <a:bodyPr/>
        <a:lstStyle/>
        <a:p>
          <a:endParaRPr lang="en-NZ"/>
        </a:p>
      </dgm:t>
    </dgm:pt>
    <dgm:pt modelId="{65718C48-111B-4802-B560-7F0CCF5EA64B}" type="pres">
      <dgm:prSet presAssocID="{F5F4A678-8F4B-4B7E-B0E6-05A19BC5515F}" presName="tile4text" presStyleLbl="node1" presStyleIdx="3" presStyleCnt="4">
        <dgm:presLayoutVars>
          <dgm:chMax val="0"/>
          <dgm:chPref val="0"/>
          <dgm:bulletEnabled val="1"/>
        </dgm:presLayoutVars>
      </dgm:prSet>
      <dgm:spPr/>
      <dgm:t>
        <a:bodyPr/>
        <a:lstStyle/>
        <a:p>
          <a:endParaRPr lang="en-NZ"/>
        </a:p>
      </dgm:t>
    </dgm:pt>
    <dgm:pt modelId="{25F9F26A-DADA-4885-97D3-5995FAA1E6A6}" type="pres">
      <dgm:prSet presAssocID="{F5F4A678-8F4B-4B7E-B0E6-05A19BC5515F}" presName="centerTile" presStyleLbl="fgShp" presStyleIdx="0" presStyleCnt="1" custScaleX="176861" custScaleY="124689">
        <dgm:presLayoutVars>
          <dgm:chMax val="0"/>
          <dgm:chPref val="0"/>
        </dgm:presLayoutVars>
      </dgm:prSet>
      <dgm:spPr/>
      <dgm:t>
        <a:bodyPr/>
        <a:lstStyle/>
        <a:p>
          <a:endParaRPr lang="en-NZ"/>
        </a:p>
      </dgm:t>
    </dgm:pt>
  </dgm:ptLst>
  <dgm:cxnLst>
    <dgm:cxn modelId="{FF3FBAE1-C7F9-4DF4-97E5-7C153A60885C}" type="presOf" srcId="{52859B7E-10EC-4DC2-B276-B200592046E3}" destId="{1E4C3390-79FB-408F-85E4-F34936B11865}" srcOrd="1" destOrd="0" presId="urn:microsoft.com/office/officeart/2005/8/layout/matrix1"/>
    <dgm:cxn modelId="{6D666A4E-8A01-4CD0-86CE-82795B6008CF}" type="presOf" srcId="{52859B7E-10EC-4DC2-B276-B200592046E3}" destId="{B1E70B1D-D852-46D3-A693-AFA2D30B205D}" srcOrd="0" destOrd="0" presId="urn:microsoft.com/office/officeart/2005/8/layout/matrix1"/>
    <dgm:cxn modelId="{AB9AA40D-2403-4416-807B-BB8D7E6A5C9B}" type="presOf" srcId="{46548D0D-40AF-4307-9824-D88FE1C08665}" destId="{4CE739AC-69A9-489A-AB8C-EC75D05EBE90}" srcOrd="1" destOrd="0" presId="urn:microsoft.com/office/officeart/2005/8/layout/matrix1"/>
    <dgm:cxn modelId="{9C21CE77-3D45-4D1B-B95E-4DC4280B6231}" srcId="{626A7296-DB98-4CA9-B1A2-AA1ABAE03507}" destId="{52859B7E-10EC-4DC2-B276-B200592046E3}" srcOrd="1" destOrd="0" parTransId="{14D5432A-EE66-4B12-973B-F46EABCB8E26}" sibTransId="{794333F8-1E77-43A3-A3BC-911BDDF3D4A1}"/>
    <dgm:cxn modelId="{326F3522-12A4-41C2-AC98-D4F5481F0BAB}" type="presOf" srcId="{A082C48D-EC31-422F-94DE-3E80CA1D0F74}" destId="{65718C48-111B-4802-B560-7F0CCF5EA64B}" srcOrd="1" destOrd="0" presId="urn:microsoft.com/office/officeart/2005/8/layout/matrix1"/>
    <dgm:cxn modelId="{6743AF12-7542-402A-94EA-FCD4620308FB}" srcId="{F5F4A678-8F4B-4B7E-B0E6-05A19BC5515F}" destId="{626A7296-DB98-4CA9-B1A2-AA1ABAE03507}" srcOrd="0" destOrd="0" parTransId="{5374074F-8EE2-4A1F-A594-0898E05C45F3}" sibTransId="{88E7AA32-B672-462F-A4C9-AF46A3B229D1}"/>
    <dgm:cxn modelId="{D010228B-6E7D-4B29-B0A6-A71CF8E7118E}" srcId="{626A7296-DB98-4CA9-B1A2-AA1ABAE03507}" destId="{B70446FF-F9FD-42A9-AF90-AB3316A08D3D}" srcOrd="0" destOrd="0" parTransId="{1E5349F9-EA34-4AB4-9631-3F9B65A5D583}" sibTransId="{3851655D-0237-4DA5-9155-90D5A5B0F18A}"/>
    <dgm:cxn modelId="{D3213A94-C12F-410F-9E9F-F8BCC3BB7E9D}" type="presOf" srcId="{F5F4A678-8F4B-4B7E-B0E6-05A19BC5515F}" destId="{C5B6442F-4C43-4043-B3B7-0A2A3A4C066D}" srcOrd="0" destOrd="0" presId="urn:microsoft.com/office/officeart/2005/8/layout/matrix1"/>
    <dgm:cxn modelId="{B4D00656-F768-4350-8045-555F0598637F}" srcId="{626A7296-DB98-4CA9-B1A2-AA1ABAE03507}" destId="{46548D0D-40AF-4307-9824-D88FE1C08665}" srcOrd="2" destOrd="0" parTransId="{7E619F3F-8D13-41FD-B46A-03FB0B3E7A37}" sibTransId="{1E46C6C3-D671-41BE-BE7E-C6E40FA7778E}"/>
    <dgm:cxn modelId="{397D034E-59F6-4E33-AB05-D017059E3761}" type="presOf" srcId="{B70446FF-F9FD-42A9-AF90-AB3316A08D3D}" destId="{C6510701-F06C-442B-845E-88F1B2C306A9}" srcOrd="1" destOrd="0" presId="urn:microsoft.com/office/officeart/2005/8/layout/matrix1"/>
    <dgm:cxn modelId="{28220509-1144-4EFF-A99C-07D24292921A}" type="presOf" srcId="{B70446FF-F9FD-42A9-AF90-AB3316A08D3D}" destId="{7F3B0D3C-DEF0-4271-8EA5-277CAB0A0D8A}" srcOrd="0" destOrd="0" presId="urn:microsoft.com/office/officeart/2005/8/layout/matrix1"/>
    <dgm:cxn modelId="{F80D24E5-7207-4B9E-B8CB-8DA208C6F53C}" type="presOf" srcId="{626A7296-DB98-4CA9-B1A2-AA1ABAE03507}" destId="{25F9F26A-DADA-4885-97D3-5995FAA1E6A6}" srcOrd="0" destOrd="0" presId="urn:microsoft.com/office/officeart/2005/8/layout/matrix1"/>
    <dgm:cxn modelId="{BCC3D213-CF49-478B-8FD5-685E4D9322E8}" srcId="{626A7296-DB98-4CA9-B1A2-AA1ABAE03507}" destId="{A082C48D-EC31-422F-94DE-3E80CA1D0F74}" srcOrd="3" destOrd="0" parTransId="{7A29FE6A-7531-40F8-A490-0179A53DF987}" sibTransId="{884C7BCE-0D02-4CFB-8011-BE80AE40575C}"/>
    <dgm:cxn modelId="{60A7D404-9086-451B-A138-981DCC5E00E1}" type="presOf" srcId="{46548D0D-40AF-4307-9824-D88FE1C08665}" destId="{EDCFE8E6-1CE7-4083-863A-C16B71D00C34}" srcOrd="0" destOrd="0" presId="urn:microsoft.com/office/officeart/2005/8/layout/matrix1"/>
    <dgm:cxn modelId="{4CBDD5EA-6983-487E-A4E9-94E613934E70}" type="presOf" srcId="{A082C48D-EC31-422F-94DE-3E80CA1D0F74}" destId="{9891E435-B307-4BAD-9014-04D8585B30DC}" srcOrd="0" destOrd="0" presId="urn:microsoft.com/office/officeart/2005/8/layout/matrix1"/>
    <dgm:cxn modelId="{1861ED49-AEC3-411F-AF80-73B3A6DEDA08}" type="presParOf" srcId="{C5B6442F-4C43-4043-B3B7-0A2A3A4C066D}" destId="{09024D6C-9BD7-457A-94EC-5DACC87AD7A7}" srcOrd="0" destOrd="0" presId="urn:microsoft.com/office/officeart/2005/8/layout/matrix1"/>
    <dgm:cxn modelId="{6374FE92-0543-46D5-86B9-29DB488D4920}" type="presParOf" srcId="{09024D6C-9BD7-457A-94EC-5DACC87AD7A7}" destId="{7F3B0D3C-DEF0-4271-8EA5-277CAB0A0D8A}" srcOrd="0" destOrd="0" presId="urn:microsoft.com/office/officeart/2005/8/layout/matrix1"/>
    <dgm:cxn modelId="{55DA325D-50A7-4907-9AC7-EF46BB99CCDF}" type="presParOf" srcId="{09024D6C-9BD7-457A-94EC-5DACC87AD7A7}" destId="{C6510701-F06C-442B-845E-88F1B2C306A9}" srcOrd="1" destOrd="0" presId="urn:microsoft.com/office/officeart/2005/8/layout/matrix1"/>
    <dgm:cxn modelId="{F05434A4-8816-43C4-8BA0-609B25631ABE}" type="presParOf" srcId="{09024D6C-9BD7-457A-94EC-5DACC87AD7A7}" destId="{B1E70B1D-D852-46D3-A693-AFA2D30B205D}" srcOrd="2" destOrd="0" presId="urn:microsoft.com/office/officeart/2005/8/layout/matrix1"/>
    <dgm:cxn modelId="{0A16F9D7-8965-44CF-B0E8-73F2B015283E}" type="presParOf" srcId="{09024D6C-9BD7-457A-94EC-5DACC87AD7A7}" destId="{1E4C3390-79FB-408F-85E4-F34936B11865}" srcOrd="3" destOrd="0" presId="urn:microsoft.com/office/officeart/2005/8/layout/matrix1"/>
    <dgm:cxn modelId="{07628872-2FA0-4A59-A07D-9C7E21BF9F69}" type="presParOf" srcId="{09024D6C-9BD7-457A-94EC-5DACC87AD7A7}" destId="{EDCFE8E6-1CE7-4083-863A-C16B71D00C34}" srcOrd="4" destOrd="0" presId="urn:microsoft.com/office/officeart/2005/8/layout/matrix1"/>
    <dgm:cxn modelId="{8E357040-63FF-48C8-BC40-1BBE029AAB7C}" type="presParOf" srcId="{09024D6C-9BD7-457A-94EC-5DACC87AD7A7}" destId="{4CE739AC-69A9-489A-AB8C-EC75D05EBE90}" srcOrd="5" destOrd="0" presId="urn:microsoft.com/office/officeart/2005/8/layout/matrix1"/>
    <dgm:cxn modelId="{E07B710C-2073-412E-9E94-AFC052E38327}" type="presParOf" srcId="{09024D6C-9BD7-457A-94EC-5DACC87AD7A7}" destId="{9891E435-B307-4BAD-9014-04D8585B30DC}" srcOrd="6" destOrd="0" presId="urn:microsoft.com/office/officeart/2005/8/layout/matrix1"/>
    <dgm:cxn modelId="{B1D27D67-06F8-4142-BB93-C2EA3B7D0922}" type="presParOf" srcId="{09024D6C-9BD7-457A-94EC-5DACC87AD7A7}" destId="{65718C48-111B-4802-B560-7F0CCF5EA64B}" srcOrd="7" destOrd="0" presId="urn:microsoft.com/office/officeart/2005/8/layout/matrix1"/>
    <dgm:cxn modelId="{F75646A4-EA95-4709-AD26-384C066BADB1}" type="presParOf" srcId="{C5B6442F-4C43-4043-B3B7-0A2A3A4C066D}" destId="{25F9F26A-DADA-4885-97D3-5995FAA1E6A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01CB5F5-3F52-4CD7-8D4F-CF838F64600E}" type="doc">
      <dgm:prSet loTypeId="urn:microsoft.com/office/officeart/2005/8/layout/radial1" loCatId="cycle" qsTypeId="urn:microsoft.com/office/officeart/2005/8/quickstyle/3d5" qsCatId="3D" csTypeId="urn:microsoft.com/office/officeart/2005/8/colors/colorful5" csCatId="colorful" phldr="1"/>
      <dgm:spPr/>
      <dgm:t>
        <a:bodyPr/>
        <a:lstStyle/>
        <a:p>
          <a:endParaRPr lang="en-NZ"/>
        </a:p>
      </dgm:t>
    </dgm:pt>
    <dgm:pt modelId="{A5E2E9CD-72DC-4A1D-9AA2-0D91E38F91D6}">
      <dgm:prSet phldrT="[Text]"/>
      <dgm:spPr/>
      <dgm:t>
        <a:bodyPr/>
        <a:lstStyle/>
        <a:p>
          <a:r>
            <a:rPr lang="en-NZ" b="1" dirty="0" smtClean="0"/>
            <a:t>Reporting should aim to:</a:t>
          </a:r>
          <a:endParaRPr lang="en-NZ" dirty="0"/>
        </a:p>
      </dgm:t>
    </dgm:pt>
    <dgm:pt modelId="{23A7FE36-5128-438F-835B-9917E22D6EF1}" type="parTrans" cxnId="{611377BB-EF87-4DDE-8DE6-28616272462E}">
      <dgm:prSet/>
      <dgm:spPr/>
      <dgm:t>
        <a:bodyPr/>
        <a:lstStyle/>
        <a:p>
          <a:endParaRPr lang="en-NZ"/>
        </a:p>
      </dgm:t>
    </dgm:pt>
    <dgm:pt modelId="{5D3E3629-A995-4C72-BC7C-3F59B3D1EA84}" type="sibTrans" cxnId="{611377BB-EF87-4DDE-8DE6-28616272462E}">
      <dgm:prSet/>
      <dgm:spPr/>
      <dgm:t>
        <a:bodyPr/>
        <a:lstStyle/>
        <a:p>
          <a:endParaRPr lang="en-NZ"/>
        </a:p>
      </dgm:t>
    </dgm:pt>
    <dgm:pt modelId="{8205C35D-7F4B-409C-8B68-FE542E692787}">
      <dgm:prSet phldrT="[Text]" custT="1"/>
      <dgm:spPr/>
      <dgm:t>
        <a:bodyPr/>
        <a:lstStyle/>
        <a:p>
          <a:r>
            <a:rPr lang="en-NZ" sz="1500" b="1" dirty="0" smtClean="0">
              <a:solidFill>
                <a:schemeClr val="tx1">
                  <a:lumMod val="85000"/>
                  <a:lumOff val="15000"/>
                </a:schemeClr>
              </a:solidFill>
            </a:rPr>
            <a:t>Be reciprocal (</a:t>
          </a:r>
          <a:r>
            <a:rPr lang="en-NZ" sz="1500" b="1" dirty="0" err="1" smtClean="0">
              <a:solidFill>
                <a:schemeClr val="tx1">
                  <a:lumMod val="85000"/>
                  <a:lumOff val="15000"/>
                </a:schemeClr>
              </a:solidFill>
            </a:rPr>
            <a:t>ako</a:t>
          </a:r>
          <a:r>
            <a:rPr lang="en-NZ" sz="1500" b="1" dirty="0" smtClean="0">
              <a:solidFill>
                <a:schemeClr val="tx1">
                  <a:lumMod val="85000"/>
                  <a:lumOff val="15000"/>
                </a:schemeClr>
              </a:solidFill>
            </a:rPr>
            <a:t>)</a:t>
          </a:r>
          <a:endParaRPr lang="en-NZ" sz="1500" b="1" dirty="0">
            <a:solidFill>
              <a:schemeClr val="tx1">
                <a:lumMod val="85000"/>
                <a:lumOff val="15000"/>
              </a:schemeClr>
            </a:solidFill>
          </a:endParaRPr>
        </a:p>
      </dgm:t>
    </dgm:pt>
    <dgm:pt modelId="{81ECFACA-B2ED-438F-88D5-68E721C7FB0E}" type="parTrans" cxnId="{E0DEF841-3523-4343-8506-CBEAAC4EE085}">
      <dgm:prSet/>
      <dgm:spPr/>
      <dgm:t>
        <a:bodyPr/>
        <a:lstStyle/>
        <a:p>
          <a:endParaRPr lang="en-NZ"/>
        </a:p>
      </dgm:t>
    </dgm:pt>
    <dgm:pt modelId="{A2D134FC-0ACF-4BA2-AE58-133430354F94}" type="sibTrans" cxnId="{E0DEF841-3523-4343-8506-CBEAAC4EE085}">
      <dgm:prSet/>
      <dgm:spPr/>
      <dgm:t>
        <a:bodyPr/>
        <a:lstStyle/>
        <a:p>
          <a:endParaRPr lang="en-NZ"/>
        </a:p>
      </dgm:t>
    </dgm:pt>
    <dgm:pt modelId="{90F02E63-CB85-483D-844E-1A2D7BCA823B}">
      <dgm:prSet phldrT="[Text]" custT="1"/>
      <dgm:spPr/>
      <dgm:t>
        <a:bodyPr/>
        <a:lstStyle/>
        <a:p>
          <a:r>
            <a:rPr lang="en-NZ" sz="1500" b="1" dirty="0" smtClean="0">
              <a:solidFill>
                <a:schemeClr val="tx1">
                  <a:lumMod val="85000"/>
                  <a:lumOff val="15000"/>
                </a:schemeClr>
              </a:solidFill>
            </a:rPr>
            <a:t>Involve and benefit students</a:t>
          </a:r>
          <a:endParaRPr lang="en-NZ" sz="1500" b="1" dirty="0">
            <a:solidFill>
              <a:schemeClr val="tx1">
                <a:lumMod val="85000"/>
                <a:lumOff val="15000"/>
              </a:schemeClr>
            </a:solidFill>
          </a:endParaRPr>
        </a:p>
      </dgm:t>
    </dgm:pt>
    <dgm:pt modelId="{38F6436F-4C93-4D09-A269-309BDC3D94A8}" type="parTrans" cxnId="{0C56EC64-EAAE-46E8-AF7A-5109C261C0CA}">
      <dgm:prSet/>
      <dgm:spPr/>
      <dgm:t>
        <a:bodyPr/>
        <a:lstStyle/>
        <a:p>
          <a:endParaRPr lang="en-NZ"/>
        </a:p>
      </dgm:t>
    </dgm:pt>
    <dgm:pt modelId="{0B43F3E1-2653-46E8-8E8B-8295BA5F78FB}" type="sibTrans" cxnId="{0C56EC64-EAAE-46E8-AF7A-5109C261C0CA}">
      <dgm:prSet/>
      <dgm:spPr/>
      <dgm:t>
        <a:bodyPr/>
        <a:lstStyle/>
        <a:p>
          <a:endParaRPr lang="en-NZ"/>
        </a:p>
      </dgm:t>
    </dgm:pt>
    <dgm:pt modelId="{8D0DC11F-6D39-47B8-B38B-8D4FF3AAFC19}">
      <dgm:prSet phldrT="[Text]" custT="1"/>
      <dgm:spPr/>
      <dgm:t>
        <a:bodyPr/>
        <a:lstStyle/>
        <a:p>
          <a:r>
            <a:rPr lang="en-NZ" sz="1500" b="1" dirty="0" smtClean="0">
              <a:solidFill>
                <a:schemeClr val="tx1">
                  <a:lumMod val="85000"/>
                  <a:lumOff val="15000"/>
                </a:schemeClr>
              </a:solidFill>
            </a:rPr>
            <a:t>Be clear to parents</a:t>
          </a:r>
          <a:endParaRPr lang="en-NZ" sz="1500" b="1" dirty="0">
            <a:solidFill>
              <a:schemeClr val="tx1">
                <a:lumMod val="85000"/>
                <a:lumOff val="15000"/>
              </a:schemeClr>
            </a:solidFill>
          </a:endParaRPr>
        </a:p>
      </dgm:t>
    </dgm:pt>
    <dgm:pt modelId="{54003BE6-095E-4C10-9198-7A81B14E221D}" type="parTrans" cxnId="{5A2EED13-DAEE-460E-9A62-B835113C698C}">
      <dgm:prSet/>
      <dgm:spPr/>
      <dgm:t>
        <a:bodyPr/>
        <a:lstStyle/>
        <a:p>
          <a:endParaRPr lang="en-NZ"/>
        </a:p>
      </dgm:t>
    </dgm:pt>
    <dgm:pt modelId="{322EF47D-699D-485F-BB06-26F40F6F0D50}" type="sibTrans" cxnId="{5A2EED13-DAEE-460E-9A62-B835113C698C}">
      <dgm:prSet/>
      <dgm:spPr/>
      <dgm:t>
        <a:bodyPr/>
        <a:lstStyle/>
        <a:p>
          <a:endParaRPr lang="en-NZ"/>
        </a:p>
      </dgm:t>
    </dgm:pt>
    <dgm:pt modelId="{CD54CA6C-274D-4156-9C78-4AFD1AABCA17}">
      <dgm:prSet custT="1"/>
      <dgm:spPr/>
      <dgm:t>
        <a:bodyPr lIns="0" tIns="0" rIns="0" bIns="0"/>
        <a:lstStyle/>
        <a:p>
          <a:r>
            <a:rPr lang="en-NZ" sz="1500" b="1" dirty="0" smtClean="0">
              <a:solidFill>
                <a:schemeClr val="tx1">
                  <a:lumMod val="85000"/>
                  <a:lumOff val="15000"/>
                </a:schemeClr>
              </a:solidFill>
            </a:rPr>
            <a:t>Focus on the foundational areas</a:t>
          </a:r>
          <a:endParaRPr lang="en-NZ" sz="1500" b="1" dirty="0">
            <a:solidFill>
              <a:schemeClr val="tx1">
                <a:lumMod val="85000"/>
                <a:lumOff val="15000"/>
              </a:schemeClr>
            </a:solidFill>
          </a:endParaRPr>
        </a:p>
      </dgm:t>
    </dgm:pt>
    <dgm:pt modelId="{F17CE060-4617-420F-860C-ABBEA4373BFD}" type="parTrans" cxnId="{BCECC410-BF69-49EC-B916-1F4A64574A0A}">
      <dgm:prSet/>
      <dgm:spPr/>
      <dgm:t>
        <a:bodyPr/>
        <a:lstStyle/>
        <a:p>
          <a:endParaRPr lang="en-NZ"/>
        </a:p>
      </dgm:t>
    </dgm:pt>
    <dgm:pt modelId="{88FCBB3F-1BE4-446A-9A33-4055C4EAFC8F}" type="sibTrans" cxnId="{BCECC410-BF69-49EC-B916-1F4A64574A0A}">
      <dgm:prSet/>
      <dgm:spPr/>
      <dgm:t>
        <a:bodyPr/>
        <a:lstStyle/>
        <a:p>
          <a:endParaRPr lang="en-NZ"/>
        </a:p>
      </dgm:t>
    </dgm:pt>
    <dgm:pt modelId="{186B2757-AABA-4123-9267-BEFC812723C8}">
      <dgm:prSet custT="1"/>
      <dgm:spPr/>
      <dgm:t>
        <a:bodyPr/>
        <a:lstStyle/>
        <a:p>
          <a:r>
            <a:rPr lang="en-NZ" sz="1500" b="1" dirty="0" smtClean="0">
              <a:solidFill>
                <a:schemeClr val="tx1">
                  <a:lumMod val="85000"/>
                  <a:lumOff val="15000"/>
                </a:schemeClr>
              </a:solidFill>
            </a:rPr>
            <a:t>Include valid information across the breadth of the curriculum</a:t>
          </a:r>
          <a:endParaRPr lang="en-NZ" sz="1500" b="1" dirty="0">
            <a:solidFill>
              <a:schemeClr val="tx1">
                <a:lumMod val="85000"/>
                <a:lumOff val="15000"/>
              </a:schemeClr>
            </a:solidFill>
          </a:endParaRPr>
        </a:p>
      </dgm:t>
    </dgm:pt>
    <dgm:pt modelId="{E17F940B-F849-46A4-8DF2-1D5CAA2F5A95}" type="parTrans" cxnId="{719B0EAF-25D0-47D5-A0CD-4757944DD865}">
      <dgm:prSet/>
      <dgm:spPr/>
      <dgm:t>
        <a:bodyPr/>
        <a:lstStyle/>
        <a:p>
          <a:endParaRPr lang="en-NZ"/>
        </a:p>
      </dgm:t>
    </dgm:pt>
    <dgm:pt modelId="{ED638B95-FB49-4372-9C92-5BEE4BEF522C}" type="sibTrans" cxnId="{719B0EAF-25D0-47D5-A0CD-4757944DD865}">
      <dgm:prSet/>
      <dgm:spPr/>
      <dgm:t>
        <a:bodyPr/>
        <a:lstStyle/>
        <a:p>
          <a:endParaRPr lang="en-NZ"/>
        </a:p>
      </dgm:t>
    </dgm:pt>
    <dgm:pt modelId="{39F7F01B-F059-46FF-BC27-1C2953E92EAC}">
      <dgm:prSet custT="1"/>
      <dgm:spPr/>
      <dgm:t>
        <a:bodyPr/>
        <a:lstStyle/>
        <a:p>
          <a:r>
            <a:rPr lang="en-NZ" sz="1500" b="1" dirty="0" smtClean="0">
              <a:solidFill>
                <a:schemeClr val="tx1">
                  <a:lumMod val="85000"/>
                  <a:lumOff val="15000"/>
                </a:schemeClr>
              </a:solidFill>
            </a:rPr>
            <a:t>Utilise technologies to enhance information sharing</a:t>
          </a:r>
          <a:endParaRPr lang="en-NZ" sz="1500" b="1" dirty="0">
            <a:solidFill>
              <a:schemeClr val="tx1">
                <a:lumMod val="85000"/>
                <a:lumOff val="15000"/>
              </a:schemeClr>
            </a:solidFill>
          </a:endParaRPr>
        </a:p>
      </dgm:t>
    </dgm:pt>
    <dgm:pt modelId="{1D1D19E9-D785-436E-B953-B9834BB8E6C8}" type="parTrans" cxnId="{59AE934C-8064-4169-87AB-A3A1BD42233D}">
      <dgm:prSet/>
      <dgm:spPr/>
      <dgm:t>
        <a:bodyPr/>
        <a:lstStyle/>
        <a:p>
          <a:endParaRPr lang="en-NZ"/>
        </a:p>
      </dgm:t>
    </dgm:pt>
    <dgm:pt modelId="{45024087-164F-4007-AF87-E929A3FA1629}" type="sibTrans" cxnId="{59AE934C-8064-4169-87AB-A3A1BD42233D}">
      <dgm:prSet/>
      <dgm:spPr/>
      <dgm:t>
        <a:bodyPr/>
        <a:lstStyle/>
        <a:p>
          <a:endParaRPr lang="en-NZ"/>
        </a:p>
      </dgm:t>
    </dgm:pt>
    <dgm:pt modelId="{3AE18907-E2D4-44DB-A9E6-1D48B448A98F}">
      <dgm:prSet phldrT="[Text]" custT="1"/>
      <dgm:spPr/>
      <dgm:t>
        <a:bodyPr/>
        <a:lstStyle/>
        <a:p>
          <a:r>
            <a:rPr lang="en-NZ" sz="1500" b="1" dirty="0" smtClean="0">
              <a:solidFill>
                <a:schemeClr val="tx1">
                  <a:lumMod val="85000"/>
                  <a:lumOff val="15000"/>
                </a:schemeClr>
              </a:solidFill>
            </a:rPr>
            <a:t>Enhance student, parent, </a:t>
          </a:r>
          <a:r>
            <a:rPr lang="en-NZ" sz="1500" b="1" dirty="0" err="1" smtClean="0">
              <a:solidFill>
                <a:schemeClr val="tx1">
                  <a:lumMod val="85000"/>
                  <a:lumOff val="15000"/>
                </a:schemeClr>
              </a:solidFill>
            </a:rPr>
            <a:t>whānau</a:t>
          </a:r>
          <a:r>
            <a:rPr lang="en-NZ" sz="1500" b="1" dirty="0" smtClean="0">
              <a:solidFill>
                <a:schemeClr val="tx1">
                  <a:lumMod val="85000"/>
                  <a:lumOff val="15000"/>
                </a:schemeClr>
              </a:solidFill>
            </a:rPr>
            <a:t> motivation &amp; engagement</a:t>
          </a:r>
          <a:endParaRPr lang="en-NZ" sz="1500" b="1" dirty="0">
            <a:solidFill>
              <a:schemeClr val="tx1">
                <a:lumMod val="85000"/>
                <a:lumOff val="15000"/>
              </a:schemeClr>
            </a:solidFill>
          </a:endParaRPr>
        </a:p>
      </dgm:t>
    </dgm:pt>
    <dgm:pt modelId="{983AE890-1451-47B6-B190-5FD9999D02AE}" type="parTrans" cxnId="{63F990E5-4B23-4626-A877-00587A11548A}">
      <dgm:prSet/>
      <dgm:spPr/>
      <dgm:t>
        <a:bodyPr/>
        <a:lstStyle/>
        <a:p>
          <a:endParaRPr lang="en-NZ"/>
        </a:p>
      </dgm:t>
    </dgm:pt>
    <dgm:pt modelId="{24D508AA-853D-4E10-884A-557E2FC25564}" type="sibTrans" cxnId="{63F990E5-4B23-4626-A877-00587A11548A}">
      <dgm:prSet/>
      <dgm:spPr/>
      <dgm:t>
        <a:bodyPr/>
        <a:lstStyle/>
        <a:p>
          <a:endParaRPr lang="en-NZ"/>
        </a:p>
      </dgm:t>
    </dgm:pt>
    <dgm:pt modelId="{10D5CA68-BF3E-49BE-8C83-A73A74E165B5}" type="pres">
      <dgm:prSet presAssocID="{B01CB5F5-3F52-4CD7-8D4F-CF838F64600E}" presName="cycle" presStyleCnt="0">
        <dgm:presLayoutVars>
          <dgm:chMax val="1"/>
          <dgm:dir/>
          <dgm:animLvl val="ctr"/>
          <dgm:resizeHandles val="exact"/>
        </dgm:presLayoutVars>
      </dgm:prSet>
      <dgm:spPr/>
      <dgm:t>
        <a:bodyPr/>
        <a:lstStyle/>
        <a:p>
          <a:endParaRPr lang="en-NZ"/>
        </a:p>
      </dgm:t>
    </dgm:pt>
    <dgm:pt modelId="{5C004814-FAC7-443E-918C-176341F89BC6}" type="pres">
      <dgm:prSet presAssocID="{A5E2E9CD-72DC-4A1D-9AA2-0D91E38F91D6}" presName="centerShape" presStyleLbl="node0" presStyleIdx="0" presStyleCnt="1"/>
      <dgm:spPr/>
      <dgm:t>
        <a:bodyPr/>
        <a:lstStyle/>
        <a:p>
          <a:endParaRPr lang="en-NZ"/>
        </a:p>
      </dgm:t>
    </dgm:pt>
    <dgm:pt modelId="{D1E39C63-A617-46D9-94F1-E981908E5824}" type="pres">
      <dgm:prSet presAssocID="{81ECFACA-B2ED-438F-88D5-68E721C7FB0E}" presName="Name9" presStyleLbl="parChTrans1D2" presStyleIdx="0" presStyleCnt="7"/>
      <dgm:spPr/>
      <dgm:t>
        <a:bodyPr/>
        <a:lstStyle/>
        <a:p>
          <a:endParaRPr lang="en-NZ"/>
        </a:p>
      </dgm:t>
    </dgm:pt>
    <dgm:pt modelId="{116311D6-80E6-4D9E-B811-A5792A13F0B1}" type="pres">
      <dgm:prSet presAssocID="{81ECFACA-B2ED-438F-88D5-68E721C7FB0E}" presName="connTx" presStyleLbl="parChTrans1D2" presStyleIdx="0" presStyleCnt="7"/>
      <dgm:spPr/>
      <dgm:t>
        <a:bodyPr/>
        <a:lstStyle/>
        <a:p>
          <a:endParaRPr lang="en-NZ"/>
        </a:p>
      </dgm:t>
    </dgm:pt>
    <dgm:pt modelId="{191C6A29-4B3F-44E1-B304-4D1E4483B014}" type="pres">
      <dgm:prSet presAssocID="{8205C35D-7F4B-409C-8B68-FE542E692787}" presName="node" presStyleLbl="node1" presStyleIdx="0" presStyleCnt="7">
        <dgm:presLayoutVars>
          <dgm:bulletEnabled val="1"/>
        </dgm:presLayoutVars>
      </dgm:prSet>
      <dgm:spPr/>
      <dgm:t>
        <a:bodyPr/>
        <a:lstStyle/>
        <a:p>
          <a:endParaRPr lang="en-NZ"/>
        </a:p>
      </dgm:t>
    </dgm:pt>
    <dgm:pt modelId="{73570171-3320-4D8B-AFA4-9160ABB672E3}" type="pres">
      <dgm:prSet presAssocID="{38F6436F-4C93-4D09-A269-309BDC3D94A8}" presName="Name9" presStyleLbl="parChTrans1D2" presStyleIdx="1" presStyleCnt="7"/>
      <dgm:spPr/>
      <dgm:t>
        <a:bodyPr/>
        <a:lstStyle/>
        <a:p>
          <a:endParaRPr lang="en-NZ"/>
        </a:p>
      </dgm:t>
    </dgm:pt>
    <dgm:pt modelId="{249F594E-E7F2-43E3-9FD4-EFAD8926D821}" type="pres">
      <dgm:prSet presAssocID="{38F6436F-4C93-4D09-A269-309BDC3D94A8}" presName="connTx" presStyleLbl="parChTrans1D2" presStyleIdx="1" presStyleCnt="7"/>
      <dgm:spPr/>
      <dgm:t>
        <a:bodyPr/>
        <a:lstStyle/>
        <a:p>
          <a:endParaRPr lang="en-NZ"/>
        </a:p>
      </dgm:t>
    </dgm:pt>
    <dgm:pt modelId="{E81AB344-CE6E-4003-BA07-5E68A3F53B79}" type="pres">
      <dgm:prSet presAssocID="{90F02E63-CB85-483D-844E-1A2D7BCA823B}" presName="node" presStyleLbl="node1" presStyleIdx="1" presStyleCnt="7">
        <dgm:presLayoutVars>
          <dgm:bulletEnabled val="1"/>
        </dgm:presLayoutVars>
      </dgm:prSet>
      <dgm:spPr/>
      <dgm:t>
        <a:bodyPr/>
        <a:lstStyle/>
        <a:p>
          <a:endParaRPr lang="en-NZ"/>
        </a:p>
      </dgm:t>
    </dgm:pt>
    <dgm:pt modelId="{CF4A5E1A-3BEC-4B59-8A1A-7B91D877731A}" type="pres">
      <dgm:prSet presAssocID="{983AE890-1451-47B6-B190-5FD9999D02AE}" presName="Name9" presStyleLbl="parChTrans1D2" presStyleIdx="2" presStyleCnt="7"/>
      <dgm:spPr/>
      <dgm:t>
        <a:bodyPr/>
        <a:lstStyle/>
        <a:p>
          <a:endParaRPr lang="en-NZ"/>
        </a:p>
      </dgm:t>
    </dgm:pt>
    <dgm:pt modelId="{F6638F5D-95DD-4B45-94AF-17AF45CCA8D1}" type="pres">
      <dgm:prSet presAssocID="{983AE890-1451-47B6-B190-5FD9999D02AE}" presName="connTx" presStyleLbl="parChTrans1D2" presStyleIdx="2" presStyleCnt="7"/>
      <dgm:spPr/>
      <dgm:t>
        <a:bodyPr/>
        <a:lstStyle/>
        <a:p>
          <a:endParaRPr lang="en-NZ"/>
        </a:p>
      </dgm:t>
    </dgm:pt>
    <dgm:pt modelId="{26EC59B8-DC32-4A21-B148-A4D3FCC5FD9A}" type="pres">
      <dgm:prSet presAssocID="{3AE18907-E2D4-44DB-A9E6-1D48B448A98F}" presName="node" presStyleLbl="node1" presStyleIdx="2" presStyleCnt="7">
        <dgm:presLayoutVars>
          <dgm:bulletEnabled val="1"/>
        </dgm:presLayoutVars>
      </dgm:prSet>
      <dgm:spPr/>
      <dgm:t>
        <a:bodyPr/>
        <a:lstStyle/>
        <a:p>
          <a:endParaRPr lang="en-NZ"/>
        </a:p>
      </dgm:t>
    </dgm:pt>
    <dgm:pt modelId="{0AA0E0EF-1EFB-4DD7-A32B-B3C0DB0E4B8F}" type="pres">
      <dgm:prSet presAssocID="{54003BE6-095E-4C10-9198-7A81B14E221D}" presName="Name9" presStyleLbl="parChTrans1D2" presStyleIdx="3" presStyleCnt="7"/>
      <dgm:spPr/>
      <dgm:t>
        <a:bodyPr/>
        <a:lstStyle/>
        <a:p>
          <a:endParaRPr lang="en-NZ"/>
        </a:p>
      </dgm:t>
    </dgm:pt>
    <dgm:pt modelId="{BABB0633-0826-49FB-BC1E-61BD1024AD12}" type="pres">
      <dgm:prSet presAssocID="{54003BE6-095E-4C10-9198-7A81B14E221D}" presName="connTx" presStyleLbl="parChTrans1D2" presStyleIdx="3" presStyleCnt="7"/>
      <dgm:spPr/>
      <dgm:t>
        <a:bodyPr/>
        <a:lstStyle/>
        <a:p>
          <a:endParaRPr lang="en-NZ"/>
        </a:p>
      </dgm:t>
    </dgm:pt>
    <dgm:pt modelId="{6685ED71-2BD9-4786-9BBA-2F4439BE55CF}" type="pres">
      <dgm:prSet presAssocID="{8D0DC11F-6D39-47B8-B38B-8D4FF3AAFC19}" presName="node" presStyleLbl="node1" presStyleIdx="3" presStyleCnt="7">
        <dgm:presLayoutVars>
          <dgm:bulletEnabled val="1"/>
        </dgm:presLayoutVars>
      </dgm:prSet>
      <dgm:spPr/>
      <dgm:t>
        <a:bodyPr/>
        <a:lstStyle/>
        <a:p>
          <a:endParaRPr lang="en-NZ"/>
        </a:p>
      </dgm:t>
    </dgm:pt>
    <dgm:pt modelId="{B437D29D-55A6-4901-B083-52C1B1632159}" type="pres">
      <dgm:prSet presAssocID="{F17CE060-4617-420F-860C-ABBEA4373BFD}" presName="Name9" presStyleLbl="parChTrans1D2" presStyleIdx="4" presStyleCnt="7"/>
      <dgm:spPr/>
      <dgm:t>
        <a:bodyPr/>
        <a:lstStyle/>
        <a:p>
          <a:endParaRPr lang="en-NZ"/>
        </a:p>
      </dgm:t>
    </dgm:pt>
    <dgm:pt modelId="{8E03CBF3-B752-4701-8717-1C52617FB4CA}" type="pres">
      <dgm:prSet presAssocID="{F17CE060-4617-420F-860C-ABBEA4373BFD}" presName="connTx" presStyleLbl="parChTrans1D2" presStyleIdx="4" presStyleCnt="7"/>
      <dgm:spPr/>
      <dgm:t>
        <a:bodyPr/>
        <a:lstStyle/>
        <a:p>
          <a:endParaRPr lang="en-NZ"/>
        </a:p>
      </dgm:t>
    </dgm:pt>
    <dgm:pt modelId="{FEA567D4-3B20-4C88-9E47-7579BA90E6FA}" type="pres">
      <dgm:prSet presAssocID="{CD54CA6C-274D-4156-9C78-4AFD1AABCA17}" presName="node" presStyleLbl="node1" presStyleIdx="4" presStyleCnt="7">
        <dgm:presLayoutVars>
          <dgm:bulletEnabled val="1"/>
        </dgm:presLayoutVars>
      </dgm:prSet>
      <dgm:spPr/>
      <dgm:t>
        <a:bodyPr/>
        <a:lstStyle/>
        <a:p>
          <a:endParaRPr lang="en-NZ"/>
        </a:p>
      </dgm:t>
    </dgm:pt>
    <dgm:pt modelId="{00D4A85A-8383-4B8A-B99F-158E5F9F0879}" type="pres">
      <dgm:prSet presAssocID="{E17F940B-F849-46A4-8DF2-1D5CAA2F5A95}" presName="Name9" presStyleLbl="parChTrans1D2" presStyleIdx="5" presStyleCnt="7"/>
      <dgm:spPr/>
      <dgm:t>
        <a:bodyPr/>
        <a:lstStyle/>
        <a:p>
          <a:endParaRPr lang="en-NZ"/>
        </a:p>
      </dgm:t>
    </dgm:pt>
    <dgm:pt modelId="{8C5BC543-B56C-4C0C-9BCD-4935F171775C}" type="pres">
      <dgm:prSet presAssocID="{E17F940B-F849-46A4-8DF2-1D5CAA2F5A95}" presName="connTx" presStyleLbl="parChTrans1D2" presStyleIdx="5" presStyleCnt="7"/>
      <dgm:spPr/>
      <dgm:t>
        <a:bodyPr/>
        <a:lstStyle/>
        <a:p>
          <a:endParaRPr lang="en-NZ"/>
        </a:p>
      </dgm:t>
    </dgm:pt>
    <dgm:pt modelId="{A3EA0F2C-3F2B-4314-8967-89CF4393660B}" type="pres">
      <dgm:prSet presAssocID="{186B2757-AABA-4123-9267-BEFC812723C8}" presName="node" presStyleLbl="node1" presStyleIdx="5" presStyleCnt="7">
        <dgm:presLayoutVars>
          <dgm:bulletEnabled val="1"/>
        </dgm:presLayoutVars>
      </dgm:prSet>
      <dgm:spPr/>
      <dgm:t>
        <a:bodyPr/>
        <a:lstStyle/>
        <a:p>
          <a:endParaRPr lang="en-NZ"/>
        </a:p>
      </dgm:t>
    </dgm:pt>
    <dgm:pt modelId="{FB7438BE-CE23-4CE5-854B-BF009EDCCC38}" type="pres">
      <dgm:prSet presAssocID="{1D1D19E9-D785-436E-B953-B9834BB8E6C8}" presName="Name9" presStyleLbl="parChTrans1D2" presStyleIdx="6" presStyleCnt="7"/>
      <dgm:spPr/>
      <dgm:t>
        <a:bodyPr/>
        <a:lstStyle/>
        <a:p>
          <a:endParaRPr lang="en-NZ"/>
        </a:p>
      </dgm:t>
    </dgm:pt>
    <dgm:pt modelId="{91F63BBD-695C-43AB-B27A-9821400AFDEA}" type="pres">
      <dgm:prSet presAssocID="{1D1D19E9-D785-436E-B953-B9834BB8E6C8}" presName="connTx" presStyleLbl="parChTrans1D2" presStyleIdx="6" presStyleCnt="7"/>
      <dgm:spPr/>
      <dgm:t>
        <a:bodyPr/>
        <a:lstStyle/>
        <a:p>
          <a:endParaRPr lang="en-NZ"/>
        </a:p>
      </dgm:t>
    </dgm:pt>
    <dgm:pt modelId="{18729398-BAC0-4F44-86A2-6BF634FD4833}" type="pres">
      <dgm:prSet presAssocID="{39F7F01B-F059-46FF-BC27-1C2953E92EAC}" presName="node" presStyleLbl="node1" presStyleIdx="6" presStyleCnt="7">
        <dgm:presLayoutVars>
          <dgm:bulletEnabled val="1"/>
        </dgm:presLayoutVars>
      </dgm:prSet>
      <dgm:spPr/>
      <dgm:t>
        <a:bodyPr/>
        <a:lstStyle/>
        <a:p>
          <a:endParaRPr lang="en-NZ"/>
        </a:p>
      </dgm:t>
    </dgm:pt>
  </dgm:ptLst>
  <dgm:cxnLst>
    <dgm:cxn modelId="{8399757C-9EBD-471E-A922-E363B6B0809D}" type="presOf" srcId="{983AE890-1451-47B6-B190-5FD9999D02AE}" destId="{F6638F5D-95DD-4B45-94AF-17AF45CCA8D1}" srcOrd="1" destOrd="0" presId="urn:microsoft.com/office/officeart/2005/8/layout/radial1"/>
    <dgm:cxn modelId="{6F5CA102-B875-4E65-9D26-92C9913716A0}" type="presOf" srcId="{B01CB5F5-3F52-4CD7-8D4F-CF838F64600E}" destId="{10D5CA68-BF3E-49BE-8C83-A73A74E165B5}" srcOrd="0" destOrd="0" presId="urn:microsoft.com/office/officeart/2005/8/layout/radial1"/>
    <dgm:cxn modelId="{E45BB490-650E-427A-A7F9-BE07B1E99F13}" type="presOf" srcId="{81ECFACA-B2ED-438F-88D5-68E721C7FB0E}" destId="{116311D6-80E6-4D9E-B811-A5792A13F0B1}" srcOrd="1" destOrd="0" presId="urn:microsoft.com/office/officeart/2005/8/layout/radial1"/>
    <dgm:cxn modelId="{59AE934C-8064-4169-87AB-A3A1BD42233D}" srcId="{A5E2E9CD-72DC-4A1D-9AA2-0D91E38F91D6}" destId="{39F7F01B-F059-46FF-BC27-1C2953E92EAC}" srcOrd="6" destOrd="0" parTransId="{1D1D19E9-D785-436E-B953-B9834BB8E6C8}" sibTransId="{45024087-164F-4007-AF87-E929A3FA1629}"/>
    <dgm:cxn modelId="{8EC6FB83-C5A5-42AC-A03D-B4E8E3E5B630}" type="presOf" srcId="{8D0DC11F-6D39-47B8-B38B-8D4FF3AAFC19}" destId="{6685ED71-2BD9-4786-9BBA-2F4439BE55CF}" srcOrd="0" destOrd="0" presId="urn:microsoft.com/office/officeart/2005/8/layout/radial1"/>
    <dgm:cxn modelId="{5A2EED13-DAEE-460E-9A62-B835113C698C}" srcId="{A5E2E9CD-72DC-4A1D-9AA2-0D91E38F91D6}" destId="{8D0DC11F-6D39-47B8-B38B-8D4FF3AAFC19}" srcOrd="3" destOrd="0" parTransId="{54003BE6-095E-4C10-9198-7A81B14E221D}" sibTransId="{322EF47D-699D-485F-BB06-26F40F6F0D50}"/>
    <dgm:cxn modelId="{073DEA13-E52A-46C8-83DF-0D50E91AD06E}" type="presOf" srcId="{E17F940B-F849-46A4-8DF2-1D5CAA2F5A95}" destId="{00D4A85A-8383-4B8A-B99F-158E5F9F0879}" srcOrd="0" destOrd="0" presId="urn:microsoft.com/office/officeart/2005/8/layout/radial1"/>
    <dgm:cxn modelId="{CB260849-F00B-492A-AB9B-C5FE556FD5DA}" type="presOf" srcId="{CD54CA6C-274D-4156-9C78-4AFD1AABCA17}" destId="{FEA567D4-3B20-4C88-9E47-7579BA90E6FA}" srcOrd="0" destOrd="0" presId="urn:microsoft.com/office/officeart/2005/8/layout/radial1"/>
    <dgm:cxn modelId="{52B7D49D-B08E-4EDB-936F-7F26730D70AE}" type="presOf" srcId="{E17F940B-F849-46A4-8DF2-1D5CAA2F5A95}" destId="{8C5BC543-B56C-4C0C-9BCD-4935F171775C}" srcOrd="1" destOrd="0" presId="urn:microsoft.com/office/officeart/2005/8/layout/radial1"/>
    <dgm:cxn modelId="{3C043F91-F1E5-4ED6-B0A0-973ED1B37085}" type="presOf" srcId="{90F02E63-CB85-483D-844E-1A2D7BCA823B}" destId="{E81AB344-CE6E-4003-BA07-5E68A3F53B79}" srcOrd="0" destOrd="0" presId="urn:microsoft.com/office/officeart/2005/8/layout/radial1"/>
    <dgm:cxn modelId="{8F88727E-881E-4F2B-8169-13A16BB14C8D}" type="presOf" srcId="{F17CE060-4617-420F-860C-ABBEA4373BFD}" destId="{8E03CBF3-B752-4701-8717-1C52617FB4CA}" srcOrd="1" destOrd="0" presId="urn:microsoft.com/office/officeart/2005/8/layout/radial1"/>
    <dgm:cxn modelId="{0A25625D-78D4-44D5-ADF0-8C6AF0AD2605}" type="presOf" srcId="{54003BE6-095E-4C10-9198-7A81B14E221D}" destId="{BABB0633-0826-49FB-BC1E-61BD1024AD12}" srcOrd="1" destOrd="0" presId="urn:microsoft.com/office/officeart/2005/8/layout/radial1"/>
    <dgm:cxn modelId="{BCECC410-BF69-49EC-B916-1F4A64574A0A}" srcId="{A5E2E9CD-72DC-4A1D-9AA2-0D91E38F91D6}" destId="{CD54CA6C-274D-4156-9C78-4AFD1AABCA17}" srcOrd="4" destOrd="0" parTransId="{F17CE060-4617-420F-860C-ABBEA4373BFD}" sibTransId="{88FCBB3F-1BE4-446A-9A33-4055C4EAFC8F}"/>
    <dgm:cxn modelId="{E0DEF841-3523-4343-8506-CBEAAC4EE085}" srcId="{A5E2E9CD-72DC-4A1D-9AA2-0D91E38F91D6}" destId="{8205C35D-7F4B-409C-8B68-FE542E692787}" srcOrd="0" destOrd="0" parTransId="{81ECFACA-B2ED-438F-88D5-68E721C7FB0E}" sibTransId="{A2D134FC-0ACF-4BA2-AE58-133430354F94}"/>
    <dgm:cxn modelId="{41D35739-1B44-46F7-A91D-5D10805976B2}" type="presOf" srcId="{38F6436F-4C93-4D09-A269-309BDC3D94A8}" destId="{73570171-3320-4D8B-AFA4-9160ABB672E3}" srcOrd="0" destOrd="0" presId="urn:microsoft.com/office/officeart/2005/8/layout/radial1"/>
    <dgm:cxn modelId="{CAEC422D-F82D-4ADE-830F-96BD95E822EE}" type="presOf" srcId="{A5E2E9CD-72DC-4A1D-9AA2-0D91E38F91D6}" destId="{5C004814-FAC7-443E-918C-176341F89BC6}" srcOrd="0" destOrd="0" presId="urn:microsoft.com/office/officeart/2005/8/layout/radial1"/>
    <dgm:cxn modelId="{B008686E-FC4B-4CCF-92BD-2E1498E954C1}" type="presOf" srcId="{54003BE6-095E-4C10-9198-7A81B14E221D}" destId="{0AA0E0EF-1EFB-4DD7-A32B-B3C0DB0E4B8F}" srcOrd="0" destOrd="0" presId="urn:microsoft.com/office/officeart/2005/8/layout/radial1"/>
    <dgm:cxn modelId="{19D40F12-6B09-4D3B-84B3-AE25732063DA}" type="presOf" srcId="{186B2757-AABA-4123-9267-BEFC812723C8}" destId="{A3EA0F2C-3F2B-4314-8967-89CF4393660B}" srcOrd="0" destOrd="0" presId="urn:microsoft.com/office/officeart/2005/8/layout/radial1"/>
    <dgm:cxn modelId="{8C3B388B-70B6-4C81-9200-9F957C34FD81}" type="presOf" srcId="{81ECFACA-B2ED-438F-88D5-68E721C7FB0E}" destId="{D1E39C63-A617-46D9-94F1-E981908E5824}" srcOrd="0" destOrd="0" presId="urn:microsoft.com/office/officeart/2005/8/layout/radial1"/>
    <dgm:cxn modelId="{611377BB-EF87-4DDE-8DE6-28616272462E}" srcId="{B01CB5F5-3F52-4CD7-8D4F-CF838F64600E}" destId="{A5E2E9CD-72DC-4A1D-9AA2-0D91E38F91D6}" srcOrd="0" destOrd="0" parTransId="{23A7FE36-5128-438F-835B-9917E22D6EF1}" sibTransId="{5D3E3629-A995-4C72-BC7C-3F59B3D1EA84}"/>
    <dgm:cxn modelId="{8AFE42A5-2503-42AE-8986-08F5178E9113}" type="presOf" srcId="{F17CE060-4617-420F-860C-ABBEA4373BFD}" destId="{B437D29D-55A6-4901-B083-52C1B1632159}" srcOrd="0" destOrd="0" presId="urn:microsoft.com/office/officeart/2005/8/layout/radial1"/>
    <dgm:cxn modelId="{0C56EC64-EAAE-46E8-AF7A-5109C261C0CA}" srcId="{A5E2E9CD-72DC-4A1D-9AA2-0D91E38F91D6}" destId="{90F02E63-CB85-483D-844E-1A2D7BCA823B}" srcOrd="1" destOrd="0" parTransId="{38F6436F-4C93-4D09-A269-309BDC3D94A8}" sibTransId="{0B43F3E1-2653-46E8-8E8B-8295BA5F78FB}"/>
    <dgm:cxn modelId="{3D1F18DC-B6BA-417C-B672-CE1CD8298945}" type="presOf" srcId="{38F6436F-4C93-4D09-A269-309BDC3D94A8}" destId="{249F594E-E7F2-43E3-9FD4-EFAD8926D821}" srcOrd="1" destOrd="0" presId="urn:microsoft.com/office/officeart/2005/8/layout/radial1"/>
    <dgm:cxn modelId="{719B0EAF-25D0-47D5-A0CD-4757944DD865}" srcId="{A5E2E9CD-72DC-4A1D-9AA2-0D91E38F91D6}" destId="{186B2757-AABA-4123-9267-BEFC812723C8}" srcOrd="5" destOrd="0" parTransId="{E17F940B-F849-46A4-8DF2-1D5CAA2F5A95}" sibTransId="{ED638B95-FB49-4372-9C92-5BEE4BEF522C}"/>
    <dgm:cxn modelId="{63F990E5-4B23-4626-A877-00587A11548A}" srcId="{A5E2E9CD-72DC-4A1D-9AA2-0D91E38F91D6}" destId="{3AE18907-E2D4-44DB-A9E6-1D48B448A98F}" srcOrd="2" destOrd="0" parTransId="{983AE890-1451-47B6-B190-5FD9999D02AE}" sibTransId="{24D508AA-853D-4E10-884A-557E2FC25564}"/>
    <dgm:cxn modelId="{36E8A3E4-50A2-4D67-B90C-E72F94A1F73B}" type="presOf" srcId="{8205C35D-7F4B-409C-8B68-FE542E692787}" destId="{191C6A29-4B3F-44E1-B304-4D1E4483B014}" srcOrd="0" destOrd="0" presId="urn:microsoft.com/office/officeart/2005/8/layout/radial1"/>
    <dgm:cxn modelId="{6E7792B5-E91C-4DC5-A11C-3E9C1B128EC9}" type="presOf" srcId="{3AE18907-E2D4-44DB-A9E6-1D48B448A98F}" destId="{26EC59B8-DC32-4A21-B148-A4D3FCC5FD9A}" srcOrd="0" destOrd="0" presId="urn:microsoft.com/office/officeart/2005/8/layout/radial1"/>
    <dgm:cxn modelId="{D5D25AF7-F7B5-4D24-A5A5-78EC51B1D0ED}" type="presOf" srcId="{983AE890-1451-47B6-B190-5FD9999D02AE}" destId="{CF4A5E1A-3BEC-4B59-8A1A-7B91D877731A}" srcOrd="0" destOrd="0" presId="urn:microsoft.com/office/officeart/2005/8/layout/radial1"/>
    <dgm:cxn modelId="{179C71DC-5BEC-462B-B75F-24CC4CA9829F}" type="presOf" srcId="{1D1D19E9-D785-436E-B953-B9834BB8E6C8}" destId="{FB7438BE-CE23-4CE5-854B-BF009EDCCC38}" srcOrd="0" destOrd="0" presId="urn:microsoft.com/office/officeart/2005/8/layout/radial1"/>
    <dgm:cxn modelId="{22071AE0-8E03-4D63-B788-4302FD7B78A5}" type="presOf" srcId="{1D1D19E9-D785-436E-B953-B9834BB8E6C8}" destId="{91F63BBD-695C-43AB-B27A-9821400AFDEA}" srcOrd="1" destOrd="0" presId="urn:microsoft.com/office/officeart/2005/8/layout/radial1"/>
    <dgm:cxn modelId="{6851FF9A-40A4-428D-98E1-D587DE75B1D9}" type="presOf" srcId="{39F7F01B-F059-46FF-BC27-1C2953E92EAC}" destId="{18729398-BAC0-4F44-86A2-6BF634FD4833}" srcOrd="0" destOrd="0" presId="urn:microsoft.com/office/officeart/2005/8/layout/radial1"/>
    <dgm:cxn modelId="{11B0BA5F-6FF2-408D-89BF-00CD1A1842D8}" type="presParOf" srcId="{10D5CA68-BF3E-49BE-8C83-A73A74E165B5}" destId="{5C004814-FAC7-443E-918C-176341F89BC6}" srcOrd="0" destOrd="0" presId="urn:microsoft.com/office/officeart/2005/8/layout/radial1"/>
    <dgm:cxn modelId="{CA44E4EF-2064-460A-B343-87AD865BD8A6}" type="presParOf" srcId="{10D5CA68-BF3E-49BE-8C83-A73A74E165B5}" destId="{D1E39C63-A617-46D9-94F1-E981908E5824}" srcOrd="1" destOrd="0" presId="urn:microsoft.com/office/officeart/2005/8/layout/radial1"/>
    <dgm:cxn modelId="{8E17155F-DB4B-4262-B23E-14C066AD730A}" type="presParOf" srcId="{D1E39C63-A617-46D9-94F1-E981908E5824}" destId="{116311D6-80E6-4D9E-B811-A5792A13F0B1}" srcOrd="0" destOrd="0" presId="urn:microsoft.com/office/officeart/2005/8/layout/radial1"/>
    <dgm:cxn modelId="{6B50C153-CBFB-4482-9E5B-ADBD25A7DE62}" type="presParOf" srcId="{10D5CA68-BF3E-49BE-8C83-A73A74E165B5}" destId="{191C6A29-4B3F-44E1-B304-4D1E4483B014}" srcOrd="2" destOrd="0" presId="urn:microsoft.com/office/officeart/2005/8/layout/radial1"/>
    <dgm:cxn modelId="{E7CBC14F-0C87-4A06-98E4-AFA924191513}" type="presParOf" srcId="{10D5CA68-BF3E-49BE-8C83-A73A74E165B5}" destId="{73570171-3320-4D8B-AFA4-9160ABB672E3}" srcOrd="3" destOrd="0" presId="urn:microsoft.com/office/officeart/2005/8/layout/radial1"/>
    <dgm:cxn modelId="{C3CE8C2C-640A-4D98-9D41-FBA08F4FFB82}" type="presParOf" srcId="{73570171-3320-4D8B-AFA4-9160ABB672E3}" destId="{249F594E-E7F2-43E3-9FD4-EFAD8926D821}" srcOrd="0" destOrd="0" presId="urn:microsoft.com/office/officeart/2005/8/layout/radial1"/>
    <dgm:cxn modelId="{EC3E2DE9-70CE-46D5-B666-AF8F920E5D46}" type="presParOf" srcId="{10D5CA68-BF3E-49BE-8C83-A73A74E165B5}" destId="{E81AB344-CE6E-4003-BA07-5E68A3F53B79}" srcOrd="4" destOrd="0" presId="urn:microsoft.com/office/officeart/2005/8/layout/radial1"/>
    <dgm:cxn modelId="{3E32BB55-74C7-47E9-A7A1-F8A349BF2500}" type="presParOf" srcId="{10D5CA68-BF3E-49BE-8C83-A73A74E165B5}" destId="{CF4A5E1A-3BEC-4B59-8A1A-7B91D877731A}" srcOrd="5" destOrd="0" presId="urn:microsoft.com/office/officeart/2005/8/layout/radial1"/>
    <dgm:cxn modelId="{DC1A580B-2E40-4BBF-B4F5-036689B267F9}" type="presParOf" srcId="{CF4A5E1A-3BEC-4B59-8A1A-7B91D877731A}" destId="{F6638F5D-95DD-4B45-94AF-17AF45CCA8D1}" srcOrd="0" destOrd="0" presId="urn:microsoft.com/office/officeart/2005/8/layout/radial1"/>
    <dgm:cxn modelId="{B87121A1-F070-4FE4-B8DB-7B0008454D0F}" type="presParOf" srcId="{10D5CA68-BF3E-49BE-8C83-A73A74E165B5}" destId="{26EC59B8-DC32-4A21-B148-A4D3FCC5FD9A}" srcOrd="6" destOrd="0" presId="urn:microsoft.com/office/officeart/2005/8/layout/radial1"/>
    <dgm:cxn modelId="{E123A1F1-1B53-41FE-82C3-1CD0A6718412}" type="presParOf" srcId="{10D5CA68-BF3E-49BE-8C83-A73A74E165B5}" destId="{0AA0E0EF-1EFB-4DD7-A32B-B3C0DB0E4B8F}" srcOrd="7" destOrd="0" presId="urn:microsoft.com/office/officeart/2005/8/layout/radial1"/>
    <dgm:cxn modelId="{6C79A826-87DC-4D4B-A7FB-DFE97884910F}" type="presParOf" srcId="{0AA0E0EF-1EFB-4DD7-A32B-B3C0DB0E4B8F}" destId="{BABB0633-0826-49FB-BC1E-61BD1024AD12}" srcOrd="0" destOrd="0" presId="urn:microsoft.com/office/officeart/2005/8/layout/radial1"/>
    <dgm:cxn modelId="{20120B8C-3D98-4691-B2F0-89E91D399283}" type="presParOf" srcId="{10D5CA68-BF3E-49BE-8C83-A73A74E165B5}" destId="{6685ED71-2BD9-4786-9BBA-2F4439BE55CF}" srcOrd="8" destOrd="0" presId="urn:microsoft.com/office/officeart/2005/8/layout/radial1"/>
    <dgm:cxn modelId="{F879CB29-D51A-4E84-B44C-AE256943C5A8}" type="presParOf" srcId="{10D5CA68-BF3E-49BE-8C83-A73A74E165B5}" destId="{B437D29D-55A6-4901-B083-52C1B1632159}" srcOrd="9" destOrd="0" presId="urn:microsoft.com/office/officeart/2005/8/layout/radial1"/>
    <dgm:cxn modelId="{80315CC8-C040-403D-8F01-E7CEC903F0EF}" type="presParOf" srcId="{B437D29D-55A6-4901-B083-52C1B1632159}" destId="{8E03CBF3-B752-4701-8717-1C52617FB4CA}" srcOrd="0" destOrd="0" presId="urn:microsoft.com/office/officeart/2005/8/layout/radial1"/>
    <dgm:cxn modelId="{E4A78858-DD68-40E3-BC46-2DDFBCF87687}" type="presParOf" srcId="{10D5CA68-BF3E-49BE-8C83-A73A74E165B5}" destId="{FEA567D4-3B20-4C88-9E47-7579BA90E6FA}" srcOrd="10" destOrd="0" presId="urn:microsoft.com/office/officeart/2005/8/layout/radial1"/>
    <dgm:cxn modelId="{BD43D8F5-B40E-435C-8B26-73B8EA79C1E1}" type="presParOf" srcId="{10D5CA68-BF3E-49BE-8C83-A73A74E165B5}" destId="{00D4A85A-8383-4B8A-B99F-158E5F9F0879}" srcOrd="11" destOrd="0" presId="urn:microsoft.com/office/officeart/2005/8/layout/radial1"/>
    <dgm:cxn modelId="{DFC7E30F-9C22-44CD-82BA-6B791D2066D5}" type="presParOf" srcId="{00D4A85A-8383-4B8A-B99F-158E5F9F0879}" destId="{8C5BC543-B56C-4C0C-9BCD-4935F171775C}" srcOrd="0" destOrd="0" presId="urn:microsoft.com/office/officeart/2005/8/layout/radial1"/>
    <dgm:cxn modelId="{BF081D8C-97AC-4CAD-B77F-070890AE306E}" type="presParOf" srcId="{10D5CA68-BF3E-49BE-8C83-A73A74E165B5}" destId="{A3EA0F2C-3F2B-4314-8967-89CF4393660B}" srcOrd="12" destOrd="0" presId="urn:microsoft.com/office/officeart/2005/8/layout/radial1"/>
    <dgm:cxn modelId="{ECD52B6A-A6F5-4235-A53C-31197A18DE38}" type="presParOf" srcId="{10D5CA68-BF3E-49BE-8C83-A73A74E165B5}" destId="{FB7438BE-CE23-4CE5-854B-BF009EDCCC38}" srcOrd="13" destOrd="0" presId="urn:microsoft.com/office/officeart/2005/8/layout/radial1"/>
    <dgm:cxn modelId="{E2FABB2D-BDBF-47A1-AFBB-A3C3A35BC36F}" type="presParOf" srcId="{FB7438BE-CE23-4CE5-854B-BF009EDCCC38}" destId="{91F63BBD-695C-43AB-B27A-9821400AFDEA}" srcOrd="0" destOrd="0" presId="urn:microsoft.com/office/officeart/2005/8/layout/radial1"/>
    <dgm:cxn modelId="{0FB6DFB5-05D5-4B05-A0F3-5AB396F87ED6}" type="presParOf" srcId="{10D5CA68-BF3E-49BE-8C83-A73A74E165B5}" destId="{18729398-BAC0-4F44-86A2-6BF634FD4833}" srcOrd="14"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9787" cy="496967"/>
          </a:xfrm>
          <a:prstGeom prst="rect">
            <a:avLst/>
          </a:prstGeom>
        </p:spPr>
        <p:txBody>
          <a:bodyPr vert="horz" lIns="91431" tIns="45716" rIns="91431" bIns="45716"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55840" y="2"/>
            <a:ext cx="2949787" cy="496967"/>
          </a:xfrm>
          <a:prstGeom prst="rect">
            <a:avLst/>
          </a:prstGeom>
        </p:spPr>
        <p:txBody>
          <a:bodyPr vert="horz" wrap="square" lIns="91431" tIns="45716" rIns="91431" bIns="45716" numCol="1" anchor="t" anchorCtr="0" compatLnSpc="1">
            <a:prstTxWarp prst="textNoShape">
              <a:avLst/>
            </a:prstTxWarp>
          </a:bodyPr>
          <a:lstStyle>
            <a:lvl1pPr algn="r">
              <a:defRPr sz="1200"/>
            </a:lvl1pPr>
          </a:lstStyle>
          <a:p>
            <a:pPr>
              <a:defRPr/>
            </a:pPr>
            <a:fld id="{C652D4D2-5AEC-4C06-B072-D7E0211233CB}" type="datetimeFigureOut">
              <a:rPr lang="en-US"/>
              <a:pPr>
                <a:defRPr/>
              </a:pPr>
              <a:t>8/21/2015</a:t>
            </a:fld>
            <a:endParaRPr lang="en-US"/>
          </a:p>
        </p:txBody>
      </p:sp>
      <p:sp>
        <p:nvSpPr>
          <p:cNvPr id="4" name="Footer Placeholder 3"/>
          <p:cNvSpPr>
            <a:spLocks noGrp="1"/>
          </p:cNvSpPr>
          <p:nvPr>
            <p:ph type="ftr" sz="quarter" idx="2"/>
          </p:nvPr>
        </p:nvSpPr>
        <p:spPr>
          <a:xfrm>
            <a:off x="2" y="9440650"/>
            <a:ext cx="2949787" cy="496967"/>
          </a:xfrm>
          <a:prstGeom prst="rect">
            <a:avLst/>
          </a:prstGeom>
        </p:spPr>
        <p:txBody>
          <a:bodyPr vert="horz" lIns="91431" tIns="45716" rIns="91431" bIns="45716"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55840" y="9440650"/>
            <a:ext cx="2949787" cy="496967"/>
          </a:xfrm>
          <a:prstGeom prst="rect">
            <a:avLst/>
          </a:prstGeom>
        </p:spPr>
        <p:txBody>
          <a:bodyPr vert="horz" wrap="square" lIns="91431" tIns="45716" rIns="91431" bIns="45716" numCol="1" anchor="b" anchorCtr="0" compatLnSpc="1">
            <a:prstTxWarp prst="textNoShape">
              <a:avLst/>
            </a:prstTxWarp>
          </a:bodyPr>
          <a:lstStyle>
            <a:lvl1pPr algn="r">
              <a:defRPr sz="1200"/>
            </a:lvl1pPr>
          </a:lstStyle>
          <a:p>
            <a:fld id="{262D05CF-63C5-4307-901F-2C596FBCFA72}" type="slidenum">
              <a:rPr lang="en-US"/>
              <a:pPr/>
              <a:t>‹#›</a:t>
            </a:fld>
            <a:endParaRPr lang="en-US"/>
          </a:p>
        </p:txBody>
      </p:sp>
    </p:spTree>
    <p:extLst>
      <p:ext uri="{BB962C8B-B14F-4D97-AF65-F5344CB8AC3E}">
        <p14:creationId xmlns:p14="http://schemas.microsoft.com/office/powerpoint/2010/main" val="2101934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8693"/>
          </a:xfrm>
          <a:prstGeom prst="rect">
            <a:avLst/>
          </a:prstGeom>
        </p:spPr>
        <p:txBody>
          <a:bodyPr vert="horz" lIns="91431" tIns="45716" rIns="91431" bIns="45716" rtlCol="0"/>
          <a:lstStyle>
            <a:lvl1pPr algn="l" eaLnBrk="1" hangingPunct="1">
              <a:defRPr sz="1200">
                <a:latin typeface="Calibri" panose="020F0502020204030204" pitchFamily="34" charset="0"/>
                <a:ea typeface="MS PGothic" panose="020B0600070205080204" pitchFamily="34" charset="-128"/>
                <a:cs typeface="+mn-cs"/>
              </a:defRPr>
            </a:lvl1pPr>
          </a:lstStyle>
          <a:p>
            <a:pPr>
              <a:defRPr/>
            </a:pPr>
            <a:endParaRPr lang="en-NZ"/>
          </a:p>
        </p:txBody>
      </p:sp>
      <p:sp>
        <p:nvSpPr>
          <p:cNvPr id="3" name="Date Placeholder 2"/>
          <p:cNvSpPr>
            <a:spLocks noGrp="1"/>
          </p:cNvSpPr>
          <p:nvPr>
            <p:ph type="dt" idx="1"/>
          </p:nvPr>
        </p:nvSpPr>
        <p:spPr>
          <a:xfrm>
            <a:off x="3855840" y="0"/>
            <a:ext cx="2949787" cy="498693"/>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vl1pPr>
          </a:lstStyle>
          <a:p>
            <a:pPr>
              <a:defRPr/>
            </a:pPr>
            <a:fld id="{5F96B9E6-CC77-4ED6-8E75-80ADDA6256A1}" type="datetimeFigureOut">
              <a:rPr lang="en-NZ"/>
              <a:pPr>
                <a:defRPr/>
              </a:pPr>
              <a:t>21/08/2015</a:t>
            </a:fld>
            <a:endParaRPr lang="en-NZ"/>
          </a:p>
        </p:txBody>
      </p:sp>
      <p:sp>
        <p:nvSpPr>
          <p:cNvPr id="4" name="Slide Image Placeholder 3"/>
          <p:cNvSpPr>
            <a:spLocks noGrp="1" noRot="1" noChangeAspect="1"/>
          </p:cNvSpPr>
          <p:nvPr>
            <p:ph type="sldImg" idx="2"/>
          </p:nvPr>
        </p:nvSpPr>
        <p:spPr>
          <a:xfrm>
            <a:off x="1169988" y="1243013"/>
            <a:ext cx="4467225" cy="3351212"/>
          </a:xfrm>
          <a:prstGeom prst="rect">
            <a:avLst/>
          </a:prstGeom>
          <a:noFill/>
          <a:ln w="12700">
            <a:solidFill>
              <a:prstClr val="black"/>
            </a:solidFill>
          </a:ln>
        </p:spPr>
        <p:txBody>
          <a:bodyPr vert="horz" lIns="91431" tIns="45716" rIns="91431" bIns="45716" rtlCol="0" anchor="ctr"/>
          <a:lstStyle/>
          <a:p>
            <a:pPr lvl="0"/>
            <a:endParaRPr lang="en-NZ" noProof="0" smtClean="0"/>
          </a:p>
        </p:txBody>
      </p:sp>
      <p:sp>
        <p:nvSpPr>
          <p:cNvPr id="5" name="Notes Placeholder 4"/>
          <p:cNvSpPr>
            <a:spLocks noGrp="1"/>
          </p:cNvSpPr>
          <p:nvPr>
            <p:ph type="body" sz="quarter" idx="3"/>
          </p:nvPr>
        </p:nvSpPr>
        <p:spPr>
          <a:xfrm>
            <a:off x="680720" y="4783309"/>
            <a:ext cx="5445760" cy="3913615"/>
          </a:xfrm>
          <a:prstGeom prst="rect">
            <a:avLst/>
          </a:prstGeom>
        </p:spPr>
        <p:txBody>
          <a:bodyPr vert="horz" lIns="91431" tIns="45716" rIns="91431" bIns="45716"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NZ" noProof="0" dirty="0" smtClean="0"/>
          </a:p>
        </p:txBody>
      </p:sp>
      <p:sp>
        <p:nvSpPr>
          <p:cNvPr id="6" name="Footer Placeholder 5"/>
          <p:cNvSpPr>
            <a:spLocks noGrp="1"/>
          </p:cNvSpPr>
          <p:nvPr>
            <p:ph type="ftr" sz="quarter" idx="4"/>
          </p:nvPr>
        </p:nvSpPr>
        <p:spPr>
          <a:xfrm>
            <a:off x="2" y="9440649"/>
            <a:ext cx="2949787" cy="498691"/>
          </a:xfrm>
          <a:prstGeom prst="rect">
            <a:avLst/>
          </a:prstGeom>
        </p:spPr>
        <p:txBody>
          <a:bodyPr vert="horz" lIns="91431" tIns="45716" rIns="91431" bIns="45716" rtlCol="0" anchor="b"/>
          <a:lstStyle>
            <a:lvl1pPr algn="l" eaLnBrk="1" hangingPunct="1">
              <a:defRPr sz="1200">
                <a:latin typeface="Calibri" panose="020F0502020204030204" pitchFamily="34" charset="0"/>
                <a:ea typeface="MS PGothic" panose="020B0600070205080204" pitchFamily="34" charset="-128"/>
                <a:cs typeface="+mn-cs"/>
              </a:defRPr>
            </a:lvl1pPr>
          </a:lstStyle>
          <a:p>
            <a:pPr>
              <a:defRPr/>
            </a:pPr>
            <a:endParaRPr lang="en-NZ"/>
          </a:p>
        </p:txBody>
      </p:sp>
      <p:sp>
        <p:nvSpPr>
          <p:cNvPr id="7" name="Slide Number Placeholder 6"/>
          <p:cNvSpPr>
            <a:spLocks noGrp="1"/>
          </p:cNvSpPr>
          <p:nvPr>
            <p:ph type="sldNum" sz="quarter" idx="5"/>
          </p:nvPr>
        </p:nvSpPr>
        <p:spPr>
          <a:xfrm>
            <a:off x="3855840" y="9440649"/>
            <a:ext cx="2949787" cy="498691"/>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vl1pPr>
          </a:lstStyle>
          <a:p>
            <a:fld id="{9427C89A-4D99-4066-8F2C-059B851FFA29}" type="slidenum">
              <a:rPr lang="en-NZ"/>
              <a:pPr/>
              <a:t>‹#›</a:t>
            </a:fld>
            <a:endParaRPr lang="en-NZ"/>
          </a:p>
        </p:txBody>
      </p:sp>
    </p:spTree>
    <p:extLst>
      <p:ext uri="{BB962C8B-B14F-4D97-AF65-F5344CB8AC3E}">
        <p14:creationId xmlns:p14="http://schemas.microsoft.com/office/powerpoint/2010/main" val="106270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900" i="1"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i="1" dirty="0" smtClean="0">
              <a:solidFill>
                <a:srgbClr val="FF0000"/>
              </a:solidFill>
            </a:endParaRPr>
          </a:p>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277492BB-471E-4301-870F-D1B6702E9CFC}" type="slidenum">
              <a:rPr lang="en-NZ"/>
              <a:pPr/>
              <a:t>1</a:t>
            </a:fld>
            <a:endParaRPr lang="en-NZ"/>
          </a:p>
        </p:txBody>
      </p:sp>
    </p:spTree>
    <p:extLst>
      <p:ext uri="{BB962C8B-B14F-4D97-AF65-F5344CB8AC3E}">
        <p14:creationId xmlns:p14="http://schemas.microsoft.com/office/powerpoint/2010/main" val="94830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346325" y="217488"/>
            <a:ext cx="2732088" cy="2049462"/>
          </a:xfrm>
          <a:noFill/>
          <a:ln>
            <a:solidFill>
              <a:srgbClr val="000000"/>
            </a:solidFill>
            <a:miter lim="800000"/>
            <a:headEnd/>
            <a:tailEnd/>
          </a:ln>
        </p:spPr>
      </p:sp>
      <p:sp>
        <p:nvSpPr>
          <p:cNvPr id="38915" name="Notes Placeholder 2"/>
          <p:cNvSpPr>
            <a:spLocks noGrp="1"/>
          </p:cNvSpPr>
          <p:nvPr>
            <p:ph type="body" idx="1"/>
          </p:nvPr>
        </p:nvSpPr>
        <p:spPr bwMode="auto">
          <a:xfrm>
            <a:off x="449365" y="2826502"/>
            <a:ext cx="5445760" cy="6391750"/>
          </a:xfrm>
          <a:noFill/>
        </p:spPr>
        <p:txBody>
          <a:bodyPr wrap="square" numCol="1" anchor="t" anchorCtr="0" compatLnSpc="1">
            <a:prstTxWarp prst="textNoShape">
              <a:avLst/>
            </a:prstTxWarp>
          </a:bodyPr>
          <a:lstStyle/>
          <a:p>
            <a:endParaRPr lang="en-NZ" b="1" dirty="0" smtClean="0"/>
          </a:p>
          <a:p>
            <a:pPr eaLnBrk="1" hangingPunct="1">
              <a:spcBef>
                <a:spcPct val="0"/>
              </a:spcBef>
            </a:pPr>
            <a:endParaRPr lang="en-NZ" dirty="0" smtClean="0"/>
          </a:p>
          <a:p>
            <a:pPr eaLnBrk="1" hangingPunct="1">
              <a:spcBef>
                <a:spcPct val="0"/>
              </a:spcBef>
            </a:pPr>
            <a:endParaRPr lang="en-NZ" dirty="0" smtClean="0"/>
          </a:p>
          <a:p>
            <a:endParaRPr lang="en-NZ" b="1" dirty="0" smtClean="0"/>
          </a:p>
          <a:p>
            <a:endParaRPr lang="en-NZ"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9C8AED0C-8854-4744-A95B-708EB8CFAD4B}" type="slidenum">
              <a:rPr lang="en-NZ"/>
              <a:pPr/>
              <a:t>10</a:t>
            </a:fld>
            <a:endParaRPr lang="en-NZ"/>
          </a:p>
        </p:txBody>
      </p:sp>
    </p:spTree>
    <p:extLst>
      <p:ext uri="{BB962C8B-B14F-4D97-AF65-F5344CB8AC3E}">
        <p14:creationId xmlns:p14="http://schemas.microsoft.com/office/powerpoint/2010/main" val="256672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11</a:t>
            </a:fld>
            <a:endParaRPr lang="en-NZ"/>
          </a:p>
        </p:txBody>
      </p:sp>
    </p:spTree>
    <p:extLst>
      <p:ext uri="{BB962C8B-B14F-4D97-AF65-F5344CB8AC3E}">
        <p14:creationId xmlns:p14="http://schemas.microsoft.com/office/powerpoint/2010/main" val="310872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NZ" dirty="0">
              <a:solidFill>
                <a:srgbClr val="FF0000"/>
              </a:solidFill>
            </a:endParaRPr>
          </a:p>
        </p:txBody>
      </p:sp>
      <p:sp>
        <p:nvSpPr>
          <p:cNvPr id="4" name="Slide Number Placeholder 3"/>
          <p:cNvSpPr>
            <a:spLocks noGrp="1"/>
          </p:cNvSpPr>
          <p:nvPr>
            <p:ph type="sldNum" sz="quarter" idx="5"/>
          </p:nvPr>
        </p:nvSpPr>
        <p:spPr/>
        <p:txBody>
          <a:bodyPr/>
          <a:lstStyle/>
          <a:p>
            <a:pPr>
              <a:defRPr/>
            </a:pPr>
            <a:fld id="{7A4E1252-456A-4BB7-AF0A-9B8318F82C00}" type="slidenum">
              <a:rPr lang="en-US" smtClean="0"/>
              <a:pPr>
                <a:defRPr/>
              </a:pPr>
              <a:t>12</a:t>
            </a:fld>
            <a:endParaRPr lang="en-US" dirty="0"/>
          </a:p>
        </p:txBody>
      </p:sp>
    </p:spTree>
    <p:extLst>
      <p:ext uri="{BB962C8B-B14F-4D97-AF65-F5344CB8AC3E}">
        <p14:creationId xmlns:p14="http://schemas.microsoft.com/office/powerpoint/2010/main" val="169349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63638" y="382588"/>
            <a:ext cx="4479925" cy="3359150"/>
          </a:xfrm>
          <a:noFill/>
          <a:ln>
            <a:solidFill>
              <a:srgbClr val="000000"/>
            </a:solidFill>
            <a:miter lim="800000"/>
            <a:headEnd/>
            <a:tailEnd/>
          </a:ln>
        </p:spPr>
      </p:sp>
      <p:sp>
        <p:nvSpPr>
          <p:cNvPr id="40963" name="Notes Placeholder 2"/>
          <p:cNvSpPr>
            <a:spLocks noGrp="1"/>
          </p:cNvSpPr>
          <p:nvPr>
            <p:ph type="body" idx="1"/>
          </p:nvPr>
        </p:nvSpPr>
        <p:spPr bwMode="auto">
          <a:xfrm>
            <a:off x="680720" y="4034204"/>
            <a:ext cx="5445760" cy="4662719"/>
          </a:xfrm>
          <a:noFill/>
        </p:spPr>
        <p:txBody>
          <a:bodyPr wrap="square" numCol="1" anchor="t" anchorCtr="0" compatLnSpc="1">
            <a:prstTxWarp prst="textNoShape">
              <a:avLst/>
            </a:prstTxWarp>
          </a:bodyPr>
          <a:lstStyle/>
          <a:p>
            <a:pPr eaLnBrk="1" hangingPunct="1">
              <a:spcBef>
                <a:spcPct val="0"/>
              </a:spcBef>
              <a:defRPr/>
            </a:pPr>
            <a:endParaRPr lang="en-NZ" altLang="en-US" baseline="0" dirty="0" smtClean="0"/>
          </a:p>
          <a:p>
            <a:pPr marL="171434" indent="-171434" eaLnBrk="1" hangingPunct="1">
              <a:spcBef>
                <a:spcPct val="0"/>
              </a:spcBef>
              <a:buFont typeface="Arial" panose="020B0604020202020204" pitchFamily="34" charset="0"/>
              <a:buChar char="•"/>
              <a:defRPr/>
            </a:pPr>
            <a:endParaRPr lang="en-NZ"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761A684D-1EB7-413A-9835-6DE7F9E804E3}" type="slidenum">
              <a:rPr lang="en-NZ"/>
              <a:pPr/>
              <a:t>13</a:t>
            </a:fld>
            <a:endParaRPr lang="en-NZ"/>
          </a:p>
        </p:txBody>
      </p:sp>
    </p:spTree>
    <p:extLst>
      <p:ext uri="{BB962C8B-B14F-4D97-AF65-F5344CB8AC3E}">
        <p14:creationId xmlns:p14="http://schemas.microsoft.com/office/powerpoint/2010/main" val="336210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42F6B152-C34C-4F5B-BDF8-1E346A430F70}" type="slidenum">
              <a:rPr lang="en-US"/>
              <a:pPr/>
              <a:t>14</a:t>
            </a:fld>
            <a:endParaRPr lang="en-US"/>
          </a:p>
        </p:txBody>
      </p:sp>
    </p:spTree>
    <p:extLst>
      <p:ext uri="{BB962C8B-B14F-4D97-AF65-F5344CB8AC3E}">
        <p14:creationId xmlns:p14="http://schemas.microsoft.com/office/powerpoint/2010/main" val="169489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D953F57A-6EA5-4588-A93A-D97B5C32085E}" type="slidenum">
              <a:rPr lang="en-NZ"/>
              <a:pPr/>
              <a:t>15</a:t>
            </a:fld>
            <a:endParaRPr lang="en-NZ"/>
          </a:p>
        </p:txBody>
      </p:sp>
    </p:spTree>
    <p:extLst>
      <p:ext uri="{BB962C8B-B14F-4D97-AF65-F5344CB8AC3E}">
        <p14:creationId xmlns:p14="http://schemas.microsoft.com/office/powerpoint/2010/main" val="1153557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1"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62CB4077-F601-4F51-8447-70CE285294F6}" type="slidenum">
              <a:rPr lang="en-US"/>
              <a:pPr/>
              <a:t>16</a:t>
            </a:fld>
            <a:endParaRPr lang="en-US"/>
          </a:p>
        </p:txBody>
      </p:sp>
    </p:spTree>
    <p:extLst>
      <p:ext uri="{BB962C8B-B14F-4D97-AF65-F5344CB8AC3E}">
        <p14:creationId xmlns:p14="http://schemas.microsoft.com/office/powerpoint/2010/main" val="413044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20">
              <a:defRPr/>
            </a:pPr>
            <a:endParaRPr lang="en-US" altLang="en-US" baseline="0" dirty="0" smtClean="0">
              <a:solidFill>
                <a:schemeClr val="tx1"/>
              </a:solidFill>
            </a:endParaRPr>
          </a:p>
          <a:p>
            <a:pPr defTabSz="914320">
              <a:defRPr/>
            </a:pPr>
            <a:endParaRPr lang="en-US" altLang="en-US" baseline="0" dirty="0" smtClean="0">
              <a:solidFill>
                <a:srgbClr val="FF0000"/>
              </a:solidFill>
            </a:endParaRPr>
          </a:p>
          <a:p>
            <a:pPr defTabSz="914320">
              <a:defRPr/>
            </a:pPr>
            <a:endParaRPr lang="en-US" altLang="en-US" baseline="0" dirty="0" smtClean="0">
              <a:solidFill>
                <a:srgbClr val="FF0000"/>
              </a:solidFill>
            </a:endParaRPr>
          </a:p>
          <a:p>
            <a:pPr defTabSz="914320">
              <a:defRPr/>
            </a:pPr>
            <a:endParaRPr lang="en-US" altLang="en-US" dirty="0" smtClean="0">
              <a:solidFill>
                <a:srgbClr val="FF0000"/>
              </a:solidFill>
            </a:endParaRPr>
          </a:p>
          <a:p>
            <a:pPr defTabSz="914320">
              <a:defRPr/>
            </a:pPr>
            <a:endParaRPr lang="en-US" i="1" dirty="0" smtClean="0"/>
          </a:p>
          <a:p>
            <a:endParaRPr lang="en-US" i="1"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180B184D-4970-4FDA-82A7-0A1D6F5686A0}" type="slidenum">
              <a:rPr lang="en-NZ"/>
              <a:pPr/>
              <a:t>17</a:t>
            </a:fld>
            <a:endParaRPr lang="en-NZ"/>
          </a:p>
        </p:txBody>
      </p:sp>
    </p:spTree>
    <p:extLst>
      <p:ext uri="{BB962C8B-B14F-4D97-AF65-F5344CB8AC3E}">
        <p14:creationId xmlns:p14="http://schemas.microsoft.com/office/powerpoint/2010/main" val="940907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18</a:t>
            </a:fld>
            <a:endParaRPr lang="en-NZ"/>
          </a:p>
        </p:txBody>
      </p:sp>
    </p:spTree>
    <p:extLst>
      <p:ext uri="{BB962C8B-B14F-4D97-AF65-F5344CB8AC3E}">
        <p14:creationId xmlns:p14="http://schemas.microsoft.com/office/powerpoint/2010/main" val="70721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320" rtl="0" eaLnBrk="1" fontAlgn="base" latinLnBrk="0" hangingPunct="1">
              <a:lnSpc>
                <a:spcPct val="100000"/>
              </a:lnSpc>
              <a:spcBef>
                <a:spcPct val="0"/>
              </a:spcBef>
              <a:spcAft>
                <a:spcPct val="0"/>
              </a:spcAft>
              <a:buClrTx/>
              <a:buSzTx/>
              <a:buFontTx/>
              <a:buNone/>
              <a:tabLst/>
              <a:defRPr/>
            </a:pPr>
            <a:endParaRPr lang="en-NZ" sz="1000"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9763B360-1790-46F0-AF17-639BE752185F}" type="slidenum">
              <a:rPr lang="en-US"/>
              <a:pPr/>
              <a:t>19</a:t>
            </a:fld>
            <a:endParaRPr lang="en-US"/>
          </a:p>
        </p:txBody>
      </p:sp>
    </p:spTree>
    <p:extLst>
      <p:ext uri="{BB962C8B-B14F-4D97-AF65-F5344CB8AC3E}">
        <p14:creationId xmlns:p14="http://schemas.microsoft.com/office/powerpoint/2010/main" val="231464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a:p>
            <a:pPr defTabSz="914320" eaLnBrk="1" hangingPunct="1">
              <a:spcBef>
                <a:spcPct val="0"/>
              </a:spcBef>
              <a:defRPr/>
            </a:pPr>
            <a:endParaRPr lang="en-NZ"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2</a:t>
            </a:fld>
            <a:endParaRPr lang="en-US"/>
          </a:p>
        </p:txBody>
      </p:sp>
    </p:spTree>
    <p:extLst>
      <p:ext uri="{BB962C8B-B14F-4D97-AF65-F5344CB8AC3E}">
        <p14:creationId xmlns:p14="http://schemas.microsoft.com/office/powerpoint/2010/main" val="93163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9763B360-1790-46F0-AF17-639BE752185F}" type="slidenum">
              <a:rPr lang="en-US"/>
              <a:pPr/>
              <a:t>20</a:t>
            </a:fld>
            <a:endParaRPr lang="en-US"/>
          </a:p>
        </p:txBody>
      </p:sp>
    </p:spTree>
    <p:extLst>
      <p:ext uri="{BB962C8B-B14F-4D97-AF65-F5344CB8AC3E}">
        <p14:creationId xmlns:p14="http://schemas.microsoft.com/office/powerpoint/2010/main" val="192346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E30B62E-8541-49E8-AE7D-75AFDC65E880}" type="slidenum">
              <a:rPr lang="en-NZ" smtClean="0"/>
              <a:pPr>
                <a:defRPr/>
              </a:pPr>
              <a:t>21</a:t>
            </a:fld>
            <a:endParaRPr lang="en-NZ"/>
          </a:p>
        </p:txBody>
      </p:sp>
    </p:spTree>
    <p:extLst>
      <p:ext uri="{BB962C8B-B14F-4D97-AF65-F5344CB8AC3E}">
        <p14:creationId xmlns:p14="http://schemas.microsoft.com/office/powerpoint/2010/main" val="2793444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dirty="0" smtClean="0">
              <a:solidFill>
                <a:schemeClr val="tx1"/>
              </a:solidFill>
            </a:endParaRPr>
          </a:p>
          <a:p>
            <a:r>
              <a:rPr lang="en-NZ" dirty="0" smtClean="0">
                <a:solidFill>
                  <a:schemeClr val="tx1"/>
                </a:solidFill>
              </a:rPr>
              <a:t> </a:t>
            </a:r>
            <a:endParaRPr lang="en-NZ" b="0" i="0" dirty="0">
              <a:solidFill>
                <a:schemeClr val="tx1"/>
              </a:solidFill>
            </a:endParaRPr>
          </a:p>
        </p:txBody>
      </p:sp>
      <p:sp>
        <p:nvSpPr>
          <p:cNvPr id="4" name="Slide Number Placeholder 3"/>
          <p:cNvSpPr>
            <a:spLocks noGrp="1"/>
          </p:cNvSpPr>
          <p:nvPr>
            <p:ph type="sldNum" sz="quarter" idx="10"/>
          </p:nvPr>
        </p:nvSpPr>
        <p:spPr/>
        <p:txBody>
          <a:bodyPr/>
          <a:lstStyle/>
          <a:p>
            <a:fld id="{9427C89A-4D99-4066-8F2C-059B851FFA29}" type="slidenum">
              <a:rPr lang="en-NZ" smtClean="0"/>
              <a:pPr/>
              <a:t>22</a:t>
            </a:fld>
            <a:endParaRPr lang="en-NZ"/>
          </a:p>
        </p:txBody>
      </p:sp>
    </p:spTree>
    <p:extLst>
      <p:ext uri="{BB962C8B-B14F-4D97-AF65-F5344CB8AC3E}">
        <p14:creationId xmlns:p14="http://schemas.microsoft.com/office/powerpoint/2010/main" val="3576017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23</a:t>
            </a:fld>
            <a:endParaRPr lang="en-NZ"/>
          </a:p>
        </p:txBody>
      </p:sp>
    </p:spTree>
    <p:extLst>
      <p:ext uri="{BB962C8B-B14F-4D97-AF65-F5344CB8AC3E}">
        <p14:creationId xmlns:p14="http://schemas.microsoft.com/office/powerpoint/2010/main" val="3893415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24</a:t>
            </a:fld>
            <a:endParaRPr lang="en-NZ"/>
          </a:p>
        </p:txBody>
      </p:sp>
    </p:spTree>
    <p:extLst>
      <p:ext uri="{BB962C8B-B14F-4D97-AF65-F5344CB8AC3E}">
        <p14:creationId xmlns:p14="http://schemas.microsoft.com/office/powerpoint/2010/main" val="2905320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0" baseline="0" dirty="0" smtClean="0"/>
          </a:p>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9763B360-1790-46F0-AF17-639BE752185F}" type="slidenum">
              <a:rPr lang="en-US"/>
              <a:pPr/>
              <a:t>25</a:t>
            </a:fld>
            <a:endParaRPr lang="en-US"/>
          </a:p>
        </p:txBody>
      </p:sp>
    </p:spTree>
    <p:extLst>
      <p:ext uri="{BB962C8B-B14F-4D97-AF65-F5344CB8AC3E}">
        <p14:creationId xmlns:p14="http://schemas.microsoft.com/office/powerpoint/2010/main" val="51613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22995" eaLnBrk="1" hangingPunct="1">
              <a:spcBef>
                <a:spcPct val="0"/>
              </a:spcBef>
              <a:defRPr/>
            </a:pPr>
            <a:endParaRPr lang="en-US" b="1" baseline="0" dirty="0" smtClean="0"/>
          </a:p>
          <a:p>
            <a:pPr defTabSz="914320" eaLnBrk="1" hangingPunct="1">
              <a:spcBef>
                <a:spcPct val="0"/>
              </a:spcBef>
              <a:defRPr/>
            </a:pPr>
            <a:endParaRPr lang="en-US" dirty="0" smtClean="0"/>
          </a:p>
          <a:p>
            <a:pPr marL="228580" indent="-228580" eaLnBrk="1" hangingPunct="1">
              <a:spcBef>
                <a:spcPct val="0"/>
              </a:spcBef>
              <a:buFont typeface="+mj-lt"/>
              <a:buAutoNum type="arabicPeriod"/>
            </a:pPr>
            <a:endParaRPr lang="en-US" b="1" dirty="0" smtClean="0"/>
          </a:p>
          <a:p>
            <a:pPr eaLnBrk="1" hangingPunct="1">
              <a:spcBef>
                <a:spcPct val="0"/>
              </a:spcBef>
            </a:pPr>
            <a:endParaRPr lang="en-US" dirty="0" smtClean="0"/>
          </a:p>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9763B360-1790-46F0-AF17-639BE752185F}" type="slidenum">
              <a:rPr lang="en-US"/>
              <a:pPr/>
              <a:t>26</a:t>
            </a:fld>
            <a:endParaRPr lang="en-US"/>
          </a:p>
        </p:txBody>
      </p:sp>
    </p:spTree>
    <p:extLst>
      <p:ext uri="{BB962C8B-B14F-4D97-AF65-F5344CB8AC3E}">
        <p14:creationId xmlns:p14="http://schemas.microsoft.com/office/powerpoint/2010/main" val="2210515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E30B62E-8541-49E8-AE7D-75AFDC65E880}" type="slidenum">
              <a:rPr lang="en-NZ" smtClean="0"/>
              <a:pPr>
                <a:defRPr/>
              </a:pPr>
              <a:t>27</a:t>
            </a:fld>
            <a:endParaRPr lang="en-NZ"/>
          </a:p>
        </p:txBody>
      </p:sp>
    </p:spTree>
    <p:extLst>
      <p:ext uri="{BB962C8B-B14F-4D97-AF65-F5344CB8AC3E}">
        <p14:creationId xmlns:p14="http://schemas.microsoft.com/office/powerpoint/2010/main" val="134082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28</a:t>
            </a:fld>
            <a:endParaRPr lang="en-NZ"/>
          </a:p>
        </p:txBody>
      </p:sp>
    </p:spTree>
    <p:extLst>
      <p:ext uri="{BB962C8B-B14F-4D97-AF65-F5344CB8AC3E}">
        <p14:creationId xmlns:p14="http://schemas.microsoft.com/office/powerpoint/2010/main" val="3820419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427C89A-4D99-4066-8F2C-059B851FFA29}" type="slidenum">
              <a:rPr lang="en-NZ" smtClean="0"/>
              <a:pPr/>
              <a:t>29</a:t>
            </a:fld>
            <a:endParaRPr lang="en-NZ"/>
          </a:p>
        </p:txBody>
      </p:sp>
    </p:spTree>
    <p:extLst>
      <p:ext uri="{BB962C8B-B14F-4D97-AF65-F5344CB8AC3E}">
        <p14:creationId xmlns:p14="http://schemas.microsoft.com/office/powerpoint/2010/main" val="422654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CFCD378D-8509-412F-92B8-E1F22098DDD9}" type="slidenum">
              <a:rPr lang="en-NZ"/>
              <a:pPr/>
              <a:t>3</a:t>
            </a:fld>
            <a:endParaRPr lang="en-NZ"/>
          </a:p>
        </p:txBody>
      </p:sp>
    </p:spTree>
    <p:extLst>
      <p:ext uri="{BB962C8B-B14F-4D97-AF65-F5344CB8AC3E}">
        <p14:creationId xmlns:p14="http://schemas.microsoft.com/office/powerpoint/2010/main" val="3891705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baseline="0" dirty="0" smtClean="0"/>
          </a:p>
        </p:txBody>
      </p:sp>
      <p:sp>
        <p:nvSpPr>
          <p:cNvPr id="4" name="Slide Number Placeholder 3"/>
          <p:cNvSpPr>
            <a:spLocks noGrp="1"/>
          </p:cNvSpPr>
          <p:nvPr>
            <p:ph type="sldNum" sz="quarter" idx="10"/>
          </p:nvPr>
        </p:nvSpPr>
        <p:spPr/>
        <p:txBody>
          <a:bodyPr/>
          <a:lstStyle/>
          <a:p>
            <a:fld id="{9427C89A-4D99-4066-8F2C-059B851FFA29}" type="slidenum">
              <a:rPr lang="en-NZ" smtClean="0"/>
              <a:pPr/>
              <a:t>30</a:t>
            </a:fld>
            <a:endParaRPr lang="en-NZ"/>
          </a:p>
        </p:txBody>
      </p:sp>
    </p:spTree>
    <p:extLst>
      <p:ext uri="{BB962C8B-B14F-4D97-AF65-F5344CB8AC3E}">
        <p14:creationId xmlns:p14="http://schemas.microsoft.com/office/powerpoint/2010/main" val="2053123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anose="020B0604020202020204" pitchFamily="34" charset="0"/>
              <a:buNone/>
              <a:defRPr/>
            </a:pP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CA9A9C91-093C-4B1E-9B84-816C94DDF4F4}" type="slidenum">
              <a:rPr lang="en-NZ"/>
              <a:pPr/>
              <a:t>31</a:t>
            </a:fld>
            <a:endParaRPr lang="en-NZ"/>
          </a:p>
        </p:txBody>
      </p:sp>
    </p:spTree>
    <p:extLst>
      <p:ext uri="{BB962C8B-B14F-4D97-AF65-F5344CB8AC3E}">
        <p14:creationId xmlns:p14="http://schemas.microsoft.com/office/powerpoint/2010/main" val="3997090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pPr>
              <a:defRPr/>
            </a:pPr>
            <a:endParaRPr lang="en-US" dirty="0" smtClean="0"/>
          </a:p>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32</a:t>
            </a:fld>
            <a:endParaRPr lang="en-NZ"/>
          </a:p>
        </p:txBody>
      </p:sp>
    </p:spTree>
    <p:extLst>
      <p:ext uri="{BB962C8B-B14F-4D97-AF65-F5344CB8AC3E}">
        <p14:creationId xmlns:p14="http://schemas.microsoft.com/office/powerpoint/2010/main" val="1314089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970156F5-C16E-4B95-87D9-A260EDB52151}" type="slidenum">
              <a:rPr lang="en-NZ"/>
              <a:pPr/>
              <a:t>33</a:t>
            </a:fld>
            <a:endParaRPr lang="en-NZ"/>
          </a:p>
        </p:txBody>
      </p:sp>
    </p:spTree>
    <p:extLst>
      <p:ext uri="{BB962C8B-B14F-4D97-AF65-F5344CB8AC3E}">
        <p14:creationId xmlns:p14="http://schemas.microsoft.com/office/powerpoint/2010/main" val="1827023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i="0" dirty="0" smtClean="0"/>
          </a:p>
          <a:p>
            <a:endParaRPr lang="en-NZ" dirty="0" smtClean="0"/>
          </a:p>
          <a:p>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043FDBFB-8D60-4701-88F5-C0F99DEBC87D}" type="slidenum">
              <a:rPr lang="en-NZ"/>
              <a:pPr/>
              <a:t>34</a:t>
            </a:fld>
            <a:endParaRPr lang="en-NZ"/>
          </a:p>
        </p:txBody>
      </p:sp>
    </p:spTree>
    <p:extLst>
      <p:ext uri="{BB962C8B-B14F-4D97-AF65-F5344CB8AC3E}">
        <p14:creationId xmlns:p14="http://schemas.microsoft.com/office/powerpoint/2010/main" val="409505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CFCD378D-8509-412F-92B8-E1F22098DDD9}" type="slidenum">
              <a:rPr lang="en-NZ"/>
              <a:pPr/>
              <a:t>35</a:t>
            </a:fld>
            <a:endParaRPr lang="en-NZ"/>
          </a:p>
        </p:txBody>
      </p:sp>
    </p:spTree>
    <p:extLst>
      <p:ext uri="{BB962C8B-B14F-4D97-AF65-F5344CB8AC3E}">
        <p14:creationId xmlns:p14="http://schemas.microsoft.com/office/powerpoint/2010/main" val="3372543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20" eaLnBrk="1" hangingPunct="1">
              <a:spcBef>
                <a:spcPct val="0"/>
              </a:spcBef>
              <a:defRPr/>
            </a:pPr>
            <a:endParaRPr lang="en-NZ" i="0" baseline="0"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36</a:t>
            </a:fld>
            <a:endParaRPr lang="en-US"/>
          </a:p>
        </p:txBody>
      </p:sp>
    </p:spTree>
    <p:extLst>
      <p:ext uri="{BB962C8B-B14F-4D97-AF65-F5344CB8AC3E}">
        <p14:creationId xmlns:p14="http://schemas.microsoft.com/office/powerpoint/2010/main" val="269656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37</a:t>
            </a:fld>
            <a:endParaRPr lang="en-NZ"/>
          </a:p>
        </p:txBody>
      </p:sp>
    </p:spTree>
    <p:extLst>
      <p:ext uri="{BB962C8B-B14F-4D97-AF65-F5344CB8AC3E}">
        <p14:creationId xmlns:p14="http://schemas.microsoft.com/office/powerpoint/2010/main" val="467029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20" eaLnBrk="1" hangingPunct="1">
              <a:spcBef>
                <a:spcPct val="0"/>
              </a:spcBef>
              <a:defRPr/>
            </a:pPr>
            <a:endParaRPr lang="en-NZ" i="0" baseline="0"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38</a:t>
            </a:fld>
            <a:endParaRPr lang="en-US"/>
          </a:p>
        </p:txBody>
      </p:sp>
    </p:spTree>
    <p:extLst>
      <p:ext uri="{BB962C8B-B14F-4D97-AF65-F5344CB8AC3E}">
        <p14:creationId xmlns:p14="http://schemas.microsoft.com/office/powerpoint/2010/main" val="2173788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20" eaLnBrk="1" hangingPunct="1">
              <a:spcBef>
                <a:spcPct val="0"/>
              </a:spcBef>
              <a:defRPr/>
            </a:pPr>
            <a:endParaRPr lang="en-NZ" dirty="0"/>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39</a:t>
            </a:fld>
            <a:endParaRPr lang="en-US"/>
          </a:p>
        </p:txBody>
      </p:sp>
    </p:spTree>
    <p:extLst>
      <p:ext uri="{BB962C8B-B14F-4D97-AF65-F5344CB8AC3E}">
        <p14:creationId xmlns:p14="http://schemas.microsoft.com/office/powerpoint/2010/main" val="129397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4</a:t>
            </a:fld>
            <a:endParaRPr lang="en-NZ"/>
          </a:p>
        </p:txBody>
      </p:sp>
    </p:spTree>
    <p:extLst>
      <p:ext uri="{BB962C8B-B14F-4D97-AF65-F5344CB8AC3E}">
        <p14:creationId xmlns:p14="http://schemas.microsoft.com/office/powerpoint/2010/main" val="741432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20" eaLnBrk="1" hangingPunct="1">
              <a:spcBef>
                <a:spcPct val="0"/>
              </a:spcBef>
              <a:defRPr/>
            </a:pPr>
            <a:endParaRPr lang="en-NZ" i="0" baseline="0"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40</a:t>
            </a:fld>
            <a:endParaRPr lang="en-US"/>
          </a:p>
        </p:txBody>
      </p:sp>
    </p:spTree>
    <p:extLst>
      <p:ext uri="{BB962C8B-B14F-4D97-AF65-F5344CB8AC3E}">
        <p14:creationId xmlns:p14="http://schemas.microsoft.com/office/powerpoint/2010/main" val="3852474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20" eaLnBrk="1" hangingPunct="1">
              <a:spcBef>
                <a:spcPct val="0"/>
              </a:spcBef>
              <a:defRPr/>
            </a:pPr>
            <a:endParaRPr lang="en-NZ" i="1" baseline="0"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41</a:t>
            </a:fld>
            <a:endParaRPr lang="en-US"/>
          </a:p>
        </p:txBody>
      </p:sp>
    </p:spTree>
    <p:extLst>
      <p:ext uri="{BB962C8B-B14F-4D97-AF65-F5344CB8AC3E}">
        <p14:creationId xmlns:p14="http://schemas.microsoft.com/office/powerpoint/2010/main" val="761482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endParaRPr lang="en-NZ" dirty="0"/>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42</a:t>
            </a:fld>
            <a:endParaRPr lang="en-US"/>
          </a:p>
        </p:txBody>
      </p:sp>
    </p:spTree>
    <p:extLst>
      <p:ext uri="{BB962C8B-B14F-4D97-AF65-F5344CB8AC3E}">
        <p14:creationId xmlns:p14="http://schemas.microsoft.com/office/powerpoint/2010/main" val="3029305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71A22-E8B0-4B4C-A50B-2E7DB9D84A5C}" type="slidenum">
              <a:rPr lang="en-US"/>
              <a:pPr/>
              <a:t>43</a:t>
            </a:fld>
            <a:endParaRPr lang="en-US"/>
          </a:p>
        </p:txBody>
      </p:sp>
      <p:sp>
        <p:nvSpPr>
          <p:cNvPr id="143362" name="Rectangle 2"/>
          <p:cNvSpPr>
            <a:spLocks noGrp="1" noRot="1" noChangeAspect="1" noChangeArrowheads="1" noTextEdit="1"/>
          </p:cNvSpPr>
          <p:nvPr>
            <p:ph type="sldImg"/>
          </p:nvPr>
        </p:nvSpPr>
        <p:spPr>
          <a:xfrm>
            <a:off x="1169988" y="1243013"/>
            <a:ext cx="4467225" cy="3351212"/>
          </a:xfrm>
          <a:ln/>
        </p:spPr>
      </p:sp>
      <p:sp>
        <p:nvSpPr>
          <p:cNvPr id="1433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37248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71A22-E8B0-4B4C-A50B-2E7DB9D84A5C}" type="slidenum">
              <a:rPr lang="en-US"/>
              <a:pPr/>
              <a:t>44</a:t>
            </a:fld>
            <a:endParaRPr lang="en-US"/>
          </a:p>
        </p:txBody>
      </p:sp>
      <p:sp>
        <p:nvSpPr>
          <p:cNvPr id="143362" name="Rectangle 2"/>
          <p:cNvSpPr>
            <a:spLocks noGrp="1" noRot="1" noChangeAspect="1" noChangeArrowheads="1" noTextEdit="1"/>
          </p:cNvSpPr>
          <p:nvPr>
            <p:ph type="sldImg"/>
          </p:nvPr>
        </p:nvSpPr>
        <p:spPr>
          <a:xfrm>
            <a:off x="1169988" y="1243013"/>
            <a:ext cx="4467225" cy="3351212"/>
          </a:xfrm>
          <a:ln/>
        </p:spPr>
      </p:sp>
      <p:sp>
        <p:nvSpPr>
          <p:cNvPr id="143363" name="Rectangle 3"/>
          <p:cNvSpPr>
            <a:spLocks noGrp="1" noChangeArrowheads="1"/>
          </p:cNvSpPr>
          <p:nvPr>
            <p:ph type="body" idx="1"/>
          </p:nvPr>
        </p:nvSpPr>
        <p:spPr/>
        <p:txBody>
          <a:bodyPr/>
          <a:lstStyle/>
          <a:p>
            <a:endParaRPr lang="en-US" b="0" dirty="0">
              <a:solidFill>
                <a:srgbClr val="FF0000"/>
              </a:solidFill>
            </a:endParaRPr>
          </a:p>
        </p:txBody>
      </p:sp>
    </p:spTree>
    <p:extLst>
      <p:ext uri="{BB962C8B-B14F-4D97-AF65-F5344CB8AC3E}">
        <p14:creationId xmlns:p14="http://schemas.microsoft.com/office/powerpoint/2010/main" val="2984818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20" eaLnBrk="1" hangingPunct="1">
              <a:spcBef>
                <a:spcPct val="0"/>
              </a:spcBef>
              <a:defRPr/>
            </a:pPr>
            <a:endParaRPr lang="en-NZ" i="0" baseline="0" dirty="0" smtClean="0">
              <a:solidFill>
                <a:schemeClr val="tx1"/>
              </a:solidFill>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45</a:t>
            </a:fld>
            <a:endParaRPr lang="en-US"/>
          </a:p>
        </p:txBody>
      </p:sp>
    </p:spTree>
    <p:extLst>
      <p:ext uri="{BB962C8B-B14F-4D97-AF65-F5344CB8AC3E}">
        <p14:creationId xmlns:p14="http://schemas.microsoft.com/office/powerpoint/2010/main" val="2552108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76214-0562-4281-9E9A-3FED6F1490E3}" type="slidenum">
              <a:rPr lang="en-US"/>
              <a:pPr/>
              <a:t>46</a:t>
            </a:fld>
            <a:endParaRPr lang="en-US"/>
          </a:p>
        </p:txBody>
      </p:sp>
      <p:sp>
        <p:nvSpPr>
          <p:cNvPr id="196610" name="Rectangle 2"/>
          <p:cNvSpPr>
            <a:spLocks noGrp="1" noRot="1" noChangeAspect="1" noChangeArrowheads="1" noTextEdit="1"/>
          </p:cNvSpPr>
          <p:nvPr>
            <p:ph type="sldImg"/>
          </p:nvPr>
        </p:nvSpPr>
        <p:spPr>
          <a:xfrm>
            <a:off x="1169988" y="1243013"/>
            <a:ext cx="4467225" cy="3351212"/>
          </a:xfrm>
          <a:ln/>
        </p:spPr>
      </p:sp>
      <p:sp>
        <p:nvSpPr>
          <p:cNvPr id="1966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11251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47</a:t>
            </a:fld>
            <a:endParaRPr lang="en-NZ"/>
          </a:p>
        </p:txBody>
      </p:sp>
    </p:spTree>
    <p:extLst>
      <p:ext uri="{BB962C8B-B14F-4D97-AF65-F5344CB8AC3E}">
        <p14:creationId xmlns:p14="http://schemas.microsoft.com/office/powerpoint/2010/main" val="10855764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48</a:t>
            </a:fld>
            <a:endParaRPr lang="en-NZ"/>
          </a:p>
        </p:txBody>
      </p:sp>
    </p:spTree>
    <p:extLst>
      <p:ext uri="{BB962C8B-B14F-4D97-AF65-F5344CB8AC3E}">
        <p14:creationId xmlns:p14="http://schemas.microsoft.com/office/powerpoint/2010/main" val="14649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b="1" dirty="0" smtClean="0">
              <a:solidFill>
                <a:srgbClr val="FF0000"/>
              </a:solidFill>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0460BADB-C3F1-4AF9-94D0-F84B05C5DA92}" type="slidenum">
              <a:rPr lang="en-NZ"/>
              <a:pPr/>
              <a:t>49</a:t>
            </a:fld>
            <a:endParaRPr lang="en-NZ"/>
          </a:p>
        </p:txBody>
      </p:sp>
    </p:spTree>
    <p:extLst>
      <p:ext uri="{BB962C8B-B14F-4D97-AF65-F5344CB8AC3E}">
        <p14:creationId xmlns:p14="http://schemas.microsoft.com/office/powerpoint/2010/main" val="150717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b="0" baseline="0" dirty="0" smtClean="0"/>
          </a:p>
        </p:txBody>
      </p:sp>
      <p:sp>
        <p:nvSpPr>
          <p:cNvPr id="4" name="Slide Number Placeholder 3"/>
          <p:cNvSpPr>
            <a:spLocks noGrp="1"/>
          </p:cNvSpPr>
          <p:nvPr>
            <p:ph type="sldNum" sz="quarter" idx="10"/>
          </p:nvPr>
        </p:nvSpPr>
        <p:spPr/>
        <p:txBody>
          <a:bodyPr/>
          <a:lstStyle/>
          <a:p>
            <a:fld id="{9427C89A-4D99-4066-8F2C-059B851FFA29}" type="slidenum">
              <a:rPr lang="en-NZ" smtClean="0"/>
              <a:pPr/>
              <a:t>5</a:t>
            </a:fld>
            <a:endParaRPr lang="en-NZ"/>
          </a:p>
        </p:txBody>
      </p:sp>
    </p:spTree>
    <p:extLst>
      <p:ext uri="{BB962C8B-B14F-4D97-AF65-F5344CB8AC3E}">
        <p14:creationId xmlns:p14="http://schemas.microsoft.com/office/powerpoint/2010/main" val="2882328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b="1"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0460BADB-C3F1-4AF9-94D0-F84B05C5DA92}" type="slidenum">
              <a:rPr lang="en-NZ"/>
              <a:pPr/>
              <a:t>50</a:t>
            </a:fld>
            <a:endParaRPr lang="en-NZ"/>
          </a:p>
        </p:txBody>
      </p:sp>
    </p:spTree>
    <p:extLst>
      <p:ext uri="{BB962C8B-B14F-4D97-AF65-F5344CB8AC3E}">
        <p14:creationId xmlns:p14="http://schemas.microsoft.com/office/powerpoint/2010/main" val="80989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43013"/>
            <a:ext cx="4467225" cy="3351212"/>
          </a:xfrm>
        </p:spPr>
      </p:sp>
      <p:sp>
        <p:nvSpPr>
          <p:cNvPr id="3" name="Notes Placeholder 2"/>
          <p:cNvSpPr>
            <a:spLocks noGrp="1"/>
          </p:cNvSpPr>
          <p:nvPr>
            <p:ph type="body" idx="1"/>
          </p:nvPr>
        </p:nvSpPr>
        <p:spPr/>
        <p:txBody>
          <a:bodyPr/>
          <a:lstStyle/>
          <a:p>
            <a:endParaRPr lang="en-NZ" baseline="0" dirty="0" smtClean="0"/>
          </a:p>
          <a:p>
            <a:endParaRPr lang="en-NZ" baseline="0" dirty="0" smtClean="0">
              <a:solidFill>
                <a:srgbClr val="FF0000"/>
              </a:solidFill>
            </a:endParaRPr>
          </a:p>
          <a:p>
            <a:endParaRPr lang="en-NZ" dirty="0" smtClean="0"/>
          </a:p>
          <a:p>
            <a:endParaRPr lang="en-US" dirty="0" smtClean="0">
              <a:solidFill>
                <a:srgbClr val="FF0000"/>
              </a:solidFill>
            </a:endParaRPr>
          </a:p>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6</a:t>
            </a:fld>
            <a:endParaRPr lang="en-NZ"/>
          </a:p>
        </p:txBody>
      </p:sp>
    </p:spTree>
    <p:extLst>
      <p:ext uri="{BB962C8B-B14F-4D97-AF65-F5344CB8AC3E}">
        <p14:creationId xmlns:p14="http://schemas.microsoft.com/office/powerpoint/2010/main" val="51363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5A36989B-5655-49B7-A531-E5D17E9CD926}" type="slidenum">
              <a:rPr lang="en-NZ"/>
              <a:pPr/>
              <a:t>7</a:t>
            </a:fld>
            <a:endParaRPr lang="en-NZ"/>
          </a:p>
        </p:txBody>
      </p:sp>
    </p:spTree>
    <p:extLst>
      <p:ext uri="{BB962C8B-B14F-4D97-AF65-F5344CB8AC3E}">
        <p14:creationId xmlns:p14="http://schemas.microsoft.com/office/powerpoint/2010/main" val="3406706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69988" y="1243013"/>
            <a:ext cx="4467225" cy="3351212"/>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defTabSz="922995">
              <a:defRPr/>
            </a:pPr>
            <a:endParaRPr lang="en-NZ" b="1"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CFCD378D-8509-412F-92B8-E1F22098DDD9}" type="slidenum">
              <a:rPr lang="en-NZ"/>
              <a:pPr/>
              <a:t>8</a:t>
            </a:fld>
            <a:endParaRPr lang="en-NZ"/>
          </a:p>
        </p:txBody>
      </p:sp>
    </p:spTree>
    <p:extLst>
      <p:ext uri="{BB962C8B-B14F-4D97-AF65-F5344CB8AC3E}">
        <p14:creationId xmlns:p14="http://schemas.microsoft.com/office/powerpoint/2010/main" val="184605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9</a:t>
            </a:fld>
            <a:endParaRPr lang="en-NZ"/>
          </a:p>
        </p:txBody>
      </p:sp>
    </p:spTree>
    <p:extLst>
      <p:ext uri="{BB962C8B-B14F-4D97-AF65-F5344CB8AC3E}">
        <p14:creationId xmlns:p14="http://schemas.microsoft.com/office/powerpoint/2010/main" val="2581575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CPL_Title band_powerpoint.150jpg.jpg"/>
          <p:cNvPicPr>
            <a:picLocks noChangeAspect="1"/>
          </p:cNvPicPr>
          <p:nvPr userDrawn="1"/>
        </p:nvPicPr>
        <p:blipFill>
          <a:blip r:embed="rId2"/>
          <a:srcRect/>
          <a:stretch>
            <a:fillRect/>
          </a:stretch>
        </p:blipFill>
        <p:spPr bwMode="auto">
          <a:xfrm>
            <a:off x="0" y="1"/>
            <a:ext cx="9144000" cy="512763"/>
          </a:xfrm>
          <a:prstGeom prst="rect">
            <a:avLst/>
          </a:prstGeom>
          <a:noFill/>
          <a:ln w="9525">
            <a:noFill/>
            <a:miter lim="800000"/>
            <a:headEnd/>
            <a:tailEnd/>
          </a:ln>
        </p:spPr>
      </p:pic>
      <p:sp>
        <p:nvSpPr>
          <p:cNvPr id="8" name="Rectangle 7"/>
          <p:cNvSpPr/>
          <p:nvPr userDrawn="1"/>
        </p:nvSpPr>
        <p:spPr>
          <a:xfrm>
            <a:off x="0" y="5805492"/>
            <a:ext cx="9144000" cy="105250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5" name="Picture 9" descr="CPL_Title band_powerpoint.150jpg.jpg"/>
          <p:cNvPicPr>
            <a:picLocks noChangeAspect="1"/>
          </p:cNvPicPr>
          <p:nvPr userDrawn="1"/>
        </p:nvPicPr>
        <p:blipFill>
          <a:blip r:embed="rId2"/>
          <a:srcRect/>
          <a:stretch>
            <a:fillRect/>
          </a:stretch>
        </p:blipFill>
        <p:spPr bwMode="auto">
          <a:xfrm>
            <a:off x="0" y="5292729"/>
            <a:ext cx="9144000" cy="512763"/>
          </a:xfrm>
          <a:prstGeom prst="rect">
            <a:avLst/>
          </a:prstGeom>
          <a:noFill/>
          <a:ln w="9525">
            <a:noFill/>
            <a:miter lim="800000"/>
            <a:headEnd/>
            <a:tailEnd/>
          </a:ln>
        </p:spPr>
      </p:pic>
      <p:pic>
        <p:nvPicPr>
          <p:cNvPr id="7" name="Picture 1" descr="CPL_Logo_Strip_colour.jpg"/>
          <p:cNvPicPr>
            <a:picLocks noChangeAspect="1"/>
          </p:cNvPicPr>
          <p:nvPr userDrawn="1"/>
        </p:nvPicPr>
        <p:blipFill>
          <a:blip r:embed="rId3"/>
          <a:srcRect/>
          <a:stretch>
            <a:fillRect/>
          </a:stretch>
        </p:blipFill>
        <p:spPr bwMode="auto">
          <a:xfrm>
            <a:off x="481643" y="5934079"/>
            <a:ext cx="3076575" cy="854075"/>
          </a:xfrm>
          <a:prstGeom prst="rect">
            <a:avLst/>
          </a:prstGeom>
          <a:noFill/>
          <a:ln w="9525">
            <a:noFill/>
            <a:miter lim="800000"/>
            <a:headEnd/>
            <a:tailEnd/>
          </a:ln>
        </p:spPr>
      </p:pic>
      <p:sp>
        <p:nvSpPr>
          <p:cNvPr id="2" name="Title 1"/>
          <p:cNvSpPr>
            <a:spLocks noGrp="1"/>
          </p:cNvSpPr>
          <p:nvPr>
            <p:ph type="ctrTitle"/>
          </p:nvPr>
        </p:nvSpPr>
        <p:spPr>
          <a:xfrm>
            <a:off x="781481" y="1112656"/>
            <a:ext cx="7772400" cy="1470025"/>
          </a:xfrm>
          <a:prstGeom prst="rect">
            <a:avLst/>
          </a:prstGeom>
        </p:spPr>
        <p:txBody>
          <a:bodyPr/>
          <a:lstStyle>
            <a:lvl1pPr>
              <a:defRPr>
                <a:solidFill>
                  <a:srgbClr val="FFFFFF"/>
                </a:solidFill>
                <a:latin typeface="+mj-lt"/>
                <a:cs typeface="Arial"/>
              </a:defRPr>
            </a:lvl1pPr>
          </a:lstStyle>
          <a:p>
            <a:r>
              <a:rPr lang="mi-NZ" dirty="0" smtClean="0"/>
              <a:t>Click to edit Master title style</a:t>
            </a:r>
            <a:endParaRPr lang="en-US" dirty="0"/>
          </a:p>
        </p:txBody>
      </p:sp>
      <p:sp>
        <p:nvSpPr>
          <p:cNvPr id="3" name="Subtitle 2"/>
          <p:cNvSpPr>
            <a:spLocks noGrp="1"/>
          </p:cNvSpPr>
          <p:nvPr>
            <p:ph type="subTitle" idx="1"/>
          </p:nvPr>
        </p:nvSpPr>
        <p:spPr>
          <a:xfrm>
            <a:off x="1371600" y="2920621"/>
            <a:ext cx="6400800" cy="1752600"/>
          </a:xfrm>
        </p:spPr>
        <p:txBody>
          <a:bodyPr/>
          <a:lstStyle>
            <a:lvl1pPr marL="0" indent="0" algn="ctr">
              <a:buNone/>
              <a:defRPr>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mi-NZ" dirty="0"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2108" y="5934076"/>
            <a:ext cx="3376763" cy="86377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defTabSz="457200" eaLnBrk="0" hangingPunct="0">
              <a:defRPr/>
            </a:lvl1pPr>
          </a:lstStyle>
          <a:p>
            <a:pPr>
              <a:defRPr/>
            </a:pPr>
            <a:fld id="{B63CCA77-AC5E-4DD5-B658-230471F38DFB}" type="datetimeFigureOut">
              <a:rPr lang="en-NZ"/>
              <a:pPr>
                <a:defRPr/>
              </a:pPr>
              <a:t>21/08/2015</a:t>
            </a:fld>
            <a:endParaRPr lang="en-NZ"/>
          </a:p>
        </p:txBody>
      </p:sp>
      <p:sp>
        <p:nvSpPr>
          <p:cNvPr id="8" name="Footer Placeholder 7"/>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9" name="Slide Number Placeholder 8"/>
          <p:cNvSpPr>
            <a:spLocks noGrp="1"/>
          </p:cNvSpPr>
          <p:nvPr>
            <p:ph type="sldNum" sz="quarter" idx="12"/>
          </p:nvPr>
        </p:nvSpPr>
        <p:spPr/>
        <p:txBody>
          <a:bodyPr/>
          <a:lstStyle>
            <a:lvl1pPr defTabSz="457200" eaLnBrk="0" hangingPunct="0">
              <a:defRPr/>
            </a:lvl1pPr>
          </a:lstStyle>
          <a:p>
            <a:fld id="{E0B581A1-871B-4759-A406-17211030FA10}" type="slidenum">
              <a:rPr lang="en-NZ"/>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defTabSz="457200" eaLnBrk="0" hangingPunct="0">
              <a:defRPr/>
            </a:lvl1pPr>
          </a:lstStyle>
          <a:p>
            <a:pPr>
              <a:defRPr/>
            </a:pPr>
            <a:fld id="{250A244C-7CD9-4FF1-86E4-DA8437B8F3B4}" type="datetimeFigureOut">
              <a:rPr lang="en-NZ"/>
              <a:pPr>
                <a:defRPr/>
              </a:pPr>
              <a:t>21/08/2015</a:t>
            </a:fld>
            <a:endParaRPr lang="en-NZ"/>
          </a:p>
        </p:txBody>
      </p:sp>
      <p:sp>
        <p:nvSpPr>
          <p:cNvPr id="4" name="Footer Placeholder 3"/>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5" name="Slide Number Placeholder 4"/>
          <p:cNvSpPr>
            <a:spLocks noGrp="1"/>
          </p:cNvSpPr>
          <p:nvPr>
            <p:ph type="sldNum" sz="quarter" idx="12"/>
          </p:nvPr>
        </p:nvSpPr>
        <p:spPr/>
        <p:txBody>
          <a:bodyPr/>
          <a:lstStyle>
            <a:lvl1pPr defTabSz="457200" eaLnBrk="0" hangingPunct="0">
              <a:defRPr/>
            </a:lvl1pPr>
          </a:lstStyle>
          <a:p>
            <a:fld id="{617C8CE1-C784-4B80-8370-2AA026A061F8}" type="slidenum">
              <a:rPr lang="en-NZ"/>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0" hangingPunct="0">
              <a:defRPr/>
            </a:lvl1pPr>
          </a:lstStyle>
          <a:p>
            <a:pPr>
              <a:defRPr/>
            </a:pPr>
            <a:fld id="{8C5AA245-CF95-4412-9BD8-2549134DBE0B}" type="datetimeFigureOut">
              <a:rPr lang="en-NZ"/>
              <a:pPr>
                <a:defRPr/>
              </a:pPr>
              <a:t>21/08/2015</a:t>
            </a:fld>
            <a:endParaRPr lang="en-NZ"/>
          </a:p>
        </p:txBody>
      </p:sp>
      <p:sp>
        <p:nvSpPr>
          <p:cNvPr id="3" name="Footer Placeholder 2"/>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4" name="Slide Number Placeholder 3"/>
          <p:cNvSpPr>
            <a:spLocks noGrp="1"/>
          </p:cNvSpPr>
          <p:nvPr>
            <p:ph type="sldNum" sz="quarter" idx="12"/>
          </p:nvPr>
        </p:nvSpPr>
        <p:spPr/>
        <p:txBody>
          <a:bodyPr/>
          <a:lstStyle>
            <a:lvl1pPr defTabSz="457200" eaLnBrk="0" hangingPunct="0">
              <a:defRPr/>
            </a:lvl1pPr>
          </a:lstStyle>
          <a:p>
            <a:fld id="{D893ED0D-28CB-4637-812E-A8B4073FF9C0}" type="slidenum">
              <a:rPr lang="en-NZ"/>
              <a:pPr/>
              <a:t>‹#›</a:t>
            </a:fld>
            <a:endParaRPr lang="en-N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hangingPunct="0">
              <a:defRPr/>
            </a:lvl1pPr>
          </a:lstStyle>
          <a:p>
            <a:pPr>
              <a:defRPr/>
            </a:pPr>
            <a:fld id="{75E804E3-7E75-45AD-87AD-8825D9A8013B}" type="datetimeFigureOut">
              <a:rPr lang="en-NZ"/>
              <a:pPr>
                <a:defRPr/>
              </a:pPr>
              <a:t>21/08/2015</a:t>
            </a:fld>
            <a:endParaRPr lang="en-NZ"/>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7" name="Slide Number Placeholder 6"/>
          <p:cNvSpPr>
            <a:spLocks noGrp="1"/>
          </p:cNvSpPr>
          <p:nvPr>
            <p:ph type="sldNum" sz="quarter" idx="12"/>
          </p:nvPr>
        </p:nvSpPr>
        <p:spPr/>
        <p:txBody>
          <a:bodyPr/>
          <a:lstStyle>
            <a:lvl1pPr defTabSz="457200" eaLnBrk="0" hangingPunct="0">
              <a:defRPr/>
            </a:lvl1pPr>
          </a:lstStyle>
          <a:p>
            <a:fld id="{77FE4D99-2B54-4242-9CB5-97FADB424F8D}" type="slidenum">
              <a:rPr lang="en-NZ"/>
              <a:pPr/>
              <a:t>‹#›</a:t>
            </a:fld>
            <a:endParaRPr lang="en-N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hangingPunct="0">
              <a:defRPr/>
            </a:lvl1pPr>
          </a:lstStyle>
          <a:p>
            <a:pPr>
              <a:defRPr/>
            </a:pPr>
            <a:fld id="{990FA970-CC2C-4FA0-95FA-E103F3A10463}" type="datetimeFigureOut">
              <a:rPr lang="en-NZ"/>
              <a:pPr>
                <a:defRPr/>
              </a:pPr>
              <a:t>21/08/2015</a:t>
            </a:fld>
            <a:endParaRPr lang="en-NZ"/>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7" name="Slide Number Placeholder 6"/>
          <p:cNvSpPr>
            <a:spLocks noGrp="1"/>
          </p:cNvSpPr>
          <p:nvPr>
            <p:ph type="sldNum" sz="quarter" idx="12"/>
          </p:nvPr>
        </p:nvSpPr>
        <p:spPr/>
        <p:txBody>
          <a:bodyPr/>
          <a:lstStyle>
            <a:lvl1pPr defTabSz="457200" eaLnBrk="0" hangingPunct="0">
              <a:defRPr/>
            </a:lvl1pPr>
          </a:lstStyle>
          <a:p>
            <a:fld id="{B55492A1-0189-40F8-B177-10E78ECD67A3}" type="slidenum">
              <a:rPr lang="en-NZ"/>
              <a:pPr/>
              <a:t>‹#›</a:t>
            </a:fld>
            <a:endParaRPr lang="en-N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defTabSz="457200" eaLnBrk="0" hangingPunct="0">
              <a:defRPr/>
            </a:lvl1pPr>
          </a:lstStyle>
          <a:p>
            <a:pPr>
              <a:defRPr/>
            </a:pPr>
            <a:fld id="{AE347B36-45EA-4BA3-9B60-4BE69A3B0E13}" type="datetimeFigureOut">
              <a:rPr lang="en-NZ"/>
              <a:pPr>
                <a:defRPr/>
              </a:pPr>
              <a:t>21/08/2015</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E11746D9-C791-4AF7-AB09-9AF8540CACF7}" type="slidenum">
              <a:rPr lang="en-NZ"/>
              <a:pPr/>
              <a:t>‹#›</a:t>
            </a:fld>
            <a:endParaRPr lang="en-N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defTabSz="457200" eaLnBrk="0" hangingPunct="0">
              <a:defRPr/>
            </a:lvl1pPr>
          </a:lstStyle>
          <a:p>
            <a:pPr>
              <a:defRPr/>
            </a:pPr>
            <a:fld id="{4CF1F79A-61AE-46AD-9AAC-8066B9A35DEB}" type="datetimeFigureOut">
              <a:rPr lang="en-NZ"/>
              <a:pPr>
                <a:defRPr/>
              </a:pPr>
              <a:t>21/08/2015</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6CDEE4DF-6B11-4ED5-A622-254F0B700345}" type="slidenum">
              <a:rPr lang="en-NZ"/>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8944" y="171453"/>
            <a:ext cx="7583982" cy="1043397"/>
          </a:xfrm>
        </p:spPr>
        <p:txBody>
          <a:bodyPr/>
          <a:lstStyle/>
          <a:p>
            <a:r>
              <a:rPr lang="mi-NZ" dirty="0" smtClean="0"/>
              <a:t>Click to edit Master title style</a:t>
            </a:r>
            <a:endParaRPr lang="en-US" dirty="0"/>
          </a:p>
        </p:txBody>
      </p:sp>
      <p:sp>
        <p:nvSpPr>
          <p:cNvPr id="3" name="Vertical Text Placeholder 2"/>
          <p:cNvSpPr>
            <a:spLocks noGrp="1"/>
          </p:cNvSpPr>
          <p:nvPr>
            <p:ph type="body" orient="vert" idx="1"/>
          </p:nvPr>
        </p:nvSpPr>
        <p:spPr>
          <a:xfrm>
            <a:off x="1128944" y="1390650"/>
            <a:ext cx="7583982" cy="4514850"/>
          </a:xfrm>
        </p:spPr>
        <p:txBody>
          <a:body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4577" y="274638"/>
            <a:ext cx="7642225" cy="724822"/>
          </a:xfrm>
        </p:spPr>
        <p:txBody>
          <a:bodyPr/>
          <a:lstStyle>
            <a:lvl1pPr>
              <a:defRPr sz="4000"/>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491D9F1-727B-4C7A-B997-6AA04251903B}" type="datetimeFigureOut">
              <a:rPr lang="en-US"/>
              <a:pPr>
                <a:defRPr/>
              </a:pPr>
              <a:t>8/21/2015</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hangingPunct="1">
              <a:defRPr>
                <a:latin typeface="Calibri" panose="020F050202020403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432302-4330-4075-9D87-943B7880AC39}"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E2CC5317-6506-4996-A47B-6F1F29D9F97F}" type="datetime1">
              <a:rPr lang="en-US"/>
              <a:pPr>
                <a:defRPr/>
              </a:pPr>
              <a:t>8/21/2015</a:t>
            </a:fld>
            <a:endParaRPr lang="en-NZ"/>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NZ"/>
          </a:p>
        </p:txBody>
      </p:sp>
      <p:sp>
        <p:nvSpPr>
          <p:cNvPr id="4"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fld id="{D221AAC2-6F4F-413B-BB1A-63D1200E3D63}" type="slidenum">
              <a:rPr lang="en-NZ"/>
              <a:pPr/>
              <a:t>‹#›</a:t>
            </a:fld>
            <a:endParaRPr lang="en-NZ"/>
          </a:p>
        </p:txBody>
      </p:sp>
    </p:spTree>
    <p:extLst>
      <p:ext uri="{BB962C8B-B14F-4D97-AF65-F5344CB8AC3E}">
        <p14:creationId xmlns:p14="http://schemas.microsoft.com/office/powerpoint/2010/main" val="1585560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a:xfrm>
            <a:off x="628650" y="6356354"/>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4EB6D0E-E836-4B34-96DC-B50FE8840993}" type="datetimeFigureOut">
              <a:rPr lang="en-NZ"/>
              <a:pPr>
                <a:defRPr/>
              </a:pPr>
              <a:t>21/08/2015</a:t>
            </a:fld>
            <a:endParaRPr lang="en-NZ"/>
          </a:p>
        </p:txBody>
      </p:sp>
      <p:sp>
        <p:nvSpPr>
          <p:cNvPr id="5" name="Footer Placeholder 4"/>
          <p:cNvSpPr>
            <a:spLocks noGrp="1"/>
          </p:cNvSpPr>
          <p:nvPr>
            <p:ph type="ftr" sz="quarter" idx="11"/>
          </p:nvPr>
        </p:nvSpPr>
        <p:spPr>
          <a:xfrm>
            <a:off x="3028950" y="6356354"/>
            <a:ext cx="3086100" cy="365125"/>
          </a:xfrm>
          <a:prstGeom prst="rect">
            <a:avLst/>
          </a:prstGeom>
        </p:spPr>
        <p:txBody>
          <a:bodyPr/>
          <a:lstStyle>
            <a:lvl1pPr>
              <a:defRPr>
                <a:latin typeface="Calibri" charset="0"/>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a:xfrm>
            <a:off x="6457950" y="6356354"/>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9D0EE14-AC1A-4572-8ED7-E922552339E5}" type="slidenum">
              <a:rPr lang="en-NZ"/>
              <a:pPr/>
              <a:t>‹#›</a:t>
            </a:fld>
            <a:endParaRPr lang="en-NZ"/>
          </a:p>
        </p:txBody>
      </p:sp>
    </p:spTree>
    <p:extLst>
      <p:ext uri="{BB962C8B-B14F-4D97-AF65-F5344CB8AC3E}">
        <p14:creationId xmlns:p14="http://schemas.microsoft.com/office/powerpoint/2010/main" val="187971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defTabSz="457200" eaLnBrk="0" hangingPunct="0">
              <a:defRPr/>
            </a:lvl1pPr>
          </a:lstStyle>
          <a:p>
            <a:pPr>
              <a:defRPr/>
            </a:pPr>
            <a:fld id="{051A79FF-14A5-4F3B-A129-5848FCD86A54}" type="datetimeFigureOut">
              <a:rPr lang="en-NZ"/>
              <a:pPr>
                <a:defRPr/>
              </a:pPr>
              <a:t>21/08/2015</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DF7D1034-EB2A-475F-A3CE-67643BD9FF58}" type="slidenum">
              <a:rPr lang="en-NZ"/>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defTabSz="457200" eaLnBrk="0" hangingPunct="0">
              <a:defRPr/>
            </a:lvl1pPr>
          </a:lstStyle>
          <a:p>
            <a:pPr>
              <a:defRPr/>
            </a:pPr>
            <a:fld id="{EDD47580-CE5C-43DB-93CF-298853C1BAE6}" type="datetimeFigureOut">
              <a:rPr lang="en-NZ"/>
              <a:pPr>
                <a:defRPr/>
              </a:pPr>
              <a:t>21/08/2015</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8CA2888E-887E-4010-804E-5F884920D7D0}" type="slidenum">
              <a:rPr lang="en-NZ"/>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hangingPunct="0">
              <a:defRPr/>
            </a:lvl1pPr>
          </a:lstStyle>
          <a:p>
            <a:pPr>
              <a:defRPr/>
            </a:pPr>
            <a:fld id="{E586C54E-1CC7-44FE-953B-51444029AED5}" type="datetimeFigureOut">
              <a:rPr lang="en-NZ"/>
              <a:pPr>
                <a:defRPr/>
              </a:pPr>
              <a:t>21/08/2015</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3EA275D3-12FD-4EDD-A09A-A07CDC11F32E}" type="slidenum">
              <a:rPr lang="en-NZ"/>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defTabSz="457200" eaLnBrk="0" hangingPunct="0">
              <a:defRPr/>
            </a:lvl1pPr>
          </a:lstStyle>
          <a:p>
            <a:pPr>
              <a:defRPr/>
            </a:pPr>
            <a:fld id="{C51FE0FC-BEE3-48FA-B87F-9BFE3DE6BB2D}" type="datetimeFigureOut">
              <a:rPr lang="en-NZ"/>
              <a:pPr>
                <a:defRPr/>
              </a:pPr>
              <a:t>21/08/2015</a:t>
            </a:fld>
            <a:endParaRPr lang="en-NZ"/>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7" name="Slide Number Placeholder 6"/>
          <p:cNvSpPr>
            <a:spLocks noGrp="1"/>
          </p:cNvSpPr>
          <p:nvPr>
            <p:ph type="sldNum" sz="quarter" idx="12"/>
          </p:nvPr>
        </p:nvSpPr>
        <p:spPr/>
        <p:txBody>
          <a:bodyPr/>
          <a:lstStyle>
            <a:lvl1pPr defTabSz="457200" eaLnBrk="0" hangingPunct="0">
              <a:defRPr/>
            </a:lvl1pPr>
          </a:lstStyle>
          <a:p>
            <a:fld id="{E4716AA3-10F9-41A1-8EDF-2FCBB0D9FFCF}" type="slidenum">
              <a:rPr lang="en-NZ"/>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5B74"/>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1" y="1600204"/>
            <a:ext cx="826293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 descr="CPL_Title band_powerpoint.150jpg.jpg"/>
          <p:cNvPicPr>
            <a:picLocks noChangeAspect="1"/>
          </p:cNvPicPr>
          <p:nvPr userDrawn="1"/>
        </p:nvPicPr>
        <p:blipFill>
          <a:blip r:embed="rId3"/>
          <a:srcRect/>
          <a:stretch>
            <a:fillRect/>
          </a:stretch>
        </p:blipFill>
        <p:spPr bwMode="auto">
          <a:xfrm>
            <a:off x="0" y="1"/>
            <a:ext cx="9144000" cy="512763"/>
          </a:xfrm>
          <a:prstGeom prst="rect">
            <a:avLst/>
          </a:prstGeom>
          <a:noFill/>
          <a:ln w="9525">
            <a:noFill/>
            <a:miter lim="800000"/>
            <a:headEnd/>
            <a:tailEnd/>
          </a:ln>
        </p:spPr>
      </p:pic>
      <p:pic>
        <p:nvPicPr>
          <p:cNvPr id="1028" name="Picture 9" descr="CPL_Title band_powerpoint.150jpg.jpg"/>
          <p:cNvPicPr>
            <a:picLocks noChangeAspect="1"/>
          </p:cNvPicPr>
          <p:nvPr userDrawn="1"/>
        </p:nvPicPr>
        <p:blipFill>
          <a:blip r:embed="rId3"/>
          <a:srcRect/>
          <a:stretch>
            <a:fillRect/>
          </a:stretch>
        </p:blipFill>
        <p:spPr bwMode="auto">
          <a:xfrm>
            <a:off x="0" y="5292729"/>
            <a:ext cx="9144000" cy="512763"/>
          </a:xfrm>
          <a:prstGeom prst="rect">
            <a:avLst/>
          </a:prstGeom>
          <a:noFill/>
          <a:ln w="9525">
            <a:noFill/>
            <a:miter lim="800000"/>
            <a:headEnd/>
            <a:tailEnd/>
          </a:ln>
        </p:spPr>
      </p:pic>
      <p:sp>
        <p:nvSpPr>
          <p:cNvPr id="1029" name="Title Placeholder 3"/>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Box 2"/>
          <p:cNvSpPr txBox="1">
            <a:spLocks noChangeArrowheads="1"/>
          </p:cNvSpPr>
          <p:nvPr userDrawn="1"/>
        </p:nvSpPr>
        <p:spPr bwMode="auto">
          <a:xfrm>
            <a:off x="0" y="5805488"/>
            <a:ext cx="9144000" cy="369332"/>
          </a:xfrm>
          <a:prstGeom prst="rect">
            <a:avLst/>
          </a:prstGeom>
          <a:solidFill>
            <a:schemeClr val="bg1"/>
          </a:solid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smtClean="0"/>
          </a:p>
        </p:txBody>
      </p:sp>
      <p:pic>
        <p:nvPicPr>
          <p:cNvPr id="1031" name="Picture 1" descr="CPL_Logo_Strip_colour.jpg"/>
          <p:cNvPicPr>
            <a:picLocks noChangeAspect="1"/>
          </p:cNvPicPr>
          <p:nvPr userDrawn="1"/>
        </p:nvPicPr>
        <p:blipFill>
          <a:blip r:embed="rId4"/>
          <a:srcRect/>
          <a:stretch>
            <a:fillRect/>
          </a:stretch>
        </p:blipFill>
        <p:spPr bwMode="auto">
          <a:xfrm>
            <a:off x="2859089" y="5934079"/>
            <a:ext cx="3076575" cy="854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3" r:id="rId1"/>
  </p:sldLayoutIdLst>
  <p:txStyles>
    <p:titleStyle>
      <a:lvl1pPr algn="ctr" defTabSz="457189" rtl="0" eaLnBrk="0" fontAlgn="base" hangingPunct="0">
        <a:spcBef>
          <a:spcPct val="0"/>
        </a:spcBef>
        <a:spcAft>
          <a:spcPct val="0"/>
        </a:spcAft>
        <a:defRPr sz="4400" kern="1200">
          <a:solidFill>
            <a:srgbClr val="FFFFFF"/>
          </a:solidFill>
          <a:latin typeface="+mj-lt"/>
          <a:ea typeface="MS PGothic" pitchFamily="34" charset="-128"/>
          <a:cs typeface="Arial"/>
        </a:defRPr>
      </a:lvl1pPr>
      <a:lvl2pPr algn="ctr" defTabSz="457189" rtl="0" eaLnBrk="0" fontAlgn="base" hangingPunct="0">
        <a:spcBef>
          <a:spcPct val="0"/>
        </a:spcBef>
        <a:spcAft>
          <a:spcPct val="0"/>
        </a:spcAft>
        <a:defRPr sz="4400">
          <a:solidFill>
            <a:srgbClr val="FFFFFF"/>
          </a:solidFill>
          <a:latin typeface="Calibri" panose="020F0502020204030204" pitchFamily="34" charset="0"/>
          <a:ea typeface="MS PGothic" pitchFamily="34" charset="-128"/>
          <a:cs typeface="Arial" panose="020B0604020202020204" pitchFamily="34" charset="0"/>
        </a:defRPr>
      </a:lvl2pPr>
      <a:lvl3pPr algn="ctr" defTabSz="457189" rtl="0" eaLnBrk="0" fontAlgn="base" hangingPunct="0">
        <a:spcBef>
          <a:spcPct val="0"/>
        </a:spcBef>
        <a:spcAft>
          <a:spcPct val="0"/>
        </a:spcAft>
        <a:defRPr sz="4400">
          <a:solidFill>
            <a:srgbClr val="FFFFFF"/>
          </a:solidFill>
          <a:latin typeface="Calibri" panose="020F0502020204030204" pitchFamily="34" charset="0"/>
          <a:ea typeface="MS PGothic" pitchFamily="34" charset="-128"/>
          <a:cs typeface="Arial" panose="020B0604020202020204" pitchFamily="34" charset="0"/>
        </a:defRPr>
      </a:lvl3pPr>
      <a:lvl4pPr algn="ctr" defTabSz="457189" rtl="0" eaLnBrk="0" fontAlgn="base" hangingPunct="0">
        <a:spcBef>
          <a:spcPct val="0"/>
        </a:spcBef>
        <a:spcAft>
          <a:spcPct val="0"/>
        </a:spcAft>
        <a:defRPr sz="4400">
          <a:solidFill>
            <a:srgbClr val="FFFFFF"/>
          </a:solidFill>
          <a:latin typeface="Calibri" panose="020F0502020204030204" pitchFamily="34" charset="0"/>
          <a:ea typeface="MS PGothic" pitchFamily="34" charset="-128"/>
          <a:cs typeface="Arial" panose="020B0604020202020204" pitchFamily="34" charset="0"/>
        </a:defRPr>
      </a:lvl4pPr>
      <a:lvl5pPr algn="ctr" defTabSz="457189" rtl="0" eaLnBrk="0" fontAlgn="base" hangingPunct="0">
        <a:spcBef>
          <a:spcPct val="0"/>
        </a:spcBef>
        <a:spcAft>
          <a:spcPct val="0"/>
        </a:spcAft>
        <a:defRPr sz="4400">
          <a:solidFill>
            <a:srgbClr val="FFFFFF"/>
          </a:solidFill>
          <a:latin typeface="Calibri" panose="020F0502020204030204" pitchFamily="34" charset="0"/>
          <a:ea typeface="MS PGothic" pitchFamily="34" charset="-128"/>
          <a:cs typeface="Arial" panose="020B0604020202020204" pitchFamily="34" charset="0"/>
        </a:defRPr>
      </a:lvl5pPr>
      <a:lvl6pPr marL="457189" algn="ctr" defTabSz="457189" rtl="0" fontAlgn="base">
        <a:spcBef>
          <a:spcPct val="0"/>
        </a:spcBef>
        <a:spcAft>
          <a:spcPct val="0"/>
        </a:spcAft>
        <a:defRPr sz="4400">
          <a:solidFill>
            <a:srgbClr val="595959"/>
          </a:solidFill>
          <a:latin typeface="Calibri" charset="0"/>
          <a:ea typeface="ＭＳ Ｐゴシック" charset="0"/>
          <a:cs typeface="ＭＳ Ｐゴシック" charset="0"/>
        </a:defRPr>
      </a:lvl6pPr>
      <a:lvl7pPr marL="914377" algn="ctr" defTabSz="457189" rtl="0" fontAlgn="base">
        <a:spcBef>
          <a:spcPct val="0"/>
        </a:spcBef>
        <a:spcAft>
          <a:spcPct val="0"/>
        </a:spcAft>
        <a:defRPr sz="4400">
          <a:solidFill>
            <a:srgbClr val="595959"/>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rgbClr val="595959"/>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rgbClr val="595959"/>
          </a:solidFill>
          <a:latin typeface="Calibri" charset="0"/>
          <a:ea typeface="ＭＳ Ｐゴシック" charset="0"/>
          <a:cs typeface="ＭＳ Ｐゴシック" charset="0"/>
        </a:defRPr>
      </a:lvl9pPr>
    </p:titleStyle>
    <p:bodyStyle>
      <a:lvl1pPr marL="342891" indent="-342891" algn="l" defTabSz="457189" rtl="0" eaLnBrk="0" fontAlgn="base" hangingPunct="0">
        <a:spcBef>
          <a:spcPct val="20000"/>
        </a:spcBef>
        <a:spcAft>
          <a:spcPct val="0"/>
        </a:spcAft>
        <a:buFont typeface="Arial" charset="0"/>
        <a:buChar char="•"/>
        <a:defRPr sz="3200" kern="1200">
          <a:solidFill>
            <a:schemeClr val="bg1"/>
          </a:solidFill>
          <a:latin typeface="+mn-lt"/>
          <a:ea typeface="MS PGothic" pitchFamily="34" charset="-128"/>
          <a:cs typeface="Arial"/>
        </a:defRPr>
      </a:lvl1pPr>
      <a:lvl2pPr marL="742932" indent="-285744" algn="l" defTabSz="457189" rtl="0" eaLnBrk="0" fontAlgn="base" hangingPunct="0">
        <a:spcBef>
          <a:spcPct val="20000"/>
        </a:spcBef>
        <a:spcAft>
          <a:spcPct val="0"/>
        </a:spcAft>
        <a:buFont typeface="Arial" charset="0"/>
        <a:buChar char="–"/>
        <a:defRPr sz="2800" kern="1200">
          <a:solidFill>
            <a:schemeClr val="bg1"/>
          </a:solidFill>
          <a:latin typeface="+mn-lt"/>
          <a:ea typeface="MS PGothic" pitchFamily="34" charset="-128"/>
          <a:cs typeface="Arial"/>
        </a:defRPr>
      </a:lvl2pPr>
      <a:lvl3pPr marL="1142971" indent="-228594" algn="l" defTabSz="457189" rtl="0" eaLnBrk="0" fontAlgn="base" hangingPunct="0">
        <a:spcBef>
          <a:spcPct val="20000"/>
        </a:spcBef>
        <a:spcAft>
          <a:spcPct val="0"/>
        </a:spcAft>
        <a:buFont typeface="Arial" charset="0"/>
        <a:buChar char="•"/>
        <a:defRPr sz="2400" kern="1200">
          <a:solidFill>
            <a:schemeClr val="bg1"/>
          </a:solidFill>
          <a:latin typeface="Arial"/>
          <a:ea typeface="MS PGothic" pitchFamily="34" charset="-128"/>
          <a:cs typeface="Arial"/>
        </a:defRPr>
      </a:lvl3pPr>
      <a:lvl4pPr marL="1600160" indent="-228594" algn="l" defTabSz="457189" rtl="0" eaLnBrk="0" fontAlgn="base" hangingPunct="0">
        <a:spcBef>
          <a:spcPct val="20000"/>
        </a:spcBef>
        <a:spcAft>
          <a:spcPct val="0"/>
        </a:spcAft>
        <a:buFont typeface="Arial" charset="0"/>
        <a:buChar char="–"/>
        <a:defRPr sz="2000" kern="1200">
          <a:solidFill>
            <a:schemeClr val="bg1"/>
          </a:solidFill>
          <a:latin typeface="Arial"/>
          <a:ea typeface="MS PGothic" pitchFamily="34" charset="-128"/>
          <a:cs typeface="Arial"/>
        </a:defRPr>
      </a:lvl4pPr>
      <a:lvl5pPr marL="2057349" indent="-228594" algn="l" defTabSz="457189" rtl="0" eaLnBrk="0" fontAlgn="base" hangingPunct="0">
        <a:spcBef>
          <a:spcPct val="20000"/>
        </a:spcBef>
        <a:spcAft>
          <a:spcPct val="0"/>
        </a:spcAft>
        <a:buFont typeface="Arial" charset="0"/>
        <a:buChar char="»"/>
        <a:defRPr sz="2000" kern="1200">
          <a:solidFill>
            <a:schemeClr val="bg1"/>
          </a:solidFill>
          <a:latin typeface="Arial"/>
          <a:ea typeface="MS PGothic" pitchFamily="34" charset="-128"/>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044577" y="274638"/>
            <a:ext cx="7642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044577" y="1600204"/>
            <a:ext cx="7642225"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6" descr="CPL_PP_band_300.jpg"/>
          <p:cNvPicPr>
            <a:picLocks noChangeAspect="1"/>
          </p:cNvPicPr>
          <p:nvPr userDrawn="1"/>
        </p:nvPicPr>
        <p:blipFill>
          <a:blip r:embed="rId6"/>
          <a:srcRect/>
          <a:stretch>
            <a:fillRect/>
          </a:stretch>
        </p:blipFill>
        <p:spPr bwMode="auto">
          <a:xfrm>
            <a:off x="-36513" y="-26988"/>
            <a:ext cx="936626" cy="6892926"/>
          </a:xfrm>
          <a:prstGeom prst="rect">
            <a:avLst/>
          </a:prstGeom>
          <a:noFill/>
          <a:ln w="9525">
            <a:noFill/>
            <a:miter lim="800000"/>
            <a:headEnd/>
            <a:tailEnd/>
          </a:ln>
        </p:spPr>
      </p:pic>
      <p:pic>
        <p:nvPicPr>
          <p:cNvPr id="2053" name="Picture 1" descr="CPL_Logo_Strip_colour.jpg"/>
          <p:cNvPicPr>
            <a:picLocks noChangeAspect="1"/>
          </p:cNvPicPr>
          <p:nvPr userDrawn="1"/>
        </p:nvPicPr>
        <p:blipFill>
          <a:blip r:embed="rId7"/>
          <a:srcRect/>
          <a:stretch>
            <a:fillRect/>
          </a:stretch>
        </p:blipFill>
        <p:spPr bwMode="auto">
          <a:xfrm>
            <a:off x="3217865" y="6013454"/>
            <a:ext cx="2670175" cy="739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2" r:id="rId1"/>
    <p:sldLayoutId id="2147483934" r:id="rId2"/>
    <p:sldLayoutId id="2147483947" r:id="rId3"/>
    <p:sldLayoutId id="2147483948" r:id="rId4"/>
  </p:sldLayoutIdLst>
  <p:txStyles>
    <p:titleStyle>
      <a:lvl1pPr algn="ctr" defTabSz="457189" rtl="0" eaLnBrk="0" fontAlgn="base" hangingPunct="0">
        <a:spcBef>
          <a:spcPct val="0"/>
        </a:spcBef>
        <a:spcAft>
          <a:spcPct val="0"/>
        </a:spcAft>
        <a:defRPr sz="4400" kern="1200">
          <a:solidFill>
            <a:srgbClr val="404040"/>
          </a:solidFill>
          <a:latin typeface="+mj-lt"/>
          <a:ea typeface="MS PGothic" pitchFamily="34" charset="-128"/>
          <a:cs typeface="MS PGothic" charset="0"/>
        </a:defRPr>
      </a:lvl1pPr>
      <a:lvl2pPr algn="ctr" defTabSz="457189" rtl="0" eaLnBrk="0" fontAlgn="base" hangingPunct="0">
        <a:spcBef>
          <a:spcPct val="0"/>
        </a:spcBef>
        <a:spcAft>
          <a:spcPct val="0"/>
        </a:spcAft>
        <a:defRPr sz="4400">
          <a:solidFill>
            <a:srgbClr val="404040"/>
          </a:solidFill>
          <a:latin typeface="Calibri" charset="0"/>
          <a:ea typeface="MS PGothic" pitchFamily="34" charset="-128"/>
          <a:cs typeface="MS PGothic" charset="0"/>
        </a:defRPr>
      </a:lvl2pPr>
      <a:lvl3pPr algn="ctr" defTabSz="457189" rtl="0" eaLnBrk="0" fontAlgn="base" hangingPunct="0">
        <a:spcBef>
          <a:spcPct val="0"/>
        </a:spcBef>
        <a:spcAft>
          <a:spcPct val="0"/>
        </a:spcAft>
        <a:defRPr sz="4400">
          <a:solidFill>
            <a:srgbClr val="404040"/>
          </a:solidFill>
          <a:latin typeface="Calibri" charset="0"/>
          <a:ea typeface="MS PGothic" pitchFamily="34" charset="-128"/>
          <a:cs typeface="MS PGothic" charset="0"/>
        </a:defRPr>
      </a:lvl3pPr>
      <a:lvl4pPr algn="ctr" defTabSz="457189" rtl="0" eaLnBrk="0" fontAlgn="base" hangingPunct="0">
        <a:spcBef>
          <a:spcPct val="0"/>
        </a:spcBef>
        <a:spcAft>
          <a:spcPct val="0"/>
        </a:spcAft>
        <a:defRPr sz="4400">
          <a:solidFill>
            <a:srgbClr val="404040"/>
          </a:solidFill>
          <a:latin typeface="Calibri" charset="0"/>
          <a:ea typeface="MS PGothic" pitchFamily="34" charset="-128"/>
          <a:cs typeface="MS PGothic" charset="0"/>
        </a:defRPr>
      </a:lvl4pPr>
      <a:lvl5pPr algn="ctr" defTabSz="457189" rtl="0" eaLnBrk="0" fontAlgn="base" hangingPunct="0">
        <a:spcBef>
          <a:spcPct val="0"/>
        </a:spcBef>
        <a:spcAft>
          <a:spcPct val="0"/>
        </a:spcAft>
        <a:defRPr sz="4400">
          <a:solidFill>
            <a:srgbClr val="404040"/>
          </a:solidFill>
          <a:latin typeface="Calibri" charset="0"/>
          <a:ea typeface="MS PGothic" pitchFamily="34" charset="-128"/>
          <a:cs typeface="MS PGothic" charset="0"/>
        </a:defRPr>
      </a:lvl5pPr>
      <a:lvl6pPr marL="457189" algn="ctr" defTabSz="457189" rtl="0" fontAlgn="base">
        <a:spcBef>
          <a:spcPct val="0"/>
        </a:spcBef>
        <a:spcAft>
          <a:spcPct val="0"/>
        </a:spcAft>
        <a:defRPr sz="4400">
          <a:solidFill>
            <a:srgbClr val="404040"/>
          </a:solidFill>
          <a:latin typeface="Calibri" charset="0"/>
          <a:ea typeface="ＭＳ Ｐゴシック" charset="0"/>
          <a:cs typeface="ＭＳ Ｐゴシック" charset="0"/>
        </a:defRPr>
      </a:lvl6pPr>
      <a:lvl7pPr marL="914377" algn="ctr" defTabSz="457189" rtl="0" fontAlgn="base">
        <a:spcBef>
          <a:spcPct val="0"/>
        </a:spcBef>
        <a:spcAft>
          <a:spcPct val="0"/>
        </a:spcAft>
        <a:defRPr sz="4400">
          <a:solidFill>
            <a:srgbClr val="404040"/>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rgbClr val="404040"/>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rgbClr val="404040"/>
          </a:solidFill>
          <a:latin typeface="Calibri" charset="0"/>
          <a:ea typeface="ＭＳ Ｐゴシック" charset="0"/>
          <a:cs typeface="ＭＳ Ｐゴシック" charset="0"/>
        </a:defRPr>
      </a:lvl9pPr>
    </p:titleStyle>
    <p:bodyStyle>
      <a:lvl1pPr marL="342891" indent="-342891" algn="l" defTabSz="457189" rtl="0" eaLnBrk="0" fontAlgn="base" hangingPunct="0">
        <a:spcBef>
          <a:spcPct val="20000"/>
        </a:spcBef>
        <a:spcAft>
          <a:spcPct val="0"/>
        </a:spcAft>
        <a:buFont typeface="Arial" charset="0"/>
        <a:buChar char="•"/>
        <a:defRPr sz="3200" kern="1200">
          <a:solidFill>
            <a:srgbClr val="404040"/>
          </a:solidFill>
          <a:latin typeface="+mn-lt"/>
          <a:ea typeface="MS PGothic" pitchFamily="34" charset="-128"/>
          <a:cs typeface="MS PGothic" charset="0"/>
        </a:defRPr>
      </a:lvl1pPr>
      <a:lvl2pPr marL="742932" indent="-285744" algn="l" defTabSz="457189" rtl="0" eaLnBrk="0" fontAlgn="base" hangingPunct="0">
        <a:spcBef>
          <a:spcPct val="20000"/>
        </a:spcBef>
        <a:spcAft>
          <a:spcPct val="0"/>
        </a:spcAft>
        <a:buFont typeface="Arial" charset="0"/>
        <a:buChar char="–"/>
        <a:defRPr sz="2800" kern="1200">
          <a:solidFill>
            <a:srgbClr val="404040"/>
          </a:solidFill>
          <a:latin typeface="+mn-lt"/>
          <a:ea typeface="MS PGothic" pitchFamily="34" charset="-128"/>
          <a:cs typeface="MS PGothic" charset="0"/>
        </a:defRPr>
      </a:lvl2pPr>
      <a:lvl3pPr marL="1142971" indent="-228594" algn="l" defTabSz="457189" rtl="0" eaLnBrk="0" fontAlgn="base" hangingPunct="0">
        <a:spcBef>
          <a:spcPct val="20000"/>
        </a:spcBef>
        <a:spcAft>
          <a:spcPct val="0"/>
        </a:spcAft>
        <a:buFont typeface="Arial" charset="0"/>
        <a:buChar char="•"/>
        <a:defRPr sz="2400" kern="1200">
          <a:solidFill>
            <a:srgbClr val="404040"/>
          </a:solidFill>
          <a:latin typeface="+mn-lt"/>
          <a:ea typeface="MS PGothic" pitchFamily="34" charset="-128"/>
          <a:cs typeface="MS PGothic" charset="0"/>
        </a:defRPr>
      </a:lvl3pPr>
      <a:lvl4pPr marL="1600160" indent="-228594" algn="l" defTabSz="457189" rtl="0" eaLnBrk="0" fontAlgn="base" hangingPunct="0">
        <a:spcBef>
          <a:spcPct val="20000"/>
        </a:spcBef>
        <a:spcAft>
          <a:spcPct val="0"/>
        </a:spcAft>
        <a:buFont typeface="Arial" charset="0"/>
        <a:buChar char="–"/>
        <a:defRPr sz="2000" kern="1200">
          <a:solidFill>
            <a:srgbClr val="404040"/>
          </a:solidFill>
          <a:latin typeface="+mn-lt"/>
          <a:ea typeface="MS PGothic" pitchFamily="34" charset="-128"/>
          <a:cs typeface="MS PGothic" charset="0"/>
        </a:defRPr>
      </a:lvl4pPr>
      <a:lvl5pPr marL="2057349" indent="-228594" algn="l" defTabSz="457189" rtl="0" eaLnBrk="0" fontAlgn="base" hangingPunct="0">
        <a:spcBef>
          <a:spcPct val="20000"/>
        </a:spcBef>
        <a:spcAft>
          <a:spcPct val="0"/>
        </a:spcAft>
        <a:buFont typeface="Arial" charset="0"/>
        <a:buChar char="»"/>
        <a:defRPr sz="2000" kern="1200">
          <a:solidFill>
            <a:srgbClr val="404040"/>
          </a:solidFill>
          <a:latin typeface="+mn-lt"/>
          <a:ea typeface="MS PGothic" pitchFamily="34" charset="-128"/>
          <a:cs typeface="MS PGothic"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226904"/>
            <a:ext cx="7886700" cy="868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307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628650" y="6356352"/>
            <a:ext cx="20574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a:solidFill>
                  <a:srgbClr val="898989"/>
                </a:solidFill>
              </a:defRPr>
            </a:lvl1pPr>
          </a:lstStyle>
          <a:p>
            <a:pPr>
              <a:defRPr/>
            </a:pPr>
            <a:fld id="{4502CA51-BEA9-4E8C-A4E7-24B71FE8E7A2}" type="datetimeFigureOut">
              <a:rPr lang="en-NZ"/>
              <a:pPr>
                <a:defRPr/>
              </a:pPr>
              <a:t>21/08/2015</a:t>
            </a:fld>
            <a:endParaRPr lang="en-NZ"/>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NZ"/>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defRPr>
            </a:lvl1pPr>
          </a:lstStyle>
          <a:p>
            <a:fld id="{8F8D6317-3510-4915-96C4-CA9B478F12E3}"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assessment.tki.org.nz/reporting-to-parent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hyperlink" Target="http://assessment.tki.org.nz/Overall-teacher-judgment/Definitions-of-achievement"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assessment.tki.org.nz/Reporting-to-parents-whanau/Clarifications-about-National-Standard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assessment.tki.org.nz/Reporting-to-parents-whanau/Examples-and-templates/Reporting-for-students-below-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nzcurriculum.tki.org.nz/National-Standards/Key-information/Fact-sheets/English-language-learner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http://www.pactinfo.education.govt.nz/" TargetMode="External"/><Relationship Id="rId3" Type="http://schemas.openxmlformats.org/officeDocument/2006/relationships/hyperlink" Target="http://assessment.tki.org.nz/Moderation" TargetMode="External"/><Relationship Id="rId7" Type="http://schemas.openxmlformats.org/officeDocument/2006/relationships/hyperlink" Target="http://www.education.govt.nz/ministry-of-education/legislation/nags/" TargetMode="External"/><Relationship Id="rId12" Type="http://schemas.openxmlformats.org/officeDocument/2006/relationships/hyperlink" Target="cpl.org.nz"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esolonline.tki.org.nz/ESOL-Online/Student-needs/English-Language-Learning-Progressions" TargetMode="External"/><Relationship Id="rId11" Type="http://schemas.openxmlformats.org/officeDocument/2006/relationships/hyperlink" Target="http://nzcurriculum.tki.org.nz/National-Standards/Key-information/Fact-sheets/English-language-learners" TargetMode="External"/><Relationship Id="rId5" Type="http://schemas.openxmlformats.org/officeDocument/2006/relationships/hyperlink" Target="http://assessment.tki.org.nz/Research-and-readings/National-Standards" TargetMode="External"/><Relationship Id="rId10" Type="http://schemas.openxmlformats.org/officeDocument/2006/relationships/hyperlink" Target="http://assessment.tki.org.nz/Reporting-to-parents-wh&#257;nau" TargetMode="External"/><Relationship Id="rId4" Type="http://schemas.openxmlformats.org/officeDocument/2006/relationships/hyperlink" Target="http://nzmaths.co.nz/ns-modules/" TargetMode="External"/><Relationship Id="rId9" Type="http://schemas.openxmlformats.org/officeDocument/2006/relationships/hyperlink" Target="http://assessment.tki.org.nz/Progress-and-Consistency-Too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hyperlink" Target="cpl.org.nz" TargetMode="External"/><Relationship Id="rId3" Type="http://schemas.openxmlformats.org/officeDocument/2006/relationships/hyperlink" Target="http://nzmaths.co.nz/nzc-and-standards" TargetMode="External"/><Relationship Id="rId7" Type="http://schemas.openxmlformats.org/officeDocument/2006/relationships/hyperlink" Target="http://assessment.tki.org.nz/Reporting-to-parents-whanau/Clarifications-about-National-Standards"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assessment.tki.org.nz/Overall-teacher-judgment/Definitions-of-achievement" TargetMode="External"/><Relationship Id="rId5" Type="http://schemas.openxmlformats.org/officeDocument/2006/relationships/hyperlink" Target="http://nzcurriculum.tki.org.nz/content/download/7800/111262/file/NZC%20Writing%20Standards_Poster_MOE.pdf" TargetMode="External"/><Relationship Id="rId4" Type="http://schemas.openxmlformats.org/officeDocument/2006/relationships/hyperlink" Target="http://nzcurriculum.tki.org.nz/content/download/7801/111265/file/NZC%20Reading%20Standards_Poster_MOE.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781051" y="1112842"/>
            <a:ext cx="7772400" cy="1470025"/>
          </a:xfrm>
        </p:spPr>
        <p:txBody>
          <a:bodyPr/>
          <a:lstStyle/>
          <a:p>
            <a:r>
              <a:rPr lang="en-NZ" dirty="0" smtClean="0">
                <a:cs typeface="Arial" charset="0"/>
              </a:rPr>
              <a:t>Supporting Teachers to make Overall Teacher Judgments</a:t>
            </a:r>
          </a:p>
        </p:txBody>
      </p:sp>
      <p:sp>
        <p:nvSpPr>
          <p:cNvPr id="20483" name="Subtitle 2"/>
          <p:cNvSpPr>
            <a:spLocks noGrp="1"/>
          </p:cNvSpPr>
          <p:nvPr>
            <p:ph type="subTitle" idx="1"/>
          </p:nvPr>
        </p:nvSpPr>
        <p:spPr>
          <a:xfrm>
            <a:off x="1371600" y="2921000"/>
            <a:ext cx="6400800" cy="1752600"/>
          </a:xfrm>
        </p:spPr>
        <p:txBody>
          <a:bodyPr/>
          <a:lstStyle/>
          <a:p>
            <a:r>
              <a:rPr lang="en-NZ" dirty="0" smtClean="0">
                <a:cs typeface="Arial" charset="0"/>
              </a:rPr>
              <a:t>The Consortium for Professional Learning</a:t>
            </a:r>
          </a:p>
          <a:p>
            <a:endParaRPr lang="en-NZ" dirty="0">
              <a:cs typeface="Arial" charset="0"/>
            </a:endParaRPr>
          </a:p>
          <a:p>
            <a:endParaRPr lang="en-NZ" dirty="0"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3"/>
          <a:srcRect/>
          <a:stretch>
            <a:fillRect/>
          </a:stretch>
        </p:blipFill>
        <p:spPr bwMode="auto">
          <a:xfrm>
            <a:off x="6559553" y="161928"/>
            <a:ext cx="2544763" cy="1666875"/>
          </a:xfrm>
          <a:prstGeom prst="rect">
            <a:avLst/>
          </a:prstGeom>
          <a:noFill/>
          <a:ln w="9525">
            <a:noFill/>
            <a:miter lim="800000"/>
            <a:headEnd/>
            <a:tailEnd/>
          </a:ln>
        </p:spPr>
      </p:pic>
      <p:grpSp>
        <p:nvGrpSpPr>
          <p:cNvPr id="37891" name="Group 13"/>
          <p:cNvGrpSpPr>
            <a:grpSpLocks/>
          </p:cNvGrpSpPr>
          <p:nvPr/>
        </p:nvGrpSpPr>
        <p:grpSpPr bwMode="auto">
          <a:xfrm>
            <a:off x="3278566" y="135064"/>
            <a:ext cx="1873251" cy="3124076"/>
            <a:chOff x="1068488" y="138195"/>
            <a:chExt cx="1905150" cy="3362967"/>
          </a:xfrm>
        </p:grpSpPr>
        <p:pic>
          <p:nvPicPr>
            <p:cNvPr id="15" name="Picture 5"/>
            <p:cNvPicPr>
              <a:picLocks noChangeAspect="1"/>
            </p:cNvPicPr>
            <p:nvPr/>
          </p:nvPicPr>
          <p:blipFill>
            <a:blip r:embed="rId4"/>
            <a:srcRect/>
            <a:stretch>
              <a:fillRect/>
            </a:stretch>
          </p:blipFill>
          <p:spPr bwMode="auto">
            <a:xfrm>
              <a:off x="1068488" y="138195"/>
              <a:ext cx="1905150" cy="2660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TextBox 15"/>
            <p:cNvSpPr txBox="1">
              <a:spLocks noChangeArrowheads="1"/>
            </p:cNvSpPr>
            <p:nvPr/>
          </p:nvSpPr>
          <p:spPr bwMode="auto">
            <a:xfrm>
              <a:off x="1068488" y="2805407"/>
              <a:ext cx="1905150" cy="695755"/>
            </a:xfrm>
            <a:prstGeom prst="rect">
              <a:avLst/>
            </a:prstGeom>
            <a:noFill/>
            <a:ln w="9525">
              <a:noFill/>
              <a:miter lim="800000"/>
              <a:headEnd/>
              <a:tailEnd/>
            </a:ln>
          </p:spPr>
          <p:txBody>
            <a:bodyPr>
              <a:spAutoFit/>
            </a:bodyPr>
            <a:lstStyle/>
            <a:p>
              <a:pPr algn="ctr"/>
              <a:r>
                <a:rPr lang="en-NZ" b="1"/>
                <a:t>The New Zealand Curriculum</a:t>
              </a:r>
            </a:p>
          </p:txBody>
        </p:sp>
      </p:grpSp>
      <p:grpSp>
        <p:nvGrpSpPr>
          <p:cNvPr id="37892" name="Group 16"/>
          <p:cNvGrpSpPr>
            <a:grpSpLocks/>
          </p:cNvGrpSpPr>
          <p:nvPr/>
        </p:nvGrpSpPr>
        <p:grpSpPr bwMode="auto">
          <a:xfrm>
            <a:off x="549181" y="3586067"/>
            <a:ext cx="1974851" cy="2678464"/>
            <a:chOff x="3166151" y="1369160"/>
            <a:chExt cx="2762410" cy="3549159"/>
          </a:xfrm>
        </p:grpSpPr>
        <p:grpSp>
          <p:nvGrpSpPr>
            <p:cNvPr id="37901" name="Group 17"/>
            <p:cNvGrpSpPr>
              <a:grpSpLocks/>
            </p:cNvGrpSpPr>
            <p:nvPr/>
          </p:nvGrpSpPr>
          <p:grpSpPr bwMode="auto">
            <a:xfrm>
              <a:off x="3456740" y="1369160"/>
              <a:ext cx="2471821" cy="2001659"/>
              <a:chOff x="3456740" y="2075012"/>
              <a:chExt cx="2471821" cy="2001659"/>
            </a:xfrm>
          </p:grpSpPr>
          <p:pic>
            <p:nvPicPr>
              <p:cNvPr id="20" name="Picture 19"/>
              <p:cNvPicPr>
                <a:picLocks noChangeAspect="1"/>
              </p:cNvPicPr>
              <p:nvPr/>
            </p:nvPicPr>
            <p:blipFill>
              <a:blip r:embed="rId5"/>
              <a:stretch>
                <a:fillRect/>
              </a:stretch>
            </p:blipFill>
            <p:spPr>
              <a:xfrm rot="413180">
                <a:off x="3457048" y="2075012"/>
                <a:ext cx="1323469" cy="1830091"/>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6"/>
              <a:stretch>
                <a:fillRect/>
              </a:stretch>
            </p:blipFill>
            <p:spPr>
              <a:xfrm rot="1470486">
                <a:off x="4598429" y="2194914"/>
                <a:ext cx="1330132" cy="1882681"/>
              </a:xfrm>
              <a:prstGeom prst="rect">
                <a:avLst/>
              </a:prstGeom>
              <a:ln>
                <a:noFill/>
              </a:ln>
              <a:effectLst>
                <a:outerShdw blurRad="292100" dist="139700" dir="2700000" algn="tl" rotWithShape="0">
                  <a:srgbClr val="333333">
                    <a:alpha val="65000"/>
                  </a:srgbClr>
                </a:outerShdw>
              </a:effectLst>
            </p:spPr>
          </p:pic>
        </p:grpSp>
        <p:sp>
          <p:nvSpPr>
            <p:cNvPr id="37902" name="TextBox 18"/>
            <p:cNvSpPr txBox="1">
              <a:spLocks noChangeArrowheads="1"/>
            </p:cNvSpPr>
            <p:nvPr/>
          </p:nvSpPr>
          <p:spPr bwMode="auto">
            <a:xfrm>
              <a:off x="3166151" y="3327796"/>
              <a:ext cx="2728910" cy="1590523"/>
            </a:xfrm>
            <a:prstGeom prst="rect">
              <a:avLst/>
            </a:prstGeom>
            <a:noFill/>
            <a:ln w="9525">
              <a:noFill/>
              <a:miter lim="800000"/>
              <a:headEnd/>
              <a:tailEnd/>
            </a:ln>
          </p:spPr>
          <p:txBody>
            <a:bodyPr>
              <a:spAutoFit/>
            </a:bodyPr>
            <a:lstStyle/>
            <a:p>
              <a:pPr algn="ctr"/>
              <a:r>
                <a:rPr lang="en-NZ" b="1"/>
                <a:t>Literacy Learning Progressions &amp; The Number Framework</a:t>
              </a:r>
            </a:p>
          </p:txBody>
        </p:sp>
      </p:grpSp>
      <p:grpSp>
        <p:nvGrpSpPr>
          <p:cNvPr id="37893" name="Group 21"/>
          <p:cNvGrpSpPr>
            <a:grpSpLocks/>
          </p:cNvGrpSpPr>
          <p:nvPr/>
        </p:nvGrpSpPr>
        <p:grpSpPr bwMode="auto">
          <a:xfrm>
            <a:off x="3868015" y="3543329"/>
            <a:ext cx="1636713" cy="2603055"/>
            <a:chOff x="5777681" y="3415118"/>
            <a:chExt cx="2672781" cy="3557520"/>
          </a:xfrm>
        </p:grpSpPr>
        <p:grpSp>
          <p:nvGrpSpPr>
            <p:cNvPr id="37897" name="Group 22"/>
            <p:cNvGrpSpPr>
              <a:grpSpLocks/>
            </p:cNvGrpSpPr>
            <p:nvPr/>
          </p:nvGrpSpPr>
          <p:grpSpPr bwMode="auto">
            <a:xfrm>
              <a:off x="5777681" y="3415118"/>
              <a:ext cx="2569692" cy="2193810"/>
              <a:chOff x="5777681" y="3976588"/>
              <a:chExt cx="2569692" cy="2193810"/>
            </a:xfrm>
          </p:grpSpPr>
          <p:pic>
            <p:nvPicPr>
              <p:cNvPr id="25" name="Picture 24"/>
              <p:cNvPicPr>
                <a:picLocks noChangeAspect="1"/>
              </p:cNvPicPr>
              <p:nvPr/>
            </p:nvPicPr>
            <p:blipFill>
              <a:blip r:embed="rId7"/>
              <a:stretch>
                <a:fillRect/>
              </a:stretch>
            </p:blipFill>
            <p:spPr>
              <a:xfrm rot="20411453">
                <a:off x="5777681" y="4258635"/>
                <a:ext cx="1353241" cy="1911411"/>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a:stretch>
                <a:fillRect/>
              </a:stretch>
            </p:blipFill>
            <p:spPr>
              <a:xfrm>
                <a:off x="6983155" y="3976588"/>
                <a:ext cx="1363611" cy="1937446"/>
              </a:xfrm>
              <a:prstGeom prst="rect">
                <a:avLst/>
              </a:prstGeom>
              <a:ln>
                <a:noFill/>
              </a:ln>
              <a:effectLst>
                <a:outerShdw blurRad="292100" dist="139700" dir="2700000" algn="tl" rotWithShape="0">
                  <a:srgbClr val="333333">
                    <a:alpha val="65000"/>
                  </a:srgbClr>
                </a:outerShdw>
              </a:effectLst>
            </p:spPr>
          </p:pic>
        </p:grpSp>
        <p:sp>
          <p:nvSpPr>
            <p:cNvPr id="37898" name="TextBox 23"/>
            <p:cNvSpPr txBox="1">
              <a:spLocks noChangeArrowheads="1"/>
            </p:cNvSpPr>
            <p:nvPr/>
          </p:nvSpPr>
          <p:spPr bwMode="auto">
            <a:xfrm>
              <a:off x="6545312" y="5710750"/>
              <a:ext cx="1905150" cy="1261888"/>
            </a:xfrm>
            <a:prstGeom prst="rect">
              <a:avLst/>
            </a:prstGeom>
            <a:noFill/>
            <a:ln w="9525">
              <a:noFill/>
              <a:miter lim="800000"/>
              <a:headEnd/>
              <a:tailEnd/>
            </a:ln>
          </p:spPr>
          <p:txBody>
            <a:bodyPr>
              <a:spAutoFit/>
            </a:bodyPr>
            <a:lstStyle/>
            <a:p>
              <a:pPr algn="ctr"/>
              <a:r>
                <a:rPr lang="en-NZ" b="1"/>
                <a:t>The National Standards</a:t>
              </a:r>
            </a:p>
          </p:txBody>
        </p:sp>
      </p:grpSp>
      <p:sp>
        <p:nvSpPr>
          <p:cNvPr id="37896" name="TextBox 26"/>
          <p:cNvSpPr txBox="1">
            <a:spLocks noChangeArrowheads="1"/>
          </p:cNvSpPr>
          <p:nvPr/>
        </p:nvSpPr>
        <p:spPr bwMode="auto">
          <a:xfrm>
            <a:off x="6834603" y="5307729"/>
            <a:ext cx="1905753" cy="369332"/>
          </a:xfrm>
          <a:prstGeom prst="rect">
            <a:avLst/>
          </a:prstGeom>
          <a:noFill/>
          <a:ln w="9525">
            <a:noFill/>
            <a:miter lim="800000"/>
            <a:headEnd/>
            <a:tailEnd/>
          </a:ln>
        </p:spPr>
        <p:txBody>
          <a:bodyPr>
            <a:spAutoFit/>
          </a:bodyPr>
          <a:lstStyle/>
          <a:p>
            <a:pPr algn="ctr"/>
            <a:r>
              <a:rPr lang="en-NZ" b="1" dirty="0" err="1" smtClean="0"/>
              <a:t>PaCT</a:t>
            </a:r>
            <a:r>
              <a:rPr lang="en-NZ" b="1" dirty="0" smtClean="0"/>
              <a:t> Frameworks</a:t>
            </a:r>
            <a:endParaRPr lang="en-NZ" b="1" dirty="0"/>
          </a:p>
        </p:txBody>
      </p:sp>
      <p:pic>
        <p:nvPicPr>
          <p:cNvPr id="2" name="Picture 1"/>
          <p:cNvPicPr>
            <a:picLocks noChangeAspect="1"/>
          </p:cNvPicPr>
          <p:nvPr/>
        </p:nvPicPr>
        <p:blipFill>
          <a:blip r:embed="rId9"/>
          <a:stretch>
            <a:fillRect/>
          </a:stretch>
        </p:blipFill>
        <p:spPr>
          <a:xfrm>
            <a:off x="6251598" y="3705776"/>
            <a:ext cx="2663803" cy="1529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zcurriculum.tki.org.nz/var/tki-nzc/storage/images/media/images/ef-images/framework-for-literacy-acquisition/66227-2-eng-NZ/framework-for-literacy-acquisition_preview.jpg?popUp=true&amp;KeepThis=true&amp;TB_iframe=true&amp;height=904&amp;width=9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138" y="1085008"/>
            <a:ext cx="3072809" cy="286904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044578" y="321734"/>
            <a:ext cx="7642225" cy="732635"/>
          </a:xfrm>
        </p:spPr>
        <p:txBody>
          <a:bodyPr/>
          <a:lstStyle/>
          <a:p>
            <a:r>
              <a:rPr lang="en-NZ" dirty="0"/>
              <a:t>Refining not </a:t>
            </a:r>
            <a:r>
              <a:rPr lang="en-NZ" dirty="0" smtClean="0"/>
              <a:t>redefining</a:t>
            </a:r>
            <a:endParaRPr lang="en-NZ" dirty="0"/>
          </a:p>
        </p:txBody>
      </p:sp>
      <p:pic>
        <p:nvPicPr>
          <p:cNvPr id="2" name="Picture 1"/>
          <p:cNvPicPr>
            <a:picLocks noChangeAspect="1"/>
          </p:cNvPicPr>
          <p:nvPr/>
        </p:nvPicPr>
        <p:blipFill>
          <a:blip r:embed="rId4"/>
          <a:stretch>
            <a:fillRect/>
          </a:stretch>
        </p:blipFill>
        <p:spPr>
          <a:xfrm rot="408338">
            <a:off x="6510083" y="1448921"/>
            <a:ext cx="1323975" cy="1828800"/>
          </a:xfrm>
          <a:prstGeom prst="rect">
            <a:avLst/>
          </a:prstGeom>
        </p:spPr>
      </p:pic>
      <p:pic>
        <p:nvPicPr>
          <p:cNvPr id="4" name="Picture 3"/>
          <p:cNvPicPr>
            <a:picLocks noChangeAspect="1"/>
          </p:cNvPicPr>
          <p:nvPr/>
        </p:nvPicPr>
        <p:blipFill>
          <a:blip r:embed="rId5"/>
          <a:stretch>
            <a:fillRect/>
          </a:stretch>
        </p:blipFill>
        <p:spPr>
          <a:xfrm rot="21124410">
            <a:off x="1141247" y="2008397"/>
            <a:ext cx="1203112" cy="148538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6"/>
          <a:srcRect l="6581" r="4876"/>
          <a:stretch/>
        </p:blipFill>
        <p:spPr>
          <a:xfrm rot="522105">
            <a:off x="1913537" y="2464640"/>
            <a:ext cx="1209707" cy="148008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7"/>
          <a:stretch>
            <a:fillRect/>
          </a:stretch>
        </p:blipFill>
        <p:spPr>
          <a:xfrm rot="20617852">
            <a:off x="7184303" y="2355824"/>
            <a:ext cx="1277533" cy="180516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8"/>
          <a:stretch>
            <a:fillRect/>
          </a:stretch>
        </p:blipFill>
        <p:spPr>
          <a:xfrm>
            <a:off x="3008431" y="4377225"/>
            <a:ext cx="3943881" cy="1307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2358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34716" y="312178"/>
            <a:ext cx="7999811" cy="792163"/>
          </a:xfrm>
        </p:spPr>
        <p:txBody>
          <a:bodyPr/>
          <a:lstStyle/>
          <a:p>
            <a:r>
              <a:rPr lang="en-NZ" dirty="0" err="1"/>
              <a:t>PaCT</a:t>
            </a:r>
            <a:r>
              <a:rPr lang="en-NZ" dirty="0"/>
              <a:t> frameworks</a:t>
            </a:r>
          </a:p>
        </p:txBody>
      </p:sp>
      <p:sp>
        <p:nvSpPr>
          <p:cNvPr id="4" name="TextBox 3"/>
          <p:cNvSpPr txBox="1"/>
          <p:nvPr/>
        </p:nvSpPr>
        <p:spPr>
          <a:xfrm rot="21359741">
            <a:off x="627321" y="1263941"/>
            <a:ext cx="4034072" cy="237295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457189" indent="-457189" fontAlgn="auto">
              <a:lnSpc>
                <a:spcPct val="130000"/>
              </a:lnSpc>
              <a:spcBef>
                <a:spcPts val="0"/>
              </a:spcBef>
              <a:spcAft>
                <a:spcPts val="0"/>
              </a:spcAft>
              <a:defRPr/>
            </a:pPr>
            <a:r>
              <a:rPr lang="en-US" b="1" dirty="0">
                <a:solidFill>
                  <a:schemeClr val="tx1"/>
                </a:solidFill>
                <a:cs typeface="Arial"/>
              </a:rPr>
              <a:t>READING</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Making sense of text: processing system </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Making sense of text: text structure</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Making sense of text: vocabulary knowledge</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Making sense of text: reading critically</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Reading to organise ideas and information for learning.</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Acquiring and using information and ideas in informational texts.</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Reading for literary experience</a:t>
            </a:r>
            <a:r>
              <a:rPr lang="en-NZ" sz="1200" dirty="0">
                <a:solidFill>
                  <a:schemeClr val="tx1"/>
                </a:solidFill>
                <a:cs typeface="Arial"/>
              </a:rPr>
              <a:t>.</a:t>
            </a:r>
            <a:endParaRPr lang="en-NZ" sz="2000" dirty="0">
              <a:solidFill>
                <a:schemeClr val="tx1"/>
              </a:solidFill>
            </a:endParaRPr>
          </a:p>
        </p:txBody>
      </p:sp>
      <p:sp>
        <p:nvSpPr>
          <p:cNvPr id="5" name="TextBox 4"/>
          <p:cNvSpPr txBox="1"/>
          <p:nvPr/>
        </p:nvSpPr>
        <p:spPr>
          <a:xfrm>
            <a:off x="3255633" y="3543303"/>
            <a:ext cx="4234805" cy="2372957"/>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457189" indent="-457189" fontAlgn="auto">
              <a:lnSpc>
                <a:spcPct val="130000"/>
              </a:lnSpc>
              <a:spcBef>
                <a:spcPts val="0"/>
              </a:spcBef>
              <a:spcAft>
                <a:spcPts val="0"/>
              </a:spcAft>
              <a:defRPr/>
            </a:pPr>
            <a:r>
              <a:rPr lang="en-US" b="1" dirty="0">
                <a:solidFill>
                  <a:schemeClr val="tx1"/>
                </a:solidFill>
                <a:cs typeface="Arial"/>
              </a:rPr>
              <a:t>MATHEMATICS</a:t>
            </a:r>
          </a:p>
          <a:p>
            <a:pPr marL="271456" indent="-271456" fontAlgn="auto">
              <a:lnSpc>
                <a:spcPct val="130000"/>
              </a:lnSpc>
              <a:spcBef>
                <a:spcPts val="0"/>
              </a:spcBef>
              <a:spcAft>
                <a:spcPts val="0"/>
              </a:spcAft>
              <a:buFont typeface="Arial" pitchFamily="34" charset="0"/>
              <a:buChar char="•"/>
              <a:defRPr/>
            </a:pPr>
            <a:r>
              <a:rPr lang="en-US" sz="1200" b="1" dirty="0">
                <a:solidFill>
                  <a:schemeClr val="tx1"/>
                </a:solidFill>
                <a:cs typeface="Arial"/>
              </a:rPr>
              <a:t>Additive thinking</a:t>
            </a:r>
          </a:p>
          <a:p>
            <a:pPr marL="271456" indent="-271456" fontAlgn="auto">
              <a:lnSpc>
                <a:spcPct val="130000"/>
              </a:lnSpc>
              <a:spcBef>
                <a:spcPts val="0"/>
              </a:spcBef>
              <a:spcAft>
                <a:spcPts val="0"/>
              </a:spcAft>
              <a:buFont typeface="Arial" pitchFamily="34" charset="0"/>
              <a:buChar char="•"/>
              <a:defRPr/>
            </a:pPr>
            <a:r>
              <a:rPr lang="en-US" sz="1200" b="1" dirty="0">
                <a:solidFill>
                  <a:schemeClr val="tx1"/>
                </a:solidFill>
                <a:cs typeface="Arial"/>
              </a:rPr>
              <a:t>Multiplicative thinking</a:t>
            </a:r>
          </a:p>
          <a:p>
            <a:pPr marL="271456" indent="-271456" fontAlgn="auto">
              <a:lnSpc>
                <a:spcPct val="130000"/>
              </a:lnSpc>
              <a:spcBef>
                <a:spcPts val="0"/>
              </a:spcBef>
              <a:spcAft>
                <a:spcPts val="0"/>
              </a:spcAft>
              <a:buFont typeface="Arial" pitchFamily="34" charset="0"/>
              <a:buChar char="•"/>
              <a:defRPr/>
            </a:pPr>
            <a:r>
              <a:rPr lang="en-US" sz="1200" b="1" dirty="0">
                <a:solidFill>
                  <a:schemeClr val="tx1"/>
                </a:solidFill>
                <a:cs typeface="Arial"/>
              </a:rPr>
              <a:t>Patterns and relationships</a:t>
            </a:r>
          </a:p>
          <a:p>
            <a:pPr marL="271456" indent="-271456" fontAlgn="auto">
              <a:lnSpc>
                <a:spcPct val="130000"/>
              </a:lnSpc>
              <a:spcBef>
                <a:spcPts val="0"/>
              </a:spcBef>
              <a:spcAft>
                <a:spcPts val="0"/>
              </a:spcAft>
              <a:buFont typeface="Arial" pitchFamily="34" charset="0"/>
              <a:buChar char="•"/>
              <a:defRPr/>
            </a:pPr>
            <a:r>
              <a:rPr lang="en-US" sz="1200" b="1" dirty="0">
                <a:solidFill>
                  <a:schemeClr val="tx1"/>
                </a:solidFill>
                <a:cs typeface="Arial"/>
              </a:rPr>
              <a:t>Using symbols and expressions to think mathematically</a:t>
            </a:r>
          </a:p>
          <a:p>
            <a:pPr marL="271456" indent="-271456" fontAlgn="auto">
              <a:lnSpc>
                <a:spcPct val="130000"/>
              </a:lnSpc>
              <a:spcBef>
                <a:spcPts val="0"/>
              </a:spcBef>
              <a:spcAft>
                <a:spcPts val="0"/>
              </a:spcAft>
              <a:buFont typeface="Arial" pitchFamily="34" charset="0"/>
              <a:buChar char="•"/>
              <a:defRPr/>
            </a:pPr>
            <a:r>
              <a:rPr lang="en-US" sz="1200" b="1" dirty="0">
                <a:solidFill>
                  <a:schemeClr val="tx1"/>
                </a:solidFill>
                <a:cs typeface="Arial"/>
              </a:rPr>
              <a:t>Geometric thinking</a:t>
            </a:r>
          </a:p>
          <a:p>
            <a:pPr marL="271456" indent="-271456" fontAlgn="auto">
              <a:lnSpc>
                <a:spcPct val="130000"/>
              </a:lnSpc>
              <a:spcBef>
                <a:spcPts val="0"/>
              </a:spcBef>
              <a:spcAft>
                <a:spcPts val="0"/>
              </a:spcAft>
              <a:buFont typeface="Arial" pitchFamily="34" charset="0"/>
              <a:buChar char="•"/>
              <a:defRPr/>
            </a:pPr>
            <a:r>
              <a:rPr lang="en-US" sz="1200" b="1" dirty="0">
                <a:solidFill>
                  <a:schemeClr val="tx1"/>
                </a:solidFill>
                <a:cs typeface="Arial"/>
              </a:rPr>
              <a:t>Measurement sense</a:t>
            </a:r>
          </a:p>
          <a:p>
            <a:pPr marL="271456" indent="-271456" fontAlgn="auto">
              <a:lnSpc>
                <a:spcPct val="130000"/>
              </a:lnSpc>
              <a:spcBef>
                <a:spcPts val="0"/>
              </a:spcBef>
              <a:spcAft>
                <a:spcPts val="0"/>
              </a:spcAft>
              <a:buFont typeface="Arial" pitchFamily="34" charset="0"/>
              <a:buChar char="•"/>
              <a:defRPr/>
            </a:pPr>
            <a:r>
              <a:rPr lang="en-US" sz="1200" b="1" dirty="0">
                <a:solidFill>
                  <a:schemeClr val="tx1"/>
                </a:solidFill>
                <a:cs typeface="Arial"/>
              </a:rPr>
              <a:t>Statistical investigations</a:t>
            </a:r>
          </a:p>
          <a:p>
            <a:pPr marL="271456" indent="-271456" fontAlgn="auto">
              <a:lnSpc>
                <a:spcPct val="130000"/>
              </a:lnSpc>
              <a:spcBef>
                <a:spcPts val="0"/>
              </a:spcBef>
              <a:spcAft>
                <a:spcPts val="0"/>
              </a:spcAft>
              <a:buFont typeface="Arial" pitchFamily="34" charset="0"/>
              <a:buChar char="•"/>
              <a:defRPr/>
            </a:pPr>
            <a:r>
              <a:rPr lang="en-US" sz="1200" b="1" dirty="0">
                <a:solidFill>
                  <a:schemeClr val="tx1"/>
                </a:solidFill>
                <a:cs typeface="Arial"/>
              </a:rPr>
              <a:t>Interpreting statistical and chance situations.</a:t>
            </a:r>
            <a:endParaRPr lang="en-NZ" sz="2000" b="1" dirty="0">
              <a:solidFill>
                <a:schemeClr val="tx1"/>
              </a:solidFill>
            </a:endParaRPr>
          </a:p>
        </p:txBody>
      </p:sp>
      <p:sp>
        <p:nvSpPr>
          <p:cNvPr id="6" name="TextBox 5"/>
          <p:cNvSpPr txBox="1"/>
          <p:nvPr/>
        </p:nvSpPr>
        <p:spPr>
          <a:xfrm rot="409453">
            <a:off x="5386128" y="1225404"/>
            <a:ext cx="3609568" cy="237295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457189" indent="-457189" fontAlgn="auto">
              <a:lnSpc>
                <a:spcPct val="130000"/>
              </a:lnSpc>
              <a:spcBef>
                <a:spcPts val="0"/>
              </a:spcBef>
              <a:spcAft>
                <a:spcPts val="0"/>
              </a:spcAft>
              <a:defRPr/>
            </a:pPr>
            <a:r>
              <a:rPr lang="en-US" b="1" dirty="0">
                <a:solidFill>
                  <a:schemeClr val="tx1"/>
                </a:solidFill>
                <a:cs typeface="Arial"/>
              </a:rPr>
              <a:t>WRITING</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Writing meaningful text: encoding; </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Writing meaningful text: text features. </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Writing meaningful text: vocabulary knowledge.</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Using writing to think and organise for learning.</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Creating texts to communicate knowledge and understanding</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Creating texts for literary purposes</a:t>
            </a:r>
          </a:p>
          <a:p>
            <a:pPr marL="271456" indent="-271456" fontAlgn="auto">
              <a:lnSpc>
                <a:spcPct val="130000"/>
              </a:lnSpc>
              <a:spcBef>
                <a:spcPts val="0"/>
              </a:spcBef>
              <a:spcAft>
                <a:spcPts val="0"/>
              </a:spcAft>
              <a:buFont typeface="Arial" pitchFamily="34" charset="0"/>
              <a:buChar char="•"/>
              <a:defRPr/>
            </a:pPr>
            <a:r>
              <a:rPr lang="en-NZ" sz="1200" b="1" dirty="0">
                <a:solidFill>
                  <a:schemeClr val="tx1"/>
                </a:solidFill>
                <a:cs typeface="Arial"/>
              </a:rPr>
              <a:t>Creating texts to influence others</a:t>
            </a:r>
            <a:r>
              <a:rPr lang="en-NZ" sz="1200" dirty="0">
                <a:solidFill>
                  <a:schemeClr val="tx1"/>
                </a:solidFill>
                <a:cs typeface="Arial"/>
              </a:rPr>
              <a:t>.</a:t>
            </a:r>
            <a:endParaRPr lang="en-NZ" sz="2000" dirty="0">
              <a:solidFill>
                <a:schemeClr val="tx1"/>
              </a:solidFill>
            </a:endParaRPr>
          </a:p>
        </p:txBody>
      </p:sp>
      <p:sp>
        <p:nvSpPr>
          <p:cNvPr id="19468" name="TextBox 6"/>
          <p:cNvSpPr txBox="1">
            <a:spLocks noChangeArrowheads="1"/>
          </p:cNvSpPr>
          <p:nvPr/>
        </p:nvSpPr>
        <p:spPr bwMode="auto">
          <a:xfrm>
            <a:off x="2895511" y="3068"/>
            <a:ext cx="4478223" cy="400110"/>
          </a:xfrm>
          <a:prstGeom prst="rect">
            <a:avLst/>
          </a:prstGeom>
          <a:noFill/>
          <a:ln w="9525">
            <a:noFill/>
            <a:miter lim="800000"/>
            <a:headEnd/>
            <a:tailEnd/>
          </a:ln>
        </p:spPr>
        <p:txBody>
          <a:bodyPr wrap="square">
            <a:spAutoFit/>
          </a:bodyPr>
          <a:lstStyle/>
          <a:p>
            <a:pPr algn="ctr"/>
            <a:r>
              <a:rPr lang="en-NZ" sz="2000" dirty="0">
                <a:solidFill>
                  <a:srgbClr val="404040"/>
                </a:solidFill>
                <a:latin typeface="+mj-lt"/>
                <a:cs typeface="MS PGothic" charset="0"/>
              </a:rPr>
              <a:t>Progress and Consistency Tool (</a:t>
            </a:r>
            <a:r>
              <a:rPr lang="en-NZ" sz="2000" dirty="0" err="1">
                <a:solidFill>
                  <a:srgbClr val="404040"/>
                </a:solidFill>
                <a:latin typeface="+mj-lt"/>
                <a:cs typeface="MS PGothic" charset="0"/>
              </a:rPr>
              <a:t>PaCT</a:t>
            </a:r>
            <a:r>
              <a:rPr lang="en-NZ" sz="2000" dirty="0">
                <a:solidFill>
                  <a:srgbClr val="404040"/>
                </a:solidFill>
                <a:latin typeface="+mj-lt"/>
                <a:cs typeface="MS PGothic" charset="0"/>
              </a:rPr>
              <a:t>)</a:t>
            </a:r>
          </a:p>
        </p:txBody>
      </p:sp>
    </p:spTree>
    <p:extLst>
      <p:ext uri="{BB962C8B-B14F-4D97-AF65-F5344CB8AC3E}">
        <p14:creationId xmlns:p14="http://schemas.microsoft.com/office/powerpoint/2010/main" val="2817510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44578" y="115150"/>
            <a:ext cx="7642225" cy="590383"/>
          </a:xfrm>
        </p:spPr>
        <p:txBody>
          <a:bodyPr/>
          <a:lstStyle/>
          <a:p>
            <a:r>
              <a:rPr lang="en-NZ" b="1" dirty="0" smtClean="0"/>
              <a:t> </a:t>
            </a:r>
            <a:r>
              <a:rPr lang="en-NZ" dirty="0" smtClean="0"/>
              <a:t>Framework</a:t>
            </a:r>
          </a:p>
        </p:txBody>
      </p:sp>
      <p:grpSp>
        <p:nvGrpSpPr>
          <p:cNvPr id="23" name="Group 22"/>
          <p:cNvGrpSpPr/>
          <p:nvPr/>
        </p:nvGrpSpPr>
        <p:grpSpPr>
          <a:xfrm>
            <a:off x="1044577" y="728915"/>
            <a:ext cx="8018194" cy="5243734"/>
            <a:chOff x="1044575" y="728914"/>
            <a:chExt cx="8018195" cy="5243734"/>
          </a:xfrm>
        </p:grpSpPr>
        <p:pic>
          <p:nvPicPr>
            <p:cNvPr id="2" name="Picture 1"/>
            <p:cNvPicPr>
              <a:picLocks noChangeAspect="1"/>
            </p:cNvPicPr>
            <p:nvPr/>
          </p:nvPicPr>
          <p:blipFill rotWithShape="1">
            <a:blip r:embed="rId3"/>
            <a:srcRect l="12190" r="2456"/>
            <a:stretch/>
          </p:blipFill>
          <p:spPr>
            <a:xfrm>
              <a:off x="1093962" y="761662"/>
              <a:ext cx="7968807" cy="5197493"/>
            </a:xfrm>
            <a:prstGeom prst="rect">
              <a:avLst/>
            </a:prstGeom>
          </p:spPr>
        </p:pic>
        <p:sp>
          <p:nvSpPr>
            <p:cNvPr id="3" name="TextBox 2"/>
            <p:cNvSpPr txBox="1"/>
            <p:nvPr/>
          </p:nvSpPr>
          <p:spPr>
            <a:xfrm rot="16200000">
              <a:off x="-387068" y="3542508"/>
              <a:ext cx="3565437" cy="338554"/>
            </a:xfrm>
            <a:prstGeom prst="rect">
              <a:avLst/>
            </a:prstGeom>
            <a:solidFill>
              <a:schemeClr val="bg1"/>
            </a:solidFill>
          </p:spPr>
          <p:txBody>
            <a:bodyPr wrap="square" rtlCol="0">
              <a:spAutoFit/>
            </a:bodyPr>
            <a:lstStyle/>
            <a:p>
              <a:r>
                <a:rPr lang="en-NZ" sz="1600" b="1" dirty="0"/>
                <a:t>Writing meaningful text: encoding</a:t>
              </a:r>
            </a:p>
          </p:txBody>
        </p:sp>
        <p:sp>
          <p:nvSpPr>
            <p:cNvPr id="5" name="TextBox 4"/>
            <p:cNvSpPr txBox="1"/>
            <p:nvPr/>
          </p:nvSpPr>
          <p:spPr>
            <a:xfrm rot="16200000">
              <a:off x="-106135" y="3021863"/>
              <a:ext cx="4668282" cy="276999"/>
            </a:xfrm>
            <a:prstGeom prst="rect">
              <a:avLst/>
            </a:prstGeom>
            <a:solidFill>
              <a:schemeClr val="bg1"/>
            </a:solidFill>
          </p:spPr>
          <p:txBody>
            <a:bodyPr wrap="square" rtlCol="0">
              <a:spAutoFit/>
            </a:bodyPr>
            <a:lstStyle/>
            <a:p>
              <a:r>
                <a:rPr lang="en-NZ" sz="1200" b="1" dirty="0"/>
                <a:t>Writing meaningful text: using knowledge of text structure &amp; features</a:t>
              </a:r>
            </a:p>
          </p:txBody>
        </p:sp>
        <p:sp>
          <p:nvSpPr>
            <p:cNvPr id="6" name="TextBox 5"/>
            <p:cNvSpPr txBox="1"/>
            <p:nvPr/>
          </p:nvSpPr>
          <p:spPr>
            <a:xfrm rot="16200000">
              <a:off x="1043421" y="3361532"/>
              <a:ext cx="3927389" cy="338554"/>
            </a:xfrm>
            <a:prstGeom prst="rect">
              <a:avLst/>
            </a:prstGeom>
            <a:solidFill>
              <a:schemeClr val="bg1"/>
            </a:solidFill>
          </p:spPr>
          <p:txBody>
            <a:bodyPr wrap="square" rtlCol="0">
              <a:spAutoFit/>
            </a:bodyPr>
            <a:lstStyle/>
            <a:p>
              <a:r>
                <a:rPr lang="en-NZ" sz="1600" b="1" dirty="0"/>
                <a:t>Writing meaningful text: Vocabulary</a:t>
              </a:r>
            </a:p>
          </p:txBody>
        </p:sp>
        <p:sp>
          <p:nvSpPr>
            <p:cNvPr id="7" name="TextBox 6"/>
            <p:cNvSpPr txBox="1"/>
            <p:nvPr/>
          </p:nvSpPr>
          <p:spPr>
            <a:xfrm rot="16200000">
              <a:off x="1428369" y="2942432"/>
              <a:ext cx="4765590" cy="338554"/>
            </a:xfrm>
            <a:prstGeom prst="rect">
              <a:avLst/>
            </a:prstGeom>
            <a:solidFill>
              <a:schemeClr val="bg1"/>
            </a:solidFill>
          </p:spPr>
          <p:txBody>
            <a:bodyPr wrap="square" rtlCol="0">
              <a:spAutoFit/>
            </a:bodyPr>
            <a:lstStyle/>
            <a:p>
              <a:r>
                <a:rPr lang="en-NZ" sz="1600" b="1" dirty="0"/>
                <a:t>Using writing to think and organise for learning </a:t>
              </a:r>
            </a:p>
          </p:txBody>
        </p:sp>
        <p:sp>
          <p:nvSpPr>
            <p:cNvPr id="8" name="TextBox 7"/>
            <p:cNvSpPr txBox="1"/>
            <p:nvPr/>
          </p:nvSpPr>
          <p:spPr>
            <a:xfrm rot="16200000">
              <a:off x="2245702" y="2989580"/>
              <a:ext cx="4732838" cy="276999"/>
            </a:xfrm>
            <a:prstGeom prst="rect">
              <a:avLst/>
            </a:prstGeom>
            <a:solidFill>
              <a:schemeClr val="bg1"/>
            </a:solidFill>
          </p:spPr>
          <p:txBody>
            <a:bodyPr wrap="square" rtlCol="0">
              <a:spAutoFit/>
            </a:bodyPr>
            <a:lstStyle/>
            <a:p>
              <a:r>
                <a:rPr lang="en-NZ" sz="1200" b="1" dirty="0"/>
                <a:t>Creating texts to communicate knowledge and understanding</a:t>
              </a:r>
            </a:p>
          </p:txBody>
        </p:sp>
        <p:sp>
          <p:nvSpPr>
            <p:cNvPr id="9" name="TextBox 8"/>
            <p:cNvSpPr txBox="1"/>
            <p:nvPr/>
          </p:nvSpPr>
          <p:spPr>
            <a:xfrm rot="16200000">
              <a:off x="3726963" y="3661569"/>
              <a:ext cx="3327317" cy="338554"/>
            </a:xfrm>
            <a:prstGeom prst="rect">
              <a:avLst/>
            </a:prstGeom>
            <a:solidFill>
              <a:schemeClr val="bg1"/>
            </a:solidFill>
          </p:spPr>
          <p:txBody>
            <a:bodyPr wrap="square" rtlCol="0">
              <a:spAutoFit/>
            </a:bodyPr>
            <a:lstStyle/>
            <a:p>
              <a:r>
                <a:rPr lang="en-NZ" sz="1600" b="1" dirty="0"/>
                <a:t>Creating texts for literary purposes</a:t>
              </a:r>
            </a:p>
          </p:txBody>
        </p:sp>
        <p:sp>
          <p:nvSpPr>
            <p:cNvPr id="10" name="TextBox 9"/>
            <p:cNvSpPr txBox="1"/>
            <p:nvPr/>
          </p:nvSpPr>
          <p:spPr>
            <a:xfrm rot="16200000">
              <a:off x="4582218" y="3661568"/>
              <a:ext cx="3327318" cy="338554"/>
            </a:xfrm>
            <a:prstGeom prst="rect">
              <a:avLst/>
            </a:prstGeom>
            <a:solidFill>
              <a:schemeClr val="bg1"/>
            </a:solidFill>
          </p:spPr>
          <p:txBody>
            <a:bodyPr wrap="square" rtlCol="0">
              <a:spAutoFit/>
            </a:bodyPr>
            <a:lstStyle/>
            <a:p>
              <a:r>
                <a:rPr lang="en-NZ" sz="1600" b="1" dirty="0"/>
                <a:t>Creating texts to influence others</a:t>
              </a:r>
            </a:p>
          </p:txBody>
        </p:sp>
        <p:sp>
          <p:nvSpPr>
            <p:cNvPr id="12" name="TextBox 11"/>
            <p:cNvSpPr txBox="1"/>
            <p:nvPr/>
          </p:nvSpPr>
          <p:spPr>
            <a:xfrm>
              <a:off x="7417069" y="4533062"/>
              <a:ext cx="1645701" cy="646331"/>
            </a:xfrm>
            <a:prstGeom prst="rect">
              <a:avLst/>
            </a:prstGeom>
            <a:solidFill>
              <a:schemeClr val="bg1"/>
            </a:solidFill>
          </p:spPr>
          <p:txBody>
            <a:bodyPr wrap="square" rtlCol="0">
              <a:spAutoFit/>
            </a:bodyPr>
            <a:lstStyle/>
            <a:p>
              <a:r>
                <a:rPr lang="en-NZ" b="1" i="1" dirty="0" smtClean="0"/>
                <a:t>A set of illustrations</a:t>
              </a:r>
              <a:endParaRPr lang="en-NZ" b="1" i="1" dirty="0"/>
            </a:p>
          </p:txBody>
        </p:sp>
        <p:sp>
          <p:nvSpPr>
            <p:cNvPr id="13" name="TextBox 12"/>
            <p:cNvSpPr txBox="1"/>
            <p:nvPr/>
          </p:nvSpPr>
          <p:spPr>
            <a:xfrm>
              <a:off x="2008292" y="5603316"/>
              <a:ext cx="3594849" cy="369332"/>
            </a:xfrm>
            <a:prstGeom prst="rect">
              <a:avLst/>
            </a:prstGeom>
            <a:solidFill>
              <a:schemeClr val="bg1"/>
            </a:solidFill>
          </p:spPr>
          <p:txBody>
            <a:bodyPr wrap="square" rtlCol="0">
              <a:spAutoFit/>
            </a:bodyPr>
            <a:lstStyle/>
            <a:p>
              <a:pPr algn="ctr"/>
              <a:r>
                <a:rPr lang="en-NZ" b="1" i="1" dirty="0"/>
                <a:t>Aspects of Writing</a:t>
              </a:r>
            </a:p>
          </p:txBody>
        </p:sp>
        <p:pic>
          <p:nvPicPr>
            <p:cNvPr id="14" name="Picture 13"/>
            <p:cNvPicPr>
              <a:picLocks noChangeAspect="1"/>
            </p:cNvPicPr>
            <p:nvPr/>
          </p:nvPicPr>
          <p:blipFill>
            <a:blip r:embed="rId4"/>
            <a:stretch>
              <a:fillRect/>
            </a:stretch>
          </p:blipFill>
          <p:spPr>
            <a:xfrm>
              <a:off x="1572713" y="838254"/>
              <a:ext cx="362690" cy="4648200"/>
            </a:xfrm>
            <a:prstGeom prst="rect">
              <a:avLst/>
            </a:prstGeom>
          </p:spPr>
        </p:pic>
        <p:sp>
          <p:nvSpPr>
            <p:cNvPr id="15" name="Rectangle 14"/>
            <p:cNvSpPr/>
            <p:nvPr/>
          </p:nvSpPr>
          <p:spPr>
            <a:xfrm>
              <a:off x="1069897" y="838254"/>
              <a:ext cx="120689" cy="474759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7" name="Rectangle 16"/>
            <p:cNvSpPr/>
            <p:nvPr/>
          </p:nvSpPr>
          <p:spPr>
            <a:xfrm rot="5400000">
              <a:off x="4176417" y="2355290"/>
              <a:ext cx="108810" cy="637249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18" name="Picture 17"/>
            <p:cNvPicPr>
              <a:picLocks noChangeAspect="1"/>
            </p:cNvPicPr>
            <p:nvPr/>
          </p:nvPicPr>
          <p:blipFill>
            <a:blip r:embed="rId4"/>
            <a:stretch>
              <a:fillRect/>
            </a:stretch>
          </p:blipFill>
          <p:spPr>
            <a:xfrm>
              <a:off x="2353729" y="834240"/>
              <a:ext cx="362690" cy="4648200"/>
            </a:xfrm>
            <a:prstGeom prst="rect">
              <a:avLst/>
            </a:prstGeom>
          </p:spPr>
        </p:pic>
        <p:pic>
          <p:nvPicPr>
            <p:cNvPr id="16" name="Picture 15"/>
            <p:cNvPicPr>
              <a:picLocks noChangeAspect="1"/>
            </p:cNvPicPr>
            <p:nvPr/>
          </p:nvPicPr>
          <p:blipFill>
            <a:blip r:embed="rId5"/>
            <a:stretch>
              <a:fillRect/>
            </a:stretch>
          </p:blipFill>
          <p:spPr>
            <a:xfrm>
              <a:off x="4762800" y="826220"/>
              <a:ext cx="379265" cy="4647951"/>
            </a:xfrm>
            <a:prstGeom prst="rect">
              <a:avLst/>
            </a:prstGeom>
          </p:spPr>
        </p:pic>
        <p:grpSp>
          <p:nvGrpSpPr>
            <p:cNvPr id="20" name="Group 19"/>
            <p:cNvGrpSpPr/>
            <p:nvPr/>
          </p:nvGrpSpPr>
          <p:grpSpPr>
            <a:xfrm>
              <a:off x="6409619" y="2073928"/>
              <a:ext cx="321005" cy="272984"/>
              <a:chOff x="6705291" y="2049864"/>
              <a:chExt cx="295060" cy="272984"/>
            </a:xfrm>
          </p:grpSpPr>
          <p:sp>
            <p:nvSpPr>
              <p:cNvPr id="19" name="Rectangle 18"/>
              <p:cNvSpPr/>
              <p:nvPr/>
            </p:nvSpPr>
            <p:spPr>
              <a:xfrm>
                <a:off x="6705291" y="2049864"/>
                <a:ext cx="100484" cy="2612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1" name="Rectangle 20"/>
              <p:cNvSpPr/>
              <p:nvPr/>
            </p:nvSpPr>
            <p:spPr>
              <a:xfrm>
                <a:off x="6899867" y="2061591"/>
                <a:ext cx="100484" cy="2612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grpSp>
      <p:pic>
        <p:nvPicPr>
          <p:cNvPr id="24" name="Picture 23"/>
          <p:cNvPicPr>
            <a:picLocks noChangeAspect="1"/>
          </p:cNvPicPr>
          <p:nvPr/>
        </p:nvPicPr>
        <p:blipFill>
          <a:blip r:embed="rId6"/>
          <a:stretch>
            <a:fillRect/>
          </a:stretch>
        </p:blipFill>
        <p:spPr>
          <a:xfrm>
            <a:off x="7177802" y="701351"/>
            <a:ext cx="1858193" cy="13516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44578" y="206377"/>
            <a:ext cx="7642225" cy="735013"/>
          </a:xfrm>
        </p:spPr>
        <p:txBody>
          <a:bodyPr/>
          <a:lstStyle/>
          <a:p>
            <a:r>
              <a:rPr lang="en-US" dirty="0" smtClean="0"/>
              <a:t>Sets of Illustrations</a:t>
            </a:r>
          </a:p>
        </p:txBody>
      </p:sp>
      <p:sp>
        <p:nvSpPr>
          <p:cNvPr id="50179" name="Content Placeholder 2"/>
          <p:cNvSpPr>
            <a:spLocks noGrp="1"/>
          </p:cNvSpPr>
          <p:nvPr>
            <p:ph idx="1"/>
          </p:nvPr>
        </p:nvSpPr>
        <p:spPr>
          <a:xfrm>
            <a:off x="1044575" y="868692"/>
            <a:ext cx="7823200" cy="4916487"/>
          </a:xfrm>
        </p:spPr>
        <p:txBody>
          <a:bodyPr/>
          <a:lstStyle/>
          <a:p>
            <a:r>
              <a:rPr lang="en-AU" sz="3000" dirty="0"/>
              <a:t>The observable steps of learning in each aspect are described through</a:t>
            </a:r>
            <a:r>
              <a:rPr lang="en-AU" sz="3600" dirty="0"/>
              <a:t> </a:t>
            </a:r>
            <a:r>
              <a:rPr lang="en-AU" sz="3000" b="1" dirty="0"/>
              <a:t>sets</a:t>
            </a:r>
            <a:r>
              <a:rPr lang="en-AU" sz="3600" dirty="0"/>
              <a:t> </a:t>
            </a:r>
            <a:r>
              <a:rPr lang="en-AU" sz="3000" dirty="0"/>
              <a:t>of illustrations </a:t>
            </a:r>
          </a:p>
          <a:p>
            <a:r>
              <a:rPr lang="en-AU" sz="3000" dirty="0"/>
              <a:t>Each </a:t>
            </a:r>
            <a:r>
              <a:rPr lang="en-AU" sz="3000" b="1" dirty="0"/>
              <a:t>set</a:t>
            </a:r>
            <a:r>
              <a:rPr lang="en-AU" sz="3000" dirty="0"/>
              <a:t> has been developed to illustrate big or important ideas in the learning progressions. </a:t>
            </a:r>
          </a:p>
          <a:p>
            <a:r>
              <a:rPr lang="en-AU" sz="3000" dirty="0"/>
              <a:t>Each </a:t>
            </a:r>
            <a:r>
              <a:rPr lang="en-AU" sz="3000" b="1" dirty="0"/>
              <a:t>set</a:t>
            </a:r>
            <a:r>
              <a:rPr lang="en-AU" sz="3000" dirty="0"/>
              <a:t> describes the important features that teachers should notice and recognise about </a:t>
            </a:r>
            <a:r>
              <a:rPr lang="en-AU" sz="3000" b="1" dirty="0"/>
              <a:t>what each student knows and can do</a:t>
            </a:r>
            <a:r>
              <a:rPr lang="en-AU" sz="3000" dirty="0"/>
              <a:t>. </a:t>
            </a:r>
          </a:p>
          <a:p>
            <a:r>
              <a:rPr lang="en-AU" sz="3000" dirty="0"/>
              <a:t>A single illustration will not necessarily show everything within a step. The set will provide a more comprehensive picture. </a:t>
            </a:r>
          </a:p>
          <a:p>
            <a:endParaRPr lang="en-AU" sz="3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44578" y="136528"/>
            <a:ext cx="7853363" cy="804863"/>
          </a:xfrm>
        </p:spPr>
        <p:txBody>
          <a:bodyPr/>
          <a:lstStyle/>
          <a:p>
            <a:r>
              <a:rPr lang="en-US" dirty="0" smtClean="0"/>
              <a:t>The components of an illustration</a:t>
            </a:r>
          </a:p>
        </p:txBody>
      </p:sp>
      <p:sp>
        <p:nvSpPr>
          <p:cNvPr id="48131" name="Content Placeholder 2"/>
          <p:cNvSpPr>
            <a:spLocks noGrp="1"/>
          </p:cNvSpPr>
          <p:nvPr>
            <p:ph idx="1"/>
          </p:nvPr>
        </p:nvSpPr>
        <p:spPr>
          <a:xfrm>
            <a:off x="1044578" y="921589"/>
            <a:ext cx="7642225" cy="5110245"/>
          </a:xfrm>
        </p:spPr>
        <p:txBody>
          <a:bodyPr/>
          <a:lstStyle/>
          <a:p>
            <a:pPr>
              <a:lnSpc>
                <a:spcPct val="90000"/>
              </a:lnSpc>
            </a:pPr>
            <a:r>
              <a:rPr lang="en-AU" sz="2700" dirty="0"/>
              <a:t>A unique </a:t>
            </a:r>
            <a:r>
              <a:rPr lang="en-AU" sz="2700" b="1" dirty="0"/>
              <a:t>title</a:t>
            </a:r>
            <a:r>
              <a:rPr lang="en-AU" sz="2700" dirty="0"/>
              <a:t>.</a:t>
            </a:r>
          </a:p>
          <a:p>
            <a:pPr>
              <a:lnSpc>
                <a:spcPct val="90000"/>
              </a:lnSpc>
            </a:pPr>
            <a:r>
              <a:rPr lang="en-AU" sz="2700" dirty="0"/>
              <a:t>The </a:t>
            </a:r>
            <a:r>
              <a:rPr lang="en-AU" sz="2700" b="1" dirty="0"/>
              <a:t>annotation</a:t>
            </a:r>
            <a:r>
              <a:rPr lang="en-AU" sz="2700" dirty="0"/>
              <a:t> draws attention to the most significant element of the student’s work presented in the illustration. </a:t>
            </a:r>
          </a:p>
          <a:p>
            <a:pPr>
              <a:lnSpc>
                <a:spcPct val="90000"/>
              </a:lnSpc>
            </a:pPr>
            <a:r>
              <a:rPr lang="en-AU" sz="2700" dirty="0"/>
              <a:t>The </a:t>
            </a:r>
            <a:r>
              <a:rPr lang="en-AU" sz="2700" b="1" dirty="0"/>
              <a:t>problem</a:t>
            </a:r>
            <a:r>
              <a:rPr lang="en-AU" sz="2700" dirty="0"/>
              <a:t> (for mathematics) </a:t>
            </a:r>
            <a:r>
              <a:rPr lang="en-AU" sz="2700" b="1" dirty="0"/>
              <a:t>or the text and task</a:t>
            </a:r>
            <a:r>
              <a:rPr lang="en-AU" sz="2700" dirty="0"/>
              <a:t> (reading and writing), which are the focus of the illustration. This includes the conditions under which the task was completed, for example, independently or with support.</a:t>
            </a:r>
          </a:p>
          <a:p>
            <a:pPr>
              <a:lnSpc>
                <a:spcPct val="90000"/>
              </a:lnSpc>
            </a:pPr>
            <a:r>
              <a:rPr lang="en-AU" sz="2700" dirty="0"/>
              <a:t>The </a:t>
            </a:r>
            <a:r>
              <a:rPr lang="en-AU" sz="2700" b="1" dirty="0"/>
              <a:t>student response</a:t>
            </a:r>
            <a:r>
              <a:rPr lang="en-AU" sz="2700" dirty="0"/>
              <a:t> details how and what the student did in response to the problem or task.  The response may include a work sample and or a transcript of a discussion with a teacher.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44578" y="163514"/>
            <a:ext cx="7642225" cy="723900"/>
          </a:xfrm>
        </p:spPr>
        <p:txBody>
          <a:bodyPr/>
          <a:lstStyle/>
          <a:p>
            <a:r>
              <a:rPr lang="en-US" dirty="0" smtClean="0"/>
              <a:t>Using the Illustrations </a:t>
            </a:r>
          </a:p>
        </p:txBody>
      </p:sp>
      <p:sp>
        <p:nvSpPr>
          <p:cNvPr id="53251" name="Content Placeholder 2"/>
          <p:cNvSpPr>
            <a:spLocks noGrp="1"/>
          </p:cNvSpPr>
          <p:nvPr>
            <p:ph idx="1"/>
          </p:nvPr>
        </p:nvSpPr>
        <p:spPr>
          <a:xfrm>
            <a:off x="1165229" y="873129"/>
            <a:ext cx="7642225" cy="5065713"/>
          </a:xfrm>
        </p:spPr>
        <p:txBody>
          <a:bodyPr/>
          <a:lstStyle/>
          <a:p>
            <a:pPr marL="0" indent="0">
              <a:spcAft>
                <a:spcPts val="1200"/>
              </a:spcAft>
              <a:buNone/>
              <a:defRPr/>
            </a:pPr>
            <a:r>
              <a:rPr lang="en-AU" dirty="0" smtClean="0"/>
              <a:t>The illustrations are </a:t>
            </a:r>
            <a:r>
              <a:rPr lang="en-AU" b="1" dirty="0" smtClean="0"/>
              <a:t>NOT</a:t>
            </a:r>
            <a:r>
              <a:rPr lang="en-AU" dirty="0" smtClean="0"/>
              <a:t> assessment tasks to see if students can do them. </a:t>
            </a:r>
          </a:p>
          <a:p>
            <a:pPr marL="0" indent="0">
              <a:spcAft>
                <a:spcPts val="1200"/>
              </a:spcAft>
              <a:buNone/>
              <a:defRPr/>
            </a:pPr>
            <a:r>
              <a:rPr lang="en-AU" dirty="0" smtClean="0"/>
              <a:t>They should prompt questions such as:</a:t>
            </a:r>
          </a:p>
          <a:p>
            <a:pPr>
              <a:buFont typeface="Arial" panose="020B0604020202020204" pitchFamily="34" charset="0"/>
              <a:buChar char="•"/>
              <a:defRPr/>
            </a:pPr>
            <a:r>
              <a:rPr lang="en-AU" sz="2400" dirty="0"/>
              <a:t>What evidence do I have?</a:t>
            </a:r>
          </a:p>
          <a:p>
            <a:pPr>
              <a:buFont typeface="Arial" panose="020B0604020202020204" pitchFamily="34" charset="0"/>
              <a:buChar char="•"/>
              <a:defRPr/>
            </a:pPr>
            <a:r>
              <a:rPr lang="en-AU" sz="2400" dirty="0"/>
              <a:t>Is this the type of level that ______ could demonstrate?</a:t>
            </a:r>
          </a:p>
          <a:p>
            <a:pPr>
              <a:buFont typeface="Arial" panose="020B0604020202020204" pitchFamily="34" charset="0"/>
              <a:buChar char="•"/>
              <a:defRPr/>
            </a:pPr>
            <a:r>
              <a:rPr lang="en-AU" sz="2400" dirty="0"/>
              <a:t>Is this the </a:t>
            </a:r>
            <a:r>
              <a:rPr lang="en-AU" altLang="en-US" sz="2400" dirty="0"/>
              <a:t>‘</a:t>
            </a:r>
            <a:r>
              <a:rPr lang="en-AU" altLang="ja-JP" sz="2400" b="1" dirty="0"/>
              <a:t>kind of way</a:t>
            </a:r>
            <a:r>
              <a:rPr lang="en-AU" altLang="en-US" sz="2400" b="1" dirty="0"/>
              <a:t>’</a:t>
            </a:r>
            <a:r>
              <a:rPr lang="en-AU" altLang="ja-JP" sz="2400" b="1" dirty="0"/>
              <a:t> </a:t>
            </a:r>
            <a:r>
              <a:rPr lang="en-AU" altLang="ja-JP" sz="2400" dirty="0"/>
              <a:t>that </a:t>
            </a:r>
            <a:r>
              <a:rPr lang="en-AU" sz="2400" dirty="0"/>
              <a:t>______</a:t>
            </a:r>
            <a:r>
              <a:rPr lang="en-AU" altLang="ja-JP" sz="2400" dirty="0"/>
              <a:t> would solve these problems?  (Maths)</a:t>
            </a:r>
          </a:p>
          <a:p>
            <a:pPr>
              <a:buFont typeface="Arial" panose="020B0604020202020204" pitchFamily="34" charset="0"/>
              <a:buChar char="•"/>
              <a:defRPr/>
            </a:pPr>
            <a:r>
              <a:rPr lang="en-AU" sz="2400" dirty="0"/>
              <a:t>Is this the  </a:t>
            </a:r>
            <a:r>
              <a:rPr lang="en-AU" altLang="en-US" sz="2400" dirty="0"/>
              <a:t>‘</a:t>
            </a:r>
            <a:r>
              <a:rPr lang="en-AU" altLang="ja-JP" sz="2400" b="1" dirty="0"/>
              <a:t>kind of way</a:t>
            </a:r>
            <a:r>
              <a:rPr lang="en-AU" altLang="en-US" sz="2400" b="1" dirty="0"/>
              <a:t>’</a:t>
            </a:r>
            <a:r>
              <a:rPr lang="en-AU" sz="2400" dirty="0"/>
              <a:t> that ______ would write ideas, experiences or information? (Writing)</a:t>
            </a:r>
          </a:p>
          <a:p>
            <a:pPr>
              <a:buFont typeface="Arial" panose="020B0604020202020204" pitchFamily="34" charset="0"/>
              <a:buChar char="•"/>
              <a:defRPr/>
            </a:pPr>
            <a:r>
              <a:rPr lang="en-AU" sz="2400" dirty="0"/>
              <a:t>Is this the  </a:t>
            </a:r>
            <a:r>
              <a:rPr lang="en-AU" altLang="en-US" sz="2400" dirty="0"/>
              <a:t>‘</a:t>
            </a:r>
            <a:r>
              <a:rPr lang="en-AU" altLang="ja-JP" sz="2400" b="1" dirty="0"/>
              <a:t>kind of way</a:t>
            </a:r>
            <a:r>
              <a:rPr lang="en-AU" altLang="en-US" sz="2400" b="1" dirty="0"/>
              <a:t>’</a:t>
            </a:r>
            <a:r>
              <a:rPr lang="en-AU" sz="2400" dirty="0"/>
              <a:t> ______ would respond to a text (Reading)</a:t>
            </a:r>
          </a:p>
          <a:p>
            <a:pPr lvl="1">
              <a:buFont typeface="Arial" panose="020B0604020202020204" pitchFamily="34" charset="0"/>
              <a:buChar char="–"/>
              <a:defRPr/>
            </a:pPr>
            <a:endParaRPr lang="en-AU" dirty="0" smtClean="0">
              <a:solidFill>
                <a:schemeClr val="accent1"/>
              </a:solidFill>
            </a:endParaRPr>
          </a:p>
          <a:p>
            <a:pPr lvl="1">
              <a:buFont typeface="Arial" panose="020B0604020202020204" pitchFamily="34" charset="0"/>
              <a:buChar char="–"/>
              <a:defRPr/>
            </a:pPr>
            <a:endParaRPr lang="en-AU" dirty="0" smtClean="0"/>
          </a:p>
          <a:p>
            <a:pPr>
              <a:buFont typeface="Arial" panose="020B0604020202020204"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0002" y="423331"/>
            <a:ext cx="2675467" cy="467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Aft>
                <a:spcPts val="600"/>
              </a:spcAft>
            </a:pPr>
            <a:endParaRPr lang="en-NZ" sz="1600" b="1" dirty="0"/>
          </a:p>
          <a:p>
            <a:pPr algn="ctr">
              <a:spcAft>
                <a:spcPts val="600"/>
              </a:spcAft>
            </a:pPr>
            <a:endParaRPr lang="en-NZ" sz="1600" b="1" dirty="0"/>
          </a:p>
          <a:p>
            <a:pPr algn="ctr">
              <a:spcAft>
                <a:spcPts val="600"/>
              </a:spcAft>
            </a:pPr>
            <a:endParaRPr lang="en-NZ" sz="1600" b="1" dirty="0"/>
          </a:p>
          <a:p>
            <a:pPr algn="ctr">
              <a:spcAft>
                <a:spcPts val="600"/>
              </a:spcAft>
            </a:pPr>
            <a:endParaRPr lang="en-NZ" sz="1600" b="1" dirty="0"/>
          </a:p>
          <a:p>
            <a:pPr algn="ctr">
              <a:spcAft>
                <a:spcPts val="600"/>
              </a:spcAft>
            </a:pPr>
            <a:endParaRPr lang="en-NZ" sz="1600" b="1" dirty="0"/>
          </a:p>
          <a:p>
            <a:pPr algn="ctr">
              <a:spcAft>
                <a:spcPts val="600"/>
              </a:spcAft>
            </a:pPr>
            <a:endParaRPr lang="en-NZ" sz="1600" b="1" dirty="0"/>
          </a:p>
          <a:p>
            <a:pPr algn="ctr">
              <a:spcAft>
                <a:spcPts val="600"/>
              </a:spcAft>
            </a:pPr>
            <a:r>
              <a:rPr lang="en-NZ" sz="1600" b="1" dirty="0"/>
              <a:t>Observing (including diagnostic tools such as </a:t>
            </a:r>
            <a:r>
              <a:rPr lang="en-NZ" sz="1600" b="1" dirty="0" err="1"/>
              <a:t>GloSS</a:t>
            </a:r>
            <a:r>
              <a:rPr lang="en-NZ" sz="1600" b="1" dirty="0"/>
              <a:t>, running records)</a:t>
            </a:r>
          </a:p>
          <a:p>
            <a:pPr algn="ctr">
              <a:spcAft>
                <a:spcPts val="600"/>
              </a:spcAft>
            </a:pPr>
            <a:r>
              <a:rPr lang="en-NZ" sz="1600" b="1" dirty="0"/>
              <a:t>Listening</a:t>
            </a:r>
          </a:p>
          <a:p>
            <a:pPr algn="ctr">
              <a:spcAft>
                <a:spcPts val="600"/>
              </a:spcAft>
            </a:pPr>
            <a:r>
              <a:rPr lang="en-NZ" sz="1600" b="1" dirty="0"/>
              <a:t>Discussing</a:t>
            </a:r>
          </a:p>
          <a:p>
            <a:pPr algn="ctr">
              <a:spcAft>
                <a:spcPts val="600"/>
              </a:spcAft>
            </a:pPr>
            <a:r>
              <a:rPr lang="en-NZ" sz="1600" b="1" dirty="0"/>
              <a:t>Conferencing</a:t>
            </a:r>
          </a:p>
          <a:p>
            <a:pPr algn="ctr">
              <a:spcAft>
                <a:spcPts val="600"/>
              </a:spcAft>
            </a:pPr>
            <a:r>
              <a:rPr lang="en-NZ" sz="1600" b="1" dirty="0"/>
              <a:t>Questioning</a:t>
            </a:r>
          </a:p>
          <a:p>
            <a:pPr algn="ctr">
              <a:spcAft>
                <a:spcPts val="600"/>
              </a:spcAft>
            </a:pPr>
            <a:r>
              <a:rPr lang="en-NZ" sz="1600" b="1" dirty="0"/>
              <a:t>Self assessment</a:t>
            </a:r>
          </a:p>
          <a:p>
            <a:pPr algn="ctr">
              <a:spcAft>
                <a:spcPts val="600"/>
              </a:spcAft>
            </a:pPr>
            <a:r>
              <a:rPr lang="en-NZ" sz="1600" b="1" dirty="0"/>
              <a:t>Peer assessment</a:t>
            </a:r>
          </a:p>
          <a:p>
            <a:pPr algn="ctr">
              <a:spcAft>
                <a:spcPts val="600"/>
              </a:spcAft>
            </a:pPr>
            <a:r>
              <a:rPr lang="en-NZ" sz="1600" b="1" dirty="0"/>
              <a:t>Student reflections</a:t>
            </a:r>
          </a:p>
          <a:p>
            <a:pPr algn="ctr">
              <a:spcAft>
                <a:spcPts val="600"/>
              </a:spcAft>
            </a:pPr>
            <a:r>
              <a:rPr lang="en-NZ" sz="1600" b="1" dirty="0"/>
              <a:t>Explaining</a:t>
            </a:r>
          </a:p>
          <a:p>
            <a:pPr algn="ctr">
              <a:spcAft>
                <a:spcPts val="600"/>
              </a:spcAft>
            </a:pPr>
            <a:endParaRPr lang="en-NZ" sz="1600" b="1" dirty="0"/>
          </a:p>
          <a:p>
            <a:pPr algn="ctr">
              <a:spcAft>
                <a:spcPts val="600"/>
              </a:spcAft>
            </a:pPr>
            <a:endParaRPr lang="en-NZ" sz="1600" b="1" dirty="0"/>
          </a:p>
          <a:p>
            <a:pPr algn="ctr">
              <a:spcAft>
                <a:spcPts val="600"/>
              </a:spcAft>
            </a:pPr>
            <a:endParaRPr lang="en-NZ" b="1" dirty="0" smtClean="0"/>
          </a:p>
          <a:p>
            <a:pPr algn="ctr"/>
            <a:endParaRPr lang="en-NZ" dirty="0"/>
          </a:p>
        </p:txBody>
      </p:sp>
      <p:sp>
        <p:nvSpPr>
          <p:cNvPr id="3" name="Rounded Rectangle 2"/>
          <p:cNvSpPr/>
          <p:nvPr/>
        </p:nvSpPr>
        <p:spPr>
          <a:xfrm>
            <a:off x="1270002" y="423331"/>
            <a:ext cx="2675467" cy="728135"/>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b="1" dirty="0" smtClean="0"/>
              <a:t>Observations and Conversations</a:t>
            </a:r>
            <a:endParaRPr lang="en-NZ" b="1" dirty="0"/>
          </a:p>
        </p:txBody>
      </p:sp>
      <p:sp>
        <p:nvSpPr>
          <p:cNvPr id="7" name="Rounded Rectangle 6"/>
          <p:cNvSpPr/>
          <p:nvPr/>
        </p:nvSpPr>
        <p:spPr>
          <a:xfrm>
            <a:off x="4013203" y="1975680"/>
            <a:ext cx="2404532" cy="31212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NZ" sz="1600" b="1" dirty="0"/>
          </a:p>
          <a:p>
            <a:pPr algn="ctr"/>
            <a:endParaRPr lang="en-NZ" sz="1600" b="1" dirty="0"/>
          </a:p>
          <a:p>
            <a:pPr algn="ctr"/>
            <a:endParaRPr lang="en-NZ" sz="1600" b="1" dirty="0"/>
          </a:p>
          <a:p>
            <a:pPr algn="ctr">
              <a:spcAft>
                <a:spcPts val="600"/>
              </a:spcAft>
            </a:pPr>
            <a:r>
              <a:rPr lang="en-NZ" sz="1600" b="1" dirty="0"/>
              <a:t>Instructional activities</a:t>
            </a:r>
          </a:p>
          <a:p>
            <a:pPr algn="ctr">
              <a:spcAft>
                <a:spcPts val="600"/>
              </a:spcAft>
            </a:pPr>
            <a:r>
              <a:rPr lang="en-NZ" sz="1600" b="1" dirty="0"/>
              <a:t>Independent activities</a:t>
            </a:r>
          </a:p>
          <a:p>
            <a:pPr algn="ctr">
              <a:spcAft>
                <a:spcPts val="600"/>
              </a:spcAft>
            </a:pPr>
            <a:r>
              <a:rPr lang="en-NZ" sz="1600" b="1" dirty="0"/>
              <a:t>Group activities</a:t>
            </a:r>
          </a:p>
          <a:p>
            <a:pPr algn="ctr">
              <a:spcAft>
                <a:spcPts val="600"/>
              </a:spcAft>
            </a:pPr>
            <a:r>
              <a:rPr lang="en-NZ" sz="1600" b="1" dirty="0"/>
              <a:t>Student books</a:t>
            </a:r>
          </a:p>
          <a:p>
            <a:pPr algn="ctr">
              <a:spcAft>
                <a:spcPts val="600"/>
              </a:spcAft>
            </a:pPr>
            <a:r>
              <a:rPr lang="en-NZ" sz="1600" b="1" dirty="0"/>
              <a:t>ARBs</a:t>
            </a:r>
          </a:p>
          <a:p>
            <a:pPr algn="ctr"/>
            <a:endParaRPr lang="en-NZ" sz="1600" b="1" dirty="0"/>
          </a:p>
          <a:p>
            <a:pPr algn="ctr"/>
            <a:endParaRPr lang="en-NZ" sz="1600" b="1" dirty="0"/>
          </a:p>
        </p:txBody>
      </p:sp>
      <p:sp>
        <p:nvSpPr>
          <p:cNvPr id="8" name="Rounded Rectangle 7"/>
          <p:cNvSpPr/>
          <p:nvPr/>
        </p:nvSpPr>
        <p:spPr>
          <a:xfrm>
            <a:off x="4013203" y="1975677"/>
            <a:ext cx="2404535" cy="69708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b="1" dirty="0" smtClean="0"/>
              <a:t>Tasks</a:t>
            </a:r>
            <a:endParaRPr lang="en-NZ" b="1" dirty="0"/>
          </a:p>
        </p:txBody>
      </p:sp>
      <p:sp>
        <p:nvSpPr>
          <p:cNvPr id="11" name="Rounded Rectangle 10"/>
          <p:cNvSpPr/>
          <p:nvPr/>
        </p:nvSpPr>
        <p:spPr>
          <a:xfrm>
            <a:off x="6485471" y="4360331"/>
            <a:ext cx="2404532" cy="736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Aft>
                <a:spcPts val="600"/>
              </a:spcAft>
            </a:pPr>
            <a:r>
              <a:rPr lang="en-NZ" sz="1600" b="1" dirty="0"/>
              <a:t>PAT, e-asTTle, STAR, Observation Survey.</a:t>
            </a:r>
          </a:p>
        </p:txBody>
      </p:sp>
      <p:sp>
        <p:nvSpPr>
          <p:cNvPr id="12" name="Rounded Rectangle 11"/>
          <p:cNvSpPr/>
          <p:nvPr/>
        </p:nvSpPr>
        <p:spPr>
          <a:xfrm>
            <a:off x="6485472" y="3928530"/>
            <a:ext cx="2404535" cy="533401"/>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b="1" dirty="0" smtClean="0"/>
              <a:t>Tools</a:t>
            </a:r>
            <a:endParaRPr lang="en-NZ" b="1" dirty="0"/>
          </a:p>
        </p:txBody>
      </p:sp>
      <p:sp>
        <p:nvSpPr>
          <p:cNvPr id="9" name="Left-Right Arrow 8"/>
          <p:cNvSpPr/>
          <p:nvPr/>
        </p:nvSpPr>
        <p:spPr>
          <a:xfrm>
            <a:off x="1354665" y="5266267"/>
            <a:ext cx="7467600" cy="524933"/>
          </a:xfrm>
          <a:prstGeom prst="leftRightArrow">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NZ" b="1" dirty="0" smtClean="0"/>
              <a:t>Continually								                  Periodically</a:t>
            </a:r>
            <a:endParaRPr lang="en-NZ" b="1" dirty="0"/>
          </a:p>
        </p:txBody>
      </p:sp>
      <p:sp>
        <p:nvSpPr>
          <p:cNvPr id="10" name="Title 1"/>
          <p:cNvSpPr>
            <a:spLocks noGrp="1"/>
          </p:cNvSpPr>
          <p:nvPr>
            <p:ph type="title"/>
          </p:nvPr>
        </p:nvSpPr>
        <p:spPr>
          <a:xfrm>
            <a:off x="4267200" y="274642"/>
            <a:ext cx="4572003" cy="800183"/>
          </a:xfrm>
        </p:spPr>
        <p:txBody>
          <a:bodyPr/>
          <a:lstStyle/>
          <a:p>
            <a:r>
              <a:rPr lang="en-NZ" dirty="0" smtClean="0"/>
              <a:t>Making judgments</a:t>
            </a:r>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78" y="274642"/>
            <a:ext cx="7794625" cy="800183"/>
          </a:xfrm>
        </p:spPr>
        <p:txBody>
          <a:bodyPr/>
          <a:lstStyle/>
          <a:p>
            <a:r>
              <a:rPr lang="en-NZ" dirty="0" smtClean="0"/>
              <a:t>The Reading and Writing Illustrations</a:t>
            </a:r>
            <a:endParaRPr lang="en-NZ" dirty="0"/>
          </a:p>
        </p:txBody>
      </p:sp>
      <p:sp>
        <p:nvSpPr>
          <p:cNvPr id="3" name="Content Placeholder 2"/>
          <p:cNvSpPr>
            <a:spLocks noGrp="1"/>
          </p:cNvSpPr>
          <p:nvPr>
            <p:ph idx="1"/>
          </p:nvPr>
        </p:nvSpPr>
        <p:spPr>
          <a:xfrm>
            <a:off x="1044578" y="1219203"/>
            <a:ext cx="7642225" cy="4733925"/>
          </a:xfrm>
        </p:spPr>
        <p:txBody>
          <a:bodyPr/>
          <a:lstStyle/>
          <a:p>
            <a:r>
              <a:rPr lang="en-NZ" dirty="0" smtClean="0"/>
              <a:t>Because reading and writing are cross curricular competencies the illustrations are set in a variety of learning contexts.</a:t>
            </a:r>
          </a:p>
          <a:p>
            <a:r>
              <a:rPr lang="en-NZ" dirty="0" smtClean="0"/>
              <a:t>The illustrations show the literacy demands of curriculum tasks, not necessarily the expertise in that learning area e.g. Science.</a:t>
            </a:r>
          </a:p>
          <a:p>
            <a:endParaRPr lang="en-NZ" dirty="0"/>
          </a:p>
        </p:txBody>
      </p:sp>
    </p:spTree>
    <p:extLst>
      <p:ext uri="{BB962C8B-B14F-4D97-AF65-F5344CB8AC3E}">
        <p14:creationId xmlns:p14="http://schemas.microsoft.com/office/powerpoint/2010/main" val="32470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44578" y="381003"/>
            <a:ext cx="7764463" cy="585537"/>
          </a:xfrm>
        </p:spPr>
        <p:txBody>
          <a:bodyPr/>
          <a:lstStyle/>
          <a:p>
            <a:pPr>
              <a:defRPr/>
            </a:pPr>
            <a:r>
              <a:rPr lang="en-US" dirty="0" smtClean="0">
                <a:cs typeface="ＭＳ Ｐゴシック" charset="0"/>
              </a:rPr>
              <a:t>Writing aspect: </a:t>
            </a:r>
            <a:r>
              <a:rPr lang="en-US" dirty="0">
                <a:cs typeface="ＭＳ Ｐゴシック" charset="0"/>
              </a:rPr>
              <a:t>Using writing to think and organise for learning</a:t>
            </a:r>
          </a:p>
        </p:txBody>
      </p:sp>
      <p:sp>
        <p:nvSpPr>
          <p:cNvPr id="3" name="Content Placeholder 2"/>
          <p:cNvSpPr>
            <a:spLocks noGrp="1"/>
          </p:cNvSpPr>
          <p:nvPr>
            <p:ph idx="1"/>
          </p:nvPr>
        </p:nvSpPr>
        <p:spPr>
          <a:xfrm>
            <a:off x="1044578" y="966540"/>
            <a:ext cx="7921625" cy="4986589"/>
          </a:xfrm>
        </p:spPr>
        <p:txBody>
          <a:bodyPr/>
          <a:lstStyle/>
          <a:p>
            <a:pPr marL="0" indent="0" algn="ctr">
              <a:buNone/>
              <a:defRPr/>
            </a:pPr>
            <a:endParaRPr lang="en-US" sz="1400" dirty="0">
              <a:cs typeface="ＭＳ Ｐゴシック" charset="0"/>
            </a:endParaRPr>
          </a:p>
          <a:p>
            <a:endParaRPr lang="en-NZ" sz="1400" dirty="0"/>
          </a:p>
          <a:p>
            <a:pPr marL="101597" indent="0" defTabSz="449251">
              <a:buNone/>
            </a:pPr>
            <a:r>
              <a:rPr lang="en-NZ" sz="2400" dirty="0"/>
              <a:t>Students use their (reading and) writing to organise their ideas and information for different learning purposes. Students develop their ability to use their writing to clarify and develop their ideas as well as reflect on their learning. They develop their expertise in selecting, noting down and organising ideas and information, using appropriate formats. They collate, analyse and classify the content they need for a variety of curriculum tasks. </a:t>
            </a:r>
          </a:p>
          <a:p>
            <a:pPr marL="266693" indent="0" defTabSz="449251">
              <a:buNone/>
            </a:pPr>
            <a:r>
              <a:rPr lang="en-NZ" sz="2400" i="1" dirty="0"/>
              <a:t>			</a:t>
            </a:r>
          </a:p>
          <a:p>
            <a:pPr marL="266693" indent="0" algn="ctr" defTabSz="449251">
              <a:buNone/>
            </a:pPr>
            <a:r>
              <a:rPr lang="en-NZ" sz="2400" i="1" dirty="0"/>
              <a:t>(This description is in your booklet too!)</a:t>
            </a:r>
          </a:p>
          <a:p>
            <a:pPr>
              <a:buFont typeface="Arial" panose="020B0604020202020204" pitchFamily="34" charset="0"/>
              <a:buChar char="•"/>
              <a:defRPr/>
            </a:pPr>
            <a:endParaRPr lang="en-US" dirty="0">
              <a:cs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71874" y="110862"/>
            <a:ext cx="7642225" cy="639763"/>
          </a:xfrm>
        </p:spPr>
        <p:txBody>
          <a:bodyPr/>
          <a:lstStyle/>
          <a:p>
            <a:pPr algn="l"/>
            <a:r>
              <a:rPr lang="en-NZ" dirty="0" smtClean="0"/>
              <a:t/>
            </a:r>
            <a:br>
              <a:rPr lang="en-NZ" dirty="0" smtClean="0"/>
            </a:br>
            <a:r>
              <a:rPr lang="en-NZ" dirty="0" smtClean="0"/>
              <a:t>The Purpose of OTJ workshops  </a:t>
            </a:r>
            <a:r>
              <a:rPr lang="en-AU" dirty="0" smtClean="0"/>
              <a:t/>
            </a:r>
            <a:br>
              <a:rPr lang="en-AU" dirty="0" smtClean="0"/>
            </a:br>
            <a:endParaRPr lang="en-US" dirty="0" smtClean="0"/>
          </a:p>
        </p:txBody>
      </p:sp>
      <p:sp>
        <p:nvSpPr>
          <p:cNvPr id="3" name="Content Placeholder 2"/>
          <p:cNvSpPr>
            <a:spLocks noGrp="1"/>
          </p:cNvSpPr>
          <p:nvPr>
            <p:ph idx="1"/>
          </p:nvPr>
        </p:nvSpPr>
        <p:spPr>
          <a:xfrm>
            <a:off x="1044577" y="900754"/>
            <a:ext cx="7858125" cy="5052375"/>
          </a:xfrm>
        </p:spPr>
        <p:txBody>
          <a:bodyPr>
            <a:normAutofit/>
          </a:bodyPr>
          <a:lstStyle/>
          <a:p>
            <a:pPr marL="0" indent="0">
              <a:buNone/>
            </a:pPr>
            <a:endParaRPr lang="en-NZ" b="1" dirty="0" smtClean="0"/>
          </a:p>
          <a:p>
            <a:pPr marL="0" indent="0">
              <a:buNone/>
            </a:pPr>
            <a:r>
              <a:rPr lang="en-NZ" sz="3200" dirty="0"/>
              <a:t>To deepen teacher understanding of the moderation process in the making of dependable overall teacher judgments in reading and writing, with specific reference to the newly developed frameworks and related support materials.</a:t>
            </a:r>
          </a:p>
          <a:p>
            <a:pPr marL="0" indent="0">
              <a:buNone/>
              <a:defRPr/>
            </a:pPr>
            <a:endParaRPr lang="en-AU" dirty="0" smtClean="0">
              <a:cs typeface="ＭＳ Ｐゴシック" charset="0"/>
            </a:endParaRPr>
          </a:p>
          <a:p>
            <a:pPr marL="0" indent="0">
              <a:buNone/>
              <a:defRPr/>
            </a:pPr>
            <a:endParaRPr lang="en-AU" dirty="0">
              <a:cs typeface="ＭＳ Ｐゴシック" charset="0"/>
            </a:endParaRPr>
          </a:p>
          <a:p>
            <a:pPr marL="0" indent="0">
              <a:buNone/>
              <a:defRPr/>
            </a:pPr>
            <a:endParaRPr lang="en-US" dirty="0">
              <a:cs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822325" y="342234"/>
            <a:ext cx="8331200" cy="585537"/>
          </a:xfrm>
        </p:spPr>
        <p:txBody>
          <a:bodyPr/>
          <a:lstStyle/>
          <a:p>
            <a:r>
              <a:rPr lang="en-US" dirty="0"/>
              <a:t>Writing </a:t>
            </a:r>
            <a:r>
              <a:rPr lang="en-US" dirty="0" smtClean="0"/>
              <a:t>Activity One</a:t>
            </a:r>
            <a:r>
              <a:rPr lang="en-US" dirty="0"/>
              <a:t>: Identifying writing progression </a:t>
            </a:r>
          </a:p>
        </p:txBody>
      </p:sp>
      <p:sp>
        <p:nvSpPr>
          <p:cNvPr id="3" name="Content Placeholder 2"/>
          <p:cNvSpPr>
            <a:spLocks noGrp="1"/>
          </p:cNvSpPr>
          <p:nvPr>
            <p:ph idx="1"/>
          </p:nvPr>
        </p:nvSpPr>
        <p:spPr>
          <a:xfrm>
            <a:off x="1044575" y="1318439"/>
            <a:ext cx="7886700" cy="4634688"/>
          </a:xfrm>
        </p:spPr>
        <p:txBody>
          <a:bodyPr/>
          <a:lstStyle/>
          <a:p>
            <a:pPr marL="0" indent="0" algn="ctr">
              <a:buNone/>
              <a:defRPr/>
            </a:pPr>
            <a:r>
              <a:rPr lang="en-US" sz="2400" b="1" dirty="0">
                <a:cs typeface="ＭＳ Ｐゴシック" charset="0"/>
              </a:rPr>
              <a:t>Writing: Using writing to think and organise for learning</a:t>
            </a:r>
          </a:p>
          <a:p>
            <a:pPr marL="0" indent="0">
              <a:buNone/>
              <a:defRPr/>
            </a:pPr>
            <a:r>
              <a:rPr lang="en-US" dirty="0" smtClean="0">
                <a:cs typeface="ＭＳ Ｐゴシック" charset="0"/>
              </a:rPr>
              <a:t>Order </a:t>
            </a:r>
            <a:r>
              <a:rPr lang="en-US" dirty="0">
                <a:cs typeface="ＭＳ Ｐゴシック" charset="0"/>
              </a:rPr>
              <a:t>these sets of writing illustrations to show the progression through </a:t>
            </a:r>
            <a:r>
              <a:rPr lang="en-US" dirty="0" smtClean="0">
                <a:cs typeface="ＭＳ Ｐゴシック" charset="0"/>
              </a:rPr>
              <a:t>this aspect.</a:t>
            </a:r>
            <a:endParaRPr lang="en-US" dirty="0">
              <a:cs typeface="ＭＳ Ｐゴシック" charset="0"/>
            </a:endParaRPr>
          </a:p>
          <a:p>
            <a:pPr marL="0" indent="0">
              <a:buNone/>
              <a:defRPr/>
            </a:pPr>
            <a:endParaRPr lang="en-US" sz="1000" dirty="0">
              <a:cs typeface="ＭＳ Ｐゴシック" charset="0"/>
            </a:endParaRPr>
          </a:p>
          <a:p>
            <a:pPr marL="0" indent="0">
              <a:buNone/>
              <a:defRPr/>
            </a:pPr>
            <a:r>
              <a:rPr lang="en-US" b="1" dirty="0">
                <a:cs typeface="ＭＳ Ｐゴシック" charset="0"/>
              </a:rPr>
              <a:t>P</a:t>
            </a:r>
            <a:r>
              <a:rPr lang="en-US" b="1" dirty="0" smtClean="0">
                <a:cs typeface="ＭＳ Ｐゴシック" charset="0"/>
              </a:rPr>
              <a:t>urpose: </a:t>
            </a:r>
            <a:r>
              <a:rPr lang="en-US" dirty="0" smtClean="0">
                <a:cs typeface="ＭＳ Ｐゴシック" charset="0"/>
              </a:rPr>
              <a:t>to </a:t>
            </a:r>
            <a:r>
              <a:rPr lang="en-US" dirty="0">
                <a:cs typeface="ＭＳ Ｐゴシック" charset="0"/>
              </a:rPr>
              <a:t>understand the relevant </a:t>
            </a:r>
            <a:r>
              <a:rPr lang="en-US" dirty="0" smtClean="0">
                <a:cs typeface="ＭＳ Ｐゴシック" charset="0"/>
              </a:rPr>
              <a:t>knowledge, skills and behaviours students </a:t>
            </a:r>
            <a:r>
              <a:rPr lang="en-US" dirty="0">
                <a:cs typeface="ＭＳ Ｐゴシック" charset="0"/>
              </a:rPr>
              <a:t>are </a:t>
            </a:r>
            <a:r>
              <a:rPr lang="en-US" dirty="0" smtClean="0">
                <a:cs typeface="ＭＳ Ｐゴシック" charset="0"/>
              </a:rPr>
              <a:t>exhibiting to </a:t>
            </a:r>
            <a:r>
              <a:rPr lang="en-US" dirty="0">
                <a:cs typeface="ＭＳ Ｐゴシック" charset="0"/>
              </a:rPr>
              <a:t>complete </a:t>
            </a:r>
            <a:r>
              <a:rPr lang="en-US" dirty="0" smtClean="0">
                <a:cs typeface="ＭＳ Ｐゴシック" charset="0"/>
              </a:rPr>
              <a:t>literacy related </a:t>
            </a:r>
            <a:r>
              <a:rPr lang="en-US" dirty="0">
                <a:cs typeface="ＭＳ Ｐゴシック" charset="0"/>
              </a:rPr>
              <a:t>curriculum tasks at each progression step. </a:t>
            </a:r>
          </a:p>
          <a:p>
            <a:pPr marL="0" indent="0" algn="ctr">
              <a:buNone/>
              <a:defRPr/>
            </a:pPr>
            <a:endParaRPr lang="en-US" sz="1000" dirty="0">
              <a:cs typeface="ＭＳ Ｐゴシック" charset="0"/>
            </a:endParaRPr>
          </a:p>
          <a:p>
            <a:pPr marL="0" indent="0">
              <a:buNone/>
              <a:defRPr/>
            </a:pPr>
            <a:r>
              <a:rPr lang="en-US" b="1" i="1" dirty="0">
                <a:cs typeface="ＭＳ Ｐゴシック" charset="0"/>
              </a:rPr>
              <a:t>Note: </a:t>
            </a:r>
            <a:r>
              <a:rPr lang="en-US" i="1" dirty="0">
                <a:cs typeface="ＭＳ Ｐゴシック" charset="0"/>
              </a:rPr>
              <a:t>Carefully consider the annotations and </a:t>
            </a:r>
            <a:r>
              <a:rPr lang="en-US" i="1" dirty="0" smtClean="0">
                <a:cs typeface="ＭＳ Ｐゴシック" charset="0"/>
              </a:rPr>
              <a:t>in particular </a:t>
            </a:r>
            <a:r>
              <a:rPr lang="en-US" i="1" dirty="0">
                <a:cs typeface="ＭＳ Ｐゴシック" charset="0"/>
              </a:rPr>
              <a:t>the words in bold, not just the student response.</a:t>
            </a:r>
          </a:p>
          <a:p>
            <a:pPr marL="0" indent="0" algn="ctr">
              <a:buNone/>
              <a:defRPr/>
            </a:pPr>
            <a:endParaRPr lang="en-US" dirty="0">
              <a:cs typeface="ＭＳ Ｐゴシック" charset="0"/>
            </a:endParaRPr>
          </a:p>
          <a:p>
            <a:pPr>
              <a:buFont typeface="Arial" panose="020B0604020202020204" pitchFamily="34" charset="0"/>
              <a:buChar char="•"/>
              <a:defRPr/>
            </a:pPr>
            <a:endParaRPr lang="en-US" dirty="0">
              <a:cs typeface="ＭＳ Ｐゴシック" charset="0"/>
            </a:endParaRPr>
          </a:p>
        </p:txBody>
      </p:sp>
    </p:spTree>
    <p:extLst>
      <p:ext uri="{BB962C8B-B14F-4D97-AF65-F5344CB8AC3E}">
        <p14:creationId xmlns:p14="http://schemas.microsoft.com/office/powerpoint/2010/main" val="743263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6" name="Group 45055"/>
          <p:cNvGrpSpPr/>
          <p:nvPr/>
        </p:nvGrpSpPr>
        <p:grpSpPr>
          <a:xfrm>
            <a:off x="1144073" y="827510"/>
            <a:ext cx="1950003" cy="1294803"/>
            <a:chOff x="1144072" y="827508"/>
            <a:chExt cx="1950002" cy="1294803"/>
          </a:xfrm>
        </p:grpSpPr>
        <p:sp>
          <p:nvSpPr>
            <p:cNvPr id="12" name="TextBox 11"/>
            <p:cNvSpPr txBox="1">
              <a:spLocks noChangeArrowheads="1"/>
            </p:cNvSpPr>
            <p:nvPr/>
          </p:nvSpPr>
          <p:spPr bwMode="auto">
            <a:xfrm>
              <a:off x="1144072" y="1243929"/>
              <a:ext cx="1237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smtClean="0">
                  <a:solidFill>
                    <a:schemeClr val="tx1"/>
                  </a:solidFill>
                </a:rPr>
                <a:t>Giants</a:t>
              </a:r>
              <a:endParaRPr lang="en-NZ" sz="2400" dirty="0">
                <a:solidFill>
                  <a:schemeClr val="tx1"/>
                </a:solidFill>
              </a:endParaRPr>
            </a:p>
          </p:txBody>
        </p:sp>
        <p:pic>
          <p:nvPicPr>
            <p:cNvPr id="25" name="Picture 24"/>
            <p:cNvPicPr>
              <a:picLocks noChangeAspect="1"/>
            </p:cNvPicPr>
            <p:nvPr/>
          </p:nvPicPr>
          <p:blipFill rotWithShape="1">
            <a:blip r:embed="rId3"/>
            <a:srcRect l="66834" r="2200"/>
            <a:stretch/>
          </p:blipFill>
          <p:spPr>
            <a:xfrm>
              <a:off x="2067791" y="827508"/>
              <a:ext cx="1026283" cy="1294803"/>
            </a:xfrm>
            <a:prstGeom prst="rect">
              <a:avLst/>
            </a:prstGeom>
          </p:spPr>
        </p:pic>
      </p:grpSp>
      <p:sp>
        <p:nvSpPr>
          <p:cNvPr id="45058" name="Title 1"/>
          <p:cNvSpPr>
            <a:spLocks noGrp="1"/>
          </p:cNvSpPr>
          <p:nvPr>
            <p:ph type="title"/>
          </p:nvPr>
        </p:nvSpPr>
        <p:spPr>
          <a:xfrm>
            <a:off x="977903" y="122238"/>
            <a:ext cx="8050213" cy="759851"/>
          </a:xfrm>
        </p:spPr>
        <p:txBody>
          <a:bodyPr/>
          <a:lstStyle/>
          <a:p>
            <a:r>
              <a:rPr lang="en-US" altLang="en-US" dirty="0" smtClean="0">
                <a:solidFill>
                  <a:schemeClr val="tx1"/>
                </a:solidFill>
              </a:rPr>
              <a:t>Writing Activity One answers </a:t>
            </a:r>
            <a:br>
              <a:rPr lang="en-US" altLang="en-US" dirty="0" smtClean="0">
                <a:solidFill>
                  <a:schemeClr val="tx1"/>
                </a:solidFill>
              </a:rPr>
            </a:br>
            <a:r>
              <a:rPr lang="en-US" altLang="en-US" sz="2400" i="1" dirty="0">
                <a:solidFill>
                  <a:schemeClr val="tx1"/>
                </a:solidFill>
              </a:rPr>
              <a:t>- check first illustration in each set (red star)</a:t>
            </a:r>
            <a:endParaRPr lang="en-US" altLang="en-US" sz="2400" dirty="0">
              <a:solidFill>
                <a:schemeClr val="tx1"/>
              </a:solidFill>
            </a:endParaRPr>
          </a:p>
        </p:txBody>
      </p:sp>
      <p:grpSp>
        <p:nvGrpSpPr>
          <p:cNvPr id="45057" name="Group 45056"/>
          <p:cNvGrpSpPr/>
          <p:nvPr/>
        </p:nvGrpSpPr>
        <p:grpSpPr>
          <a:xfrm>
            <a:off x="2513548" y="1848854"/>
            <a:ext cx="1840576" cy="1245363"/>
            <a:chOff x="2513548" y="1848854"/>
            <a:chExt cx="1840576" cy="1245362"/>
          </a:xfrm>
        </p:grpSpPr>
        <p:sp>
          <p:nvSpPr>
            <p:cNvPr id="13" name="TextBox 12"/>
            <p:cNvSpPr txBox="1">
              <a:spLocks noChangeArrowheads="1"/>
            </p:cNvSpPr>
            <p:nvPr/>
          </p:nvSpPr>
          <p:spPr bwMode="auto">
            <a:xfrm>
              <a:off x="2513548" y="2308170"/>
              <a:ext cx="856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a:solidFill>
                    <a:schemeClr val="tx1"/>
                  </a:solidFill>
                </a:rPr>
                <a:t>Hook</a:t>
              </a:r>
            </a:p>
          </p:txBody>
        </p:sp>
        <p:pic>
          <p:nvPicPr>
            <p:cNvPr id="26" name="Picture 25"/>
            <p:cNvPicPr>
              <a:picLocks noChangeAspect="1"/>
            </p:cNvPicPr>
            <p:nvPr/>
          </p:nvPicPr>
          <p:blipFill>
            <a:blip r:embed="rId4"/>
            <a:stretch>
              <a:fillRect/>
            </a:stretch>
          </p:blipFill>
          <p:spPr>
            <a:xfrm>
              <a:off x="3520830" y="1848854"/>
              <a:ext cx="833294" cy="1245362"/>
            </a:xfrm>
            <a:prstGeom prst="rect">
              <a:avLst/>
            </a:prstGeom>
          </p:spPr>
        </p:pic>
      </p:grpSp>
      <p:grpSp>
        <p:nvGrpSpPr>
          <p:cNvPr id="31" name="Group 30"/>
          <p:cNvGrpSpPr/>
          <p:nvPr/>
        </p:nvGrpSpPr>
        <p:grpSpPr>
          <a:xfrm>
            <a:off x="3212559" y="3213206"/>
            <a:ext cx="4077559" cy="642566"/>
            <a:chOff x="3669759" y="3213206"/>
            <a:chExt cx="4077559" cy="642567"/>
          </a:xfrm>
        </p:grpSpPr>
        <p:sp>
          <p:nvSpPr>
            <p:cNvPr id="14" name="Rectangle 13"/>
            <p:cNvSpPr>
              <a:spLocks noChangeArrowheads="1"/>
            </p:cNvSpPr>
            <p:nvPr/>
          </p:nvSpPr>
          <p:spPr bwMode="auto">
            <a:xfrm>
              <a:off x="3669759" y="3303657"/>
              <a:ext cx="1117614"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a:solidFill>
                    <a:schemeClr val="tx1"/>
                  </a:solidFill>
                </a:rPr>
                <a:t>Tuatara</a:t>
              </a:r>
            </a:p>
          </p:txBody>
        </p:sp>
        <p:pic>
          <p:nvPicPr>
            <p:cNvPr id="27" name="Picture 26"/>
            <p:cNvPicPr>
              <a:picLocks noChangeAspect="1"/>
            </p:cNvPicPr>
            <p:nvPr/>
          </p:nvPicPr>
          <p:blipFill rotWithShape="1">
            <a:blip r:embed="rId5"/>
            <a:srcRect t="54850" r="7991"/>
            <a:stretch/>
          </p:blipFill>
          <p:spPr>
            <a:xfrm>
              <a:off x="4912242" y="3213206"/>
              <a:ext cx="2835076" cy="642567"/>
            </a:xfrm>
            <a:prstGeom prst="rect">
              <a:avLst/>
            </a:prstGeom>
          </p:spPr>
        </p:pic>
      </p:grpSp>
      <p:grpSp>
        <p:nvGrpSpPr>
          <p:cNvPr id="45059" name="Group 45058"/>
          <p:cNvGrpSpPr/>
          <p:nvPr/>
        </p:nvGrpSpPr>
        <p:grpSpPr>
          <a:xfrm>
            <a:off x="4166760" y="3941463"/>
            <a:ext cx="4503648" cy="619125"/>
            <a:chOff x="4166760" y="3941463"/>
            <a:chExt cx="4503648" cy="619125"/>
          </a:xfrm>
        </p:grpSpPr>
        <p:sp>
          <p:nvSpPr>
            <p:cNvPr id="15" name="Rectangle 14"/>
            <p:cNvSpPr>
              <a:spLocks noChangeArrowheads="1"/>
            </p:cNvSpPr>
            <p:nvPr/>
          </p:nvSpPr>
          <p:spPr bwMode="auto">
            <a:xfrm>
              <a:off x="4166760" y="4020194"/>
              <a:ext cx="971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a:solidFill>
                    <a:schemeClr val="tx1"/>
                  </a:solidFill>
                </a:rPr>
                <a:t>Tramp</a:t>
              </a:r>
            </a:p>
          </p:txBody>
        </p:sp>
        <p:pic>
          <p:nvPicPr>
            <p:cNvPr id="28" name="Picture 27"/>
            <p:cNvPicPr>
              <a:picLocks noChangeAspect="1"/>
            </p:cNvPicPr>
            <p:nvPr/>
          </p:nvPicPr>
          <p:blipFill>
            <a:blip r:embed="rId6"/>
            <a:stretch>
              <a:fillRect/>
            </a:stretch>
          </p:blipFill>
          <p:spPr>
            <a:xfrm>
              <a:off x="5279508" y="3941463"/>
              <a:ext cx="3390900" cy="619125"/>
            </a:xfrm>
            <a:prstGeom prst="rect">
              <a:avLst/>
            </a:prstGeom>
          </p:spPr>
        </p:pic>
      </p:grpSp>
      <p:grpSp>
        <p:nvGrpSpPr>
          <p:cNvPr id="45060" name="Group 45059"/>
          <p:cNvGrpSpPr/>
          <p:nvPr/>
        </p:nvGrpSpPr>
        <p:grpSpPr>
          <a:xfrm>
            <a:off x="4950471" y="4596751"/>
            <a:ext cx="3544944" cy="1330903"/>
            <a:chOff x="4950470" y="4596748"/>
            <a:chExt cx="3544944" cy="1330903"/>
          </a:xfrm>
        </p:grpSpPr>
        <p:sp>
          <p:nvSpPr>
            <p:cNvPr id="16" name="Rectangle 15"/>
            <p:cNvSpPr>
              <a:spLocks noChangeArrowheads="1"/>
            </p:cNvSpPr>
            <p:nvPr/>
          </p:nvSpPr>
          <p:spPr bwMode="auto">
            <a:xfrm>
              <a:off x="4950470" y="5031367"/>
              <a:ext cx="1965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err="1">
                  <a:solidFill>
                    <a:schemeClr val="tx1"/>
                  </a:solidFill>
                </a:rPr>
                <a:t>Mindmap</a:t>
              </a:r>
              <a:endParaRPr lang="en-NZ" sz="2400" dirty="0">
                <a:solidFill>
                  <a:schemeClr val="tx1"/>
                </a:solidFill>
              </a:endParaRPr>
            </a:p>
          </p:txBody>
        </p:sp>
        <p:pic>
          <p:nvPicPr>
            <p:cNvPr id="30" name="Picture 29"/>
            <p:cNvPicPr>
              <a:picLocks noChangeAspect="1"/>
            </p:cNvPicPr>
            <p:nvPr/>
          </p:nvPicPr>
          <p:blipFill>
            <a:blip r:embed="rId7"/>
            <a:stretch>
              <a:fillRect/>
            </a:stretch>
          </p:blipFill>
          <p:spPr>
            <a:xfrm>
              <a:off x="6475228" y="4596748"/>
              <a:ext cx="2020186" cy="1330903"/>
            </a:xfrm>
            <a:prstGeom prst="rect">
              <a:avLst/>
            </a:prstGeom>
          </p:spPr>
        </p:pic>
      </p:grpSp>
    </p:spTree>
    <p:extLst>
      <p:ext uri="{BB962C8B-B14F-4D97-AF65-F5344CB8AC3E}">
        <p14:creationId xmlns:p14="http://schemas.microsoft.com/office/powerpoint/2010/main" val="333635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274639"/>
            <a:ext cx="8229601" cy="724823"/>
          </a:xfrm>
        </p:spPr>
        <p:txBody>
          <a:bodyPr/>
          <a:lstStyle/>
          <a:p>
            <a:r>
              <a:rPr lang="en-NZ" dirty="0"/>
              <a:t>M</a:t>
            </a:r>
            <a:r>
              <a:rPr lang="en-NZ" dirty="0" smtClean="0"/>
              <a:t>aking aspect judgments</a:t>
            </a:r>
            <a:endParaRPr lang="en-NZ" dirty="0"/>
          </a:p>
        </p:txBody>
      </p:sp>
      <p:sp>
        <p:nvSpPr>
          <p:cNvPr id="3" name="Content Placeholder 2"/>
          <p:cNvSpPr>
            <a:spLocks noGrp="1"/>
          </p:cNvSpPr>
          <p:nvPr>
            <p:ph idx="1"/>
          </p:nvPr>
        </p:nvSpPr>
        <p:spPr>
          <a:xfrm>
            <a:off x="1044575" y="1187119"/>
            <a:ext cx="7769816" cy="4766009"/>
          </a:xfrm>
        </p:spPr>
        <p:txBody>
          <a:bodyPr/>
          <a:lstStyle/>
          <a:p>
            <a:r>
              <a:rPr lang="en-NZ" dirty="0" smtClean="0"/>
              <a:t>Very few students will perfectly match a set of illustrations with regards to what they can do i.e. there </a:t>
            </a:r>
            <a:r>
              <a:rPr lang="en-NZ" dirty="0"/>
              <a:t>are very few ‘absolutes’.</a:t>
            </a:r>
            <a:endParaRPr lang="en-NZ" dirty="0" smtClean="0"/>
          </a:p>
          <a:p>
            <a:r>
              <a:rPr lang="en-NZ" dirty="0" smtClean="0"/>
              <a:t>Students may have strengths in some areas and not others, even within an aspect.</a:t>
            </a:r>
          </a:p>
          <a:p>
            <a:r>
              <a:rPr lang="en-NZ" dirty="0"/>
              <a:t>This is the ‘greyness’ which we need to acknowledge and work </a:t>
            </a:r>
            <a:r>
              <a:rPr lang="en-NZ" dirty="0" smtClean="0"/>
              <a:t>with.</a:t>
            </a:r>
            <a:endParaRPr lang="en-NZ" dirty="0"/>
          </a:p>
          <a:p>
            <a:r>
              <a:rPr lang="en-NZ" dirty="0" smtClean="0"/>
              <a:t>Teachers need to look at the balance of evidence and place students where they are ‘best described’.</a:t>
            </a:r>
            <a:endParaRPr lang="en-NZ" dirty="0"/>
          </a:p>
        </p:txBody>
      </p:sp>
    </p:spTree>
    <p:extLst>
      <p:ext uri="{BB962C8B-B14F-4D97-AF65-F5344CB8AC3E}">
        <p14:creationId xmlns:p14="http://schemas.microsoft.com/office/powerpoint/2010/main" val="3312968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274639"/>
            <a:ext cx="8229601" cy="724823"/>
          </a:xfrm>
        </p:spPr>
        <p:txBody>
          <a:bodyPr/>
          <a:lstStyle/>
          <a:p>
            <a:r>
              <a:rPr lang="en-NZ" dirty="0" smtClean="0"/>
              <a:t>Writing Activity Two - making an aspect judgment</a:t>
            </a:r>
            <a:endParaRPr lang="en-NZ" dirty="0"/>
          </a:p>
        </p:txBody>
      </p:sp>
      <p:sp>
        <p:nvSpPr>
          <p:cNvPr id="3" name="Content Placeholder 2"/>
          <p:cNvSpPr>
            <a:spLocks noGrp="1"/>
          </p:cNvSpPr>
          <p:nvPr>
            <p:ph idx="1"/>
          </p:nvPr>
        </p:nvSpPr>
        <p:spPr>
          <a:xfrm>
            <a:off x="1044575" y="1238253"/>
            <a:ext cx="7769816" cy="4714875"/>
          </a:xfrm>
        </p:spPr>
        <p:txBody>
          <a:bodyPr/>
          <a:lstStyle/>
          <a:p>
            <a:pPr marL="0" indent="0">
              <a:buNone/>
              <a:defRPr/>
            </a:pPr>
            <a:r>
              <a:rPr lang="en-US" sz="2400" b="1" dirty="0"/>
              <a:t>Writing - Using writing to think and organise for learning</a:t>
            </a:r>
          </a:p>
          <a:p>
            <a:pPr marL="0" indent="0">
              <a:buNone/>
              <a:defRPr/>
            </a:pPr>
            <a:endParaRPr lang="en-US" dirty="0" smtClean="0"/>
          </a:p>
          <a:p>
            <a:pPr marL="0" indent="0">
              <a:buNone/>
              <a:defRPr/>
            </a:pPr>
            <a:r>
              <a:rPr lang="en-US" dirty="0" smtClean="0"/>
              <a:t>Based </a:t>
            </a:r>
            <a:r>
              <a:rPr lang="en-US" dirty="0"/>
              <a:t>on the evidence provided, which set of </a:t>
            </a:r>
            <a:r>
              <a:rPr lang="en-US" dirty="0" smtClean="0"/>
              <a:t>illustrations is the best fit for what these students </a:t>
            </a:r>
            <a:r>
              <a:rPr lang="en-US" dirty="0"/>
              <a:t>can do? Work in pairs or small groups.</a:t>
            </a:r>
          </a:p>
          <a:p>
            <a:pPr marL="0" indent="0">
              <a:buNone/>
              <a:defRPr/>
            </a:pPr>
            <a:r>
              <a:rPr lang="en-US" dirty="0"/>
              <a:t>	</a:t>
            </a:r>
            <a:endParaRPr lang="en-US" dirty="0" smtClean="0"/>
          </a:p>
          <a:p>
            <a:pPr marL="0" indent="0">
              <a:buNone/>
              <a:defRPr/>
            </a:pPr>
            <a:r>
              <a:rPr lang="en-US" sz="2400" i="1" dirty="0"/>
              <a:t>	</a:t>
            </a:r>
            <a:r>
              <a:rPr lang="en-US" dirty="0"/>
              <a:t>Choose </a:t>
            </a:r>
            <a:r>
              <a:rPr lang="en-US" dirty="0" smtClean="0"/>
              <a:t>either: </a:t>
            </a:r>
            <a:endParaRPr lang="en-US" dirty="0"/>
          </a:p>
          <a:p>
            <a:pPr marL="895328" indent="-438140">
              <a:defRPr/>
            </a:pPr>
            <a:r>
              <a:rPr lang="en-US" dirty="0"/>
              <a:t>	a junior profile (Kelly)</a:t>
            </a:r>
          </a:p>
          <a:p>
            <a:pPr marL="895328" indent="-438140">
              <a:defRPr/>
            </a:pPr>
            <a:r>
              <a:rPr lang="en-US" dirty="0"/>
              <a:t>a senior profile (</a:t>
            </a:r>
            <a:r>
              <a:rPr lang="en-US" dirty="0" err="1"/>
              <a:t>Matua</a:t>
            </a:r>
            <a:r>
              <a:rPr lang="en-US" dirty="0"/>
              <a:t>)</a:t>
            </a:r>
          </a:p>
          <a:p>
            <a:pPr marL="0" indent="0">
              <a:buNone/>
              <a:defRPr/>
            </a:pPr>
            <a:endParaRPr lang="en-US" sz="2400" i="1" dirty="0"/>
          </a:p>
        </p:txBody>
      </p:sp>
    </p:spTree>
    <p:extLst>
      <p:ext uri="{BB962C8B-B14F-4D97-AF65-F5344CB8AC3E}">
        <p14:creationId xmlns:p14="http://schemas.microsoft.com/office/powerpoint/2010/main" val="2643271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274639"/>
            <a:ext cx="8229601" cy="724823"/>
          </a:xfrm>
        </p:spPr>
        <p:txBody>
          <a:bodyPr/>
          <a:lstStyle/>
          <a:p>
            <a:r>
              <a:rPr lang="en-NZ" dirty="0"/>
              <a:t>A</a:t>
            </a:r>
            <a:r>
              <a:rPr lang="en-NZ" dirty="0" smtClean="0"/>
              <a:t>spect judgments</a:t>
            </a:r>
            <a:endParaRPr lang="en-NZ" dirty="0"/>
          </a:p>
        </p:txBody>
      </p:sp>
      <p:sp>
        <p:nvSpPr>
          <p:cNvPr id="3" name="Content Placeholder 2"/>
          <p:cNvSpPr>
            <a:spLocks noGrp="1"/>
          </p:cNvSpPr>
          <p:nvPr>
            <p:ph idx="1"/>
          </p:nvPr>
        </p:nvSpPr>
        <p:spPr>
          <a:xfrm>
            <a:off x="1044575" y="1238253"/>
            <a:ext cx="7769816" cy="4714875"/>
          </a:xfrm>
        </p:spPr>
        <p:txBody>
          <a:bodyPr/>
          <a:lstStyle/>
          <a:p>
            <a:pPr marL="0" indent="0">
              <a:buNone/>
              <a:defRPr/>
            </a:pPr>
            <a:r>
              <a:rPr lang="en-US" sz="2400" b="1" dirty="0"/>
              <a:t>Writing - Using writing to think and organise for learning</a:t>
            </a:r>
          </a:p>
          <a:p>
            <a:pPr marL="0" indent="0">
              <a:buNone/>
              <a:defRPr/>
            </a:pPr>
            <a:endParaRPr lang="en-US" dirty="0" smtClean="0"/>
          </a:p>
          <a:p>
            <a:pPr marL="0" indent="0">
              <a:buNone/>
              <a:defRPr/>
            </a:pPr>
            <a:r>
              <a:rPr lang="en-US" dirty="0" smtClean="0"/>
              <a:t>Kelly – Best described at Set 3 (Tuatara etc.)</a:t>
            </a:r>
          </a:p>
          <a:p>
            <a:pPr marL="0" indent="0">
              <a:buNone/>
              <a:defRPr/>
            </a:pPr>
            <a:endParaRPr lang="en-US" dirty="0"/>
          </a:p>
          <a:p>
            <a:pPr marL="0" indent="0">
              <a:buNone/>
              <a:defRPr/>
            </a:pPr>
            <a:r>
              <a:rPr lang="en-US" dirty="0" err="1" smtClean="0"/>
              <a:t>Matua</a:t>
            </a:r>
            <a:r>
              <a:rPr lang="en-US" dirty="0" smtClean="0"/>
              <a:t> – Best described at Set 5 (Mind map etc.)</a:t>
            </a:r>
            <a:endParaRPr lang="en-US" dirty="0"/>
          </a:p>
          <a:p>
            <a:pPr marL="0" indent="0">
              <a:buNone/>
              <a:defRPr/>
            </a:pPr>
            <a:endParaRPr lang="en-US" sz="2400" i="1" dirty="0"/>
          </a:p>
        </p:txBody>
      </p:sp>
    </p:spTree>
    <p:extLst>
      <p:ext uri="{BB962C8B-B14F-4D97-AF65-F5344CB8AC3E}">
        <p14:creationId xmlns:p14="http://schemas.microsoft.com/office/powerpoint/2010/main" val="258644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818149" y="381003"/>
            <a:ext cx="8324515" cy="585537"/>
          </a:xfrm>
        </p:spPr>
        <p:txBody>
          <a:bodyPr/>
          <a:lstStyle/>
          <a:p>
            <a:pPr>
              <a:defRPr/>
            </a:pPr>
            <a:r>
              <a:rPr lang="en-US" dirty="0" smtClean="0">
                <a:cs typeface="ＭＳ Ｐゴシック" charset="0"/>
              </a:rPr>
              <a:t>Reading </a:t>
            </a:r>
            <a:br>
              <a:rPr lang="en-US" dirty="0" smtClean="0">
                <a:cs typeface="ＭＳ Ｐゴシック" charset="0"/>
              </a:rPr>
            </a:br>
            <a:r>
              <a:rPr lang="en-US" dirty="0" smtClean="0">
                <a:cs typeface="ＭＳ Ｐゴシック" charset="0"/>
              </a:rPr>
              <a:t>Making </a:t>
            </a:r>
            <a:r>
              <a:rPr lang="en-US" dirty="0">
                <a:cs typeface="ＭＳ Ｐゴシック" charset="0"/>
              </a:rPr>
              <a:t>sense of text: Reading </a:t>
            </a:r>
            <a:r>
              <a:rPr lang="en-US" dirty="0" smtClean="0">
                <a:cs typeface="ＭＳ Ｐゴシック" charset="0"/>
              </a:rPr>
              <a:t>critically</a:t>
            </a:r>
            <a:endParaRPr lang="en-US" dirty="0">
              <a:cs typeface="ＭＳ Ｐゴシック" charset="0"/>
            </a:endParaRPr>
          </a:p>
        </p:txBody>
      </p:sp>
      <p:sp>
        <p:nvSpPr>
          <p:cNvPr id="3" name="Content Placeholder 2"/>
          <p:cNvSpPr>
            <a:spLocks noGrp="1"/>
          </p:cNvSpPr>
          <p:nvPr>
            <p:ph idx="1"/>
          </p:nvPr>
        </p:nvSpPr>
        <p:spPr>
          <a:xfrm>
            <a:off x="1044578" y="966540"/>
            <a:ext cx="7921625" cy="4986589"/>
          </a:xfrm>
        </p:spPr>
        <p:txBody>
          <a:bodyPr/>
          <a:lstStyle/>
          <a:p>
            <a:pPr marL="0" indent="0" algn="ctr">
              <a:buNone/>
              <a:defRPr/>
            </a:pPr>
            <a:endParaRPr lang="en-US" sz="1400" dirty="0">
              <a:cs typeface="ＭＳ Ｐゴシック" charset="0"/>
            </a:endParaRPr>
          </a:p>
          <a:p>
            <a:endParaRPr lang="en-NZ" sz="1400" dirty="0"/>
          </a:p>
          <a:p>
            <a:pPr marL="0" indent="0">
              <a:buNone/>
            </a:pPr>
            <a:r>
              <a:rPr lang="en-NZ" dirty="0"/>
              <a:t>This aspect focuses on students’ developing expertise in understanding how writers influence them as readers.  They are able to identify the ways in which writers deliberately select language and text features, as well as content, to shape the way they respond to particular ideas or information.</a:t>
            </a:r>
          </a:p>
          <a:p>
            <a:pPr marL="266693" indent="0" defTabSz="449251">
              <a:buNone/>
            </a:pPr>
            <a:r>
              <a:rPr lang="en-NZ" sz="2400" i="1" dirty="0"/>
              <a:t>			</a:t>
            </a:r>
          </a:p>
          <a:p>
            <a:pPr marL="266693" indent="0" algn="ctr" defTabSz="449251">
              <a:buNone/>
            </a:pPr>
            <a:r>
              <a:rPr lang="en-NZ" sz="2400" i="1" dirty="0"/>
              <a:t>(This description is in your booklet too!)</a:t>
            </a:r>
          </a:p>
          <a:p>
            <a:pPr>
              <a:buFont typeface="Arial" panose="020B0604020202020204" pitchFamily="34" charset="0"/>
              <a:buChar char="•"/>
              <a:defRPr/>
            </a:pPr>
            <a:endParaRPr lang="en-US" dirty="0">
              <a:cs typeface="ＭＳ Ｐゴシック" charset="0"/>
            </a:endParaRPr>
          </a:p>
        </p:txBody>
      </p:sp>
    </p:spTree>
    <p:extLst>
      <p:ext uri="{BB962C8B-B14F-4D97-AF65-F5344CB8AC3E}">
        <p14:creationId xmlns:p14="http://schemas.microsoft.com/office/powerpoint/2010/main" val="3613461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14402" y="261698"/>
            <a:ext cx="8016875" cy="818707"/>
          </a:xfrm>
        </p:spPr>
        <p:txBody>
          <a:bodyPr/>
          <a:lstStyle/>
          <a:p>
            <a:r>
              <a:rPr lang="en-US" dirty="0" smtClean="0"/>
              <a:t>Reading Activity One: Identifying progression through the annotations</a:t>
            </a:r>
          </a:p>
        </p:txBody>
      </p:sp>
      <p:sp>
        <p:nvSpPr>
          <p:cNvPr id="3" name="Content Placeholder 2"/>
          <p:cNvSpPr>
            <a:spLocks noGrp="1"/>
          </p:cNvSpPr>
          <p:nvPr>
            <p:ph idx="1"/>
          </p:nvPr>
        </p:nvSpPr>
        <p:spPr>
          <a:xfrm>
            <a:off x="1044575" y="1604213"/>
            <a:ext cx="7886700" cy="4348915"/>
          </a:xfrm>
        </p:spPr>
        <p:txBody>
          <a:bodyPr/>
          <a:lstStyle/>
          <a:p>
            <a:pPr marL="0" indent="0">
              <a:buNone/>
              <a:defRPr/>
            </a:pPr>
            <a:r>
              <a:rPr lang="en-US" sz="2400" dirty="0">
                <a:cs typeface="ＭＳ Ｐゴシック" charset="0"/>
              </a:rPr>
              <a:t>Look at the </a:t>
            </a:r>
            <a:r>
              <a:rPr lang="en-US" sz="2400" dirty="0" smtClean="0">
                <a:cs typeface="ＭＳ Ｐゴシック" charset="0"/>
              </a:rPr>
              <a:t>reading </a:t>
            </a:r>
            <a:r>
              <a:rPr lang="en-US" sz="2400" dirty="0">
                <a:cs typeface="ＭＳ Ｐゴシック" charset="0"/>
              </a:rPr>
              <a:t>illustrations for </a:t>
            </a:r>
          </a:p>
          <a:p>
            <a:pPr marL="0" indent="0">
              <a:buNone/>
              <a:defRPr/>
            </a:pPr>
            <a:r>
              <a:rPr lang="en-US" sz="2400" b="1" dirty="0">
                <a:cs typeface="ＭＳ Ｐゴシック" charset="0"/>
              </a:rPr>
              <a:t>Making sense of text: Reading </a:t>
            </a:r>
            <a:r>
              <a:rPr lang="en-US" sz="2400" b="1" dirty="0" smtClean="0">
                <a:cs typeface="ＭＳ Ｐゴシック" charset="0"/>
              </a:rPr>
              <a:t>critically</a:t>
            </a:r>
            <a:endParaRPr lang="en-US" b="1" dirty="0" smtClean="0">
              <a:cs typeface="ＭＳ Ｐゴシック" charset="0"/>
            </a:endParaRPr>
          </a:p>
          <a:p>
            <a:pPr marL="0" indent="0">
              <a:buNone/>
              <a:defRPr/>
            </a:pPr>
            <a:endParaRPr lang="en-US" b="1" dirty="0" smtClean="0">
              <a:cs typeface="ＭＳ Ｐゴシック" charset="0"/>
            </a:endParaRPr>
          </a:p>
          <a:p>
            <a:pPr marL="0" indent="0">
              <a:buNone/>
              <a:defRPr/>
            </a:pPr>
            <a:r>
              <a:rPr lang="en-US" b="1" dirty="0" smtClean="0">
                <a:cs typeface="ＭＳ Ｐゴシック" charset="0"/>
              </a:rPr>
              <a:t>Purpose</a:t>
            </a:r>
            <a:r>
              <a:rPr lang="en-US" b="1" dirty="0">
                <a:cs typeface="ＭＳ Ｐゴシック" charset="0"/>
              </a:rPr>
              <a:t>: </a:t>
            </a:r>
            <a:r>
              <a:rPr lang="en-US" dirty="0">
                <a:cs typeface="ＭＳ Ｐゴシック" charset="0"/>
              </a:rPr>
              <a:t>to understand the relevant knowledge, skills and behaviours students are exhibiting to complete literacy related curriculum tasks at each progression step. </a:t>
            </a:r>
          </a:p>
          <a:p>
            <a:pPr marL="0" indent="0" algn="ctr">
              <a:buNone/>
              <a:defRPr/>
            </a:pPr>
            <a:endParaRPr lang="en-US" sz="1000" dirty="0">
              <a:cs typeface="ＭＳ Ｐゴシック" charset="0"/>
            </a:endParaRPr>
          </a:p>
          <a:p>
            <a:pPr marL="0" indent="0">
              <a:buNone/>
              <a:defRPr/>
            </a:pPr>
            <a:r>
              <a:rPr lang="en-US" b="1" i="1" dirty="0">
                <a:cs typeface="ＭＳ Ｐゴシック" charset="0"/>
              </a:rPr>
              <a:t>Note: </a:t>
            </a:r>
            <a:r>
              <a:rPr lang="en-US" i="1" dirty="0">
                <a:cs typeface="ＭＳ Ｐゴシック" charset="0"/>
              </a:rPr>
              <a:t>Carefully consider the annotations and in particular the words in bold, not just the student response.</a:t>
            </a:r>
          </a:p>
          <a:p>
            <a:pPr>
              <a:buFont typeface="Arial" panose="020B0604020202020204" pitchFamily="34" charset="0"/>
              <a:buChar char="•"/>
              <a:defRPr/>
            </a:pPr>
            <a:endParaRPr lang="en-US" dirty="0">
              <a:cs typeface="ＭＳ Ｐゴシック" charset="0"/>
            </a:endParaRPr>
          </a:p>
        </p:txBody>
      </p:sp>
    </p:spTree>
    <p:extLst>
      <p:ext uri="{BB962C8B-B14F-4D97-AF65-F5344CB8AC3E}">
        <p14:creationId xmlns:p14="http://schemas.microsoft.com/office/powerpoint/2010/main" val="3974418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77903" y="198438"/>
            <a:ext cx="8050213" cy="759851"/>
          </a:xfrm>
        </p:spPr>
        <p:txBody>
          <a:bodyPr/>
          <a:lstStyle/>
          <a:p>
            <a:r>
              <a:rPr lang="en-US" altLang="en-US" dirty="0" smtClean="0">
                <a:solidFill>
                  <a:schemeClr val="tx1"/>
                </a:solidFill>
              </a:rPr>
              <a:t>Reading Activity One answers</a:t>
            </a:r>
            <a:r>
              <a:rPr lang="en-US" altLang="en-US" sz="3200" dirty="0" smtClean="0">
                <a:solidFill>
                  <a:schemeClr val="tx1"/>
                </a:solidFill>
              </a:rPr>
              <a:t/>
            </a:r>
            <a:br>
              <a:rPr lang="en-US" altLang="en-US" sz="3200" dirty="0" smtClean="0">
                <a:solidFill>
                  <a:schemeClr val="tx1"/>
                </a:solidFill>
              </a:rPr>
            </a:br>
            <a:r>
              <a:rPr lang="en-US" altLang="en-US" sz="2400" i="1" dirty="0" smtClean="0">
                <a:solidFill>
                  <a:schemeClr val="tx1"/>
                </a:solidFill>
              </a:rPr>
              <a:t>- check first illustration in each set (red star)</a:t>
            </a:r>
            <a:endParaRPr lang="en-US" altLang="en-US" sz="2400" i="1" dirty="0">
              <a:solidFill>
                <a:schemeClr val="tx1"/>
              </a:solidFill>
            </a:endParaRPr>
          </a:p>
        </p:txBody>
      </p:sp>
      <p:sp>
        <p:nvSpPr>
          <p:cNvPr id="13" name="TextBox 12"/>
          <p:cNvSpPr txBox="1">
            <a:spLocks noChangeArrowheads="1"/>
          </p:cNvSpPr>
          <p:nvPr/>
        </p:nvSpPr>
        <p:spPr bwMode="auto">
          <a:xfrm>
            <a:off x="2361164" y="2143389"/>
            <a:ext cx="1575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smtClean="0">
                <a:solidFill>
                  <a:schemeClr val="tx1"/>
                </a:solidFill>
              </a:rPr>
              <a:t>2. Joseph</a:t>
            </a:r>
            <a:endParaRPr lang="en-NZ" sz="2400" dirty="0">
              <a:solidFill>
                <a:schemeClr val="tx1"/>
              </a:solidFill>
            </a:endParaRPr>
          </a:p>
        </p:txBody>
      </p:sp>
      <p:sp>
        <p:nvSpPr>
          <p:cNvPr id="16" name="Rectangle 15"/>
          <p:cNvSpPr>
            <a:spLocks noChangeArrowheads="1"/>
          </p:cNvSpPr>
          <p:nvPr/>
        </p:nvSpPr>
        <p:spPr bwMode="auto">
          <a:xfrm>
            <a:off x="5064771" y="4548770"/>
            <a:ext cx="1965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smtClean="0">
                <a:solidFill>
                  <a:schemeClr val="tx1"/>
                </a:solidFill>
              </a:rPr>
              <a:t>5. Deer</a:t>
            </a:r>
            <a:endParaRPr lang="en-NZ" sz="2400" dirty="0">
              <a:solidFill>
                <a:schemeClr val="tx1"/>
              </a:solidFill>
            </a:endParaRPr>
          </a:p>
        </p:txBody>
      </p:sp>
      <p:grpSp>
        <p:nvGrpSpPr>
          <p:cNvPr id="8" name="Group 7"/>
          <p:cNvGrpSpPr/>
          <p:nvPr/>
        </p:nvGrpSpPr>
        <p:grpSpPr>
          <a:xfrm>
            <a:off x="1144073" y="1090614"/>
            <a:ext cx="2310327" cy="883070"/>
            <a:chOff x="1144073" y="1090614"/>
            <a:chExt cx="2310327" cy="883070"/>
          </a:xfrm>
        </p:grpSpPr>
        <p:sp>
          <p:nvSpPr>
            <p:cNvPr id="12" name="TextBox 11"/>
            <p:cNvSpPr txBox="1">
              <a:spLocks noChangeArrowheads="1"/>
            </p:cNvSpPr>
            <p:nvPr/>
          </p:nvSpPr>
          <p:spPr bwMode="auto">
            <a:xfrm>
              <a:off x="1144073" y="1243931"/>
              <a:ext cx="1237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smtClean="0">
                  <a:solidFill>
                    <a:schemeClr val="tx1"/>
                  </a:solidFill>
                </a:rPr>
                <a:t> 1. Aria</a:t>
              </a:r>
              <a:endParaRPr lang="en-NZ" sz="2400" dirty="0">
                <a:solidFill>
                  <a:schemeClr val="tx1"/>
                </a:solidFill>
              </a:endParaRPr>
            </a:p>
          </p:txBody>
        </p:sp>
        <p:pic>
          <p:nvPicPr>
            <p:cNvPr id="2" name="Picture 1"/>
            <p:cNvPicPr>
              <a:picLocks noChangeAspect="1"/>
            </p:cNvPicPr>
            <p:nvPr/>
          </p:nvPicPr>
          <p:blipFill rotWithShape="1">
            <a:blip r:embed="rId3"/>
            <a:srcRect b="43689"/>
            <a:stretch/>
          </p:blipFill>
          <p:spPr>
            <a:xfrm>
              <a:off x="2208782" y="1090614"/>
              <a:ext cx="1245618" cy="883070"/>
            </a:xfrm>
            <a:prstGeom prst="rect">
              <a:avLst/>
            </a:prstGeom>
          </p:spPr>
        </p:pic>
      </p:grpSp>
      <p:grpSp>
        <p:nvGrpSpPr>
          <p:cNvPr id="9" name="Group 8"/>
          <p:cNvGrpSpPr/>
          <p:nvPr/>
        </p:nvGrpSpPr>
        <p:grpSpPr>
          <a:xfrm>
            <a:off x="3239119" y="2251216"/>
            <a:ext cx="3215932" cy="1052428"/>
            <a:chOff x="3239119" y="2251216"/>
            <a:chExt cx="3215932" cy="1052428"/>
          </a:xfrm>
        </p:grpSpPr>
        <p:sp>
          <p:nvSpPr>
            <p:cNvPr id="14" name="Rectangle 13"/>
            <p:cNvSpPr>
              <a:spLocks noChangeArrowheads="1"/>
            </p:cNvSpPr>
            <p:nvPr/>
          </p:nvSpPr>
          <p:spPr bwMode="auto">
            <a:xfrm>
              <a:off x="3239119" y="2702154"/>
              <a:ext cx="1517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smtClean="0">
                  <a:solidFill>
                    <a:schemeClr val="tx1"/>
                  </a:solidFill>
                </a:rPr>
                <a:t>3. Braydon</a:t>
              </a:r>
              <a:endParaRPr lang="en-NZ" sz="2400" dirty="0">
                <a:solidFill>
                  <a:schemeClr val="tx1"/>
                </a:solidFill>
              </a:endParaRPr>
            </a:p>
          </p:txBody>
        </p:sp>
        <p:pic>
          <p:nvPicPr>
            <p:cNvPr id="3" name="Picture 2"/>
            <p:cNvPicPr>
              <a:picLocks noChangeAspect="1"/>
            </p:cNvPicPr>
            <p:nvPr/>
          </p:nvPicPr>
          <p:blipFill>
            <a:blip r:embed="rId4"/>
            <a:stretch>
              <a:fillRect/>
            </a:stretch>
          </p:blipFill>
          <p:spPr>
            <a:xfrm>
              <a:off x="4840564" y="2251216"/>
              <a:ext cx="1614487" cy="1052428"/>
            </a:xfrm>
            <a:prstGeom prst="rect">
              <a:avLst/>
            </a:prstGeom>
          </p:spPr>
        </p:pic>
      </p:grpSp>
      <p:grpSp>
        <p:nvGrpSpPr>
          <p:cNvPr id="10" name="Group 9"/>
          <p:cNvGrpSpPr/>
          <p:nvPr/>
        </p:nvGrpSpPr>
        <p:grpSpPr>
          <a:xfrm>
            <a:off x="4027604" y="3384307"/>
            <a:ext cx="3129782" cy="979394"/>
            <a:chOff x="4027604" y="3384307"/>
            <a:chExt cx="3129782" cy="979394"/>
          </a:xfrm>
        </p:grpSpPr>
        <p:sp>
          <p:nvSpPr>
            <p:cNvPr id="15" name="Rectangle 14"/>
            <p:cNvSpPr>
              <a:spLocks noChangeArrowheads="1"/>
            </p:cNvSpPr>
            <p:nvPr/>
          </p:nvSpPr>
          <p:spPr bwMode="auto">
            <a:xfrm>
              <a:off x="4027604" y="3544784"/>
              <a:ext cx="1156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smtClean="0">
                  <a:solidFill>
                    <a:schemeClr val="tx1"/>
                  </a:solidFill>
                </a:rPr>
                <a:t>4. Noah</a:t>
              </a:r>
              <a:endParaRPr lang="en-NZ" sz="2400" dirty="0">
                <a:solidFill>
                  <a:schemeClr val="tx1"/>
                </a:solidFill>
              </a:endParaRPr>
            </a:p>
          </p:txBody>
        </p:sp>
        <p:pic>
          <p:nvPicPr>
            <p:cNvPr id="5" name="Picture 4"/>
            <p:cNvPicPr>
              <a:picLocks noChangeAspect="1"/>
            </p:cNvPicPr>
            <p:nvPr/>
          </p:nvPicPr>
          <p:blipFill>
            <a:blip r:embed="rId5"/>
            <a:stretch>
              <a:fillRect/>
            </a:stretch>
          </p:blipFill>
          <p:spPr>
            <a:xfrm>
              <a:off x="5226986" y="3384307"/>
              <a:ext cx="1930400" cy="979394"/>
            </a:xfrm>
            <a:prstGeom prst="rect">
              <a:avLst/>
            </a:prstGeom>
          </p:spPr>
        </p:pic>
      </p:grpSp>
      <p:grpSp>
        <p:nvGrpSpPr>
          <p:cNvPr id="11" name="Group 10"/>
          <p:cNvGrpSpPr/>
          <p:nvPr/>
        </p:nvGrpSpPr>
        <p:grpSpPr>
          <a:xfrm>
            <a:off x="5687071" y="5010435"/>
            <a:ext cx="3355330" cy="694208"/>
            <a:chOff x="5687071" y="5010435"/>
            <a:chExt cx="3355330" cy="694208"/>
          </a:xfrm>
        </p:grpSpPr>
        <p:sp>
          <p:nvSpPr>
            <p:cNvPr id="23" name="Rectangle 22"/>
            <p:cNvSpPr>
              <a:spLocks noChangeArrowheads="1"/>
            </p:cNvSpPr>
            <p:nvPr/>
          </p:nvSpPr>
          <p:spPr bwMode="auto">
            <a:xfrm>
              <a:off x="5687071" y="5120270"/>
              <a:ext cx="1965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dirty="0">
                  <a:solidFill>
                    <a:schemeClr val="tx1"/>
                  </a:solidFill>
                </a:rPr>
                <a:t>6</a:t>
              </a:r>
              <a:r>
                <a:rPr lang="en-NZ" sz="2400" dirty="0" smtClean="0">
                  <a:solidFill>
                    <a:schemeClr val="tx1"/>
                  </a:solidFill>
                </a:rPr>
                <a:t>. Emperor</a:t>
              </a:r>
              <a:endParaRPr lang="en-NZ" sz="2400" dirty="0">
                <a:solidFill>
                  <a:schemeClr val="tx1"/>
                </a:solidFill>
              </a:endParaRPr>
            </a:p>
          </p:txBody>
        </p:sp>
        <p:pic>
          <p:nvPicPr>
            <p:cNvPr id="7" name="Picture 6"/>
            <p:cNvPicPr>
              <a:picLocks noChangeAspect="1"/>
            </p:cNvPicPr>
            <p:nvPr/>
          </p:nvPicPr>
          <p:blipFill rotWithShape="1">
            <a:blip r:embed="rId6"/>
            <a:srcRect r="49579"/>
            <a:stretch/>
          </p:blipFill>
          <p:spPr>
            <a:xfrm>
              <a:off x="7329021" y="5010435"/>
              <a:ext cx="1713380" cy="694208"/>
            </a:xfrm>
            <a:prstGeom prst="rect">
              <a:avLst/>
            </a:prstGeom>
          </p:spPr>
        </p:pic>
      </p:grpSp>
    </p:spTree>
    <p:extLst>
      <p:ext uri="{BB962C8B-B14F-4D97-AF65-F5344CB8AC3E}">
        <p14:creationId xmlns:p14="http://schemas.microsoft.com/office/powerpoint/2010/main" val="215952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2" y="274639"/>
            <a:ext cx="8267700" cy="724823"/>
          </a:xfrm>
        </p:spPr>
        <p:txBody>
          <a:bodyPr/>
          <a:lstStyle/>
          <a:p>
            <a:r>
              <a:rPr lang="en-NZ" dirty="0" smtClean="0"/>
              <a:t>Reading Activity Two - making an aspect judgment</a:t>
            </a:r>
            <a:endParaRPr lang="en-US" dirty="0"/>
          </a:p>
        </p:txBody>
      </p:sp>
      <p:sp>
        <p:nvSpPr>
          <p:cNvPr id="3" name="Content Placeholder 2"/>
          <p:cNvSpPr>
            <a:spLocks noGrp="1"/>
          </p:cNvSpPr>
          <p:nvPr>
            <p:ph idx="1"/>
          </p:nvPr>
        </p:nvSpPr>
        <p:spPr>
          <a:xfrm>
            <a:off x="1044578" y="1251285"/>
            <a:ext cx="7642225" cy="4701843"/>
          </a:xfrm>
        </p:spPr>
        <p:txBody>
          <a:bodyPr/>
          <a:lstStyle/>
          <a:p>
            <a:pPr marL="0" indent="0">
              <a:buNone/>
              <a:defRPr/>
            </a:pPr>
            <a:r>
              <a:rPr lang="en-US" sz="2400" b="1" dirty="0">
                <a:cs typeface="ＭＳ Ｐゴシック" charset="0"/>
              </a:rPr>
              <a:t>Reading: Making sense of text: Reading critically</a:t>
            </a:r>
          </a:p>
          <a:p>
            <a:pPr marL="0" indent="0">
              <a:buNone/>
            </a:pPr>
            <a:endParaRPr lang="en-US" dirty="0" smtClean="0"/>
          </a:p>
          <a:p>
            <a:pPr marL="0" indent="0">
              <a:buNone/>
              <a:defRPr/>
            </a:pPr>
            <a:r>
              <a:rPr lang="en-US" dirty="0"/>
              <a:t>Based on the evidence provided, which set of illustrations is the </a:t>
            </a:r>
            <a:r>
              <a:rPr lang="en-US" b="1" dirty="0"/>
              <a:t>best fit </a:t>
            </a:r>
            <a:r>
              <a:rPr lang="en-US" dirty="0"/>
              <a:t>for what these students can do? </a:t>
            </a:r>
            <a:r>
              <a:rPr lang="en-US" dirty="0" smtClean="0"/>
              <a:t>Work </a:t>
            </a:r>
            <a:r>
              <a:rPr lang="en-US" dirty="0"/>
              <a:t>in pairs or small groups</a:t>
            </a:r>
            <a:r>
              <a:rPr lang="en-US" dirty="0" smtClean="0"/>
              <a:t>.</a:t>
            </a:r>
          </a:p>
          <a:p>
            <a:pPr marL="0" indent="0">
              <a:buNone/>
              <a:defRPr/>
            </a:pPr>
            <a:endParaRPr lang="en-US" dirty="0"/>
          </a:p>
          <a:p>
            <a:pPr marL="0" indent="0">
              <a:buNone/>
              <a:defRPr/>
            </a:pPr>
            <a:r>
              <a:rPr lang="en-US" dirty="0"/>
              <a:t>	</a:t>
            </a:r>
            <a:r>
              <a:rPr lang="en-US" dirty="0" smtClean="0"/>
              <a:t>Choose </a:t>
            </a:r>
            <a:r>
              <a:rPr lang="en-US" dirty="0"/>
              <a:t>either: </a:t>
            </a:r>
          </a:p>
          <a:p>
            <a:pPr marL="1171545" indent="-449251"/>
            <a:r>
              <a:rPr lang="en-US" dirty="0" smtClean="0"/>
              <a:t>a junior profile (Angela)</a:t>
            </a:r>
          </a:p>
          <a:p>
            <a:pPr marL="1171545" indent="-449251"/>
            <a:r>
              <a:rPr lang="en-US" dirty="0"/>
              <a:t>a</a:t>
            </a:r>
            <a:r>
              <a:rPr lang="en-US" dirty="0" smtClean="0"/>
              <a:t> senior profile (Ryan)</a:t>
            </a:r>
            <a:endParaRPr lang="en-US" dirty="0"/>
          </a:p>
        </p:txBody>
      </p:sp>
    </p:spTree>
    <p:extLst>
      <p:ext uri="{BB962C8B-B14F-4D97-AF65-F5344CB8AC3E}">
        <p14:creationId xmlns:p14="http://schemas.microsoft.com/office/powerpoint/2010/main" val="3272619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274639"/>
            <a:ext cx="8229601" cy="724823"/>
          </a:xfrm>
        </p:spPr>
        <p:txBody>
          <a:bodyPr/>
          <a:lstStyle/>
          <a:p>
            <a:r>
              <a:rPr lang="en-NZ" dirty="0" smtClean="0"/>
              <a:t>Best fit for aspect judgments</a:t>
            </a:r>
            <a:endParaRPr lang="en-NZ" dirty="0"/>
          </a:p>
        </p:txBody>
      </p:sp>
      <p:sp>
        <p:nvSpPr>
          <p:cNvPr id="3" name="Content Placeholder 2"/>
          <p:cNvSpPr>
            <a:spLocks noGrp="1"/>
          </p:cNvSpPr>
          <p:nvPr>
            <p:ph idx="1"/>
          </p:nvPr>
        </p:nvSpPr>
        <p:spPr>
          <a:xfrm>
            <a:off x="1044575" y="1238253"/>
            <a:ext cx="7769816" cy="4714875"/>
          </a:xfrm>
        </p:spPr>
        <p:txBody>
          <a:bodyPr/>
          <a:lstStyle/>
          <a:p>
            <a:pPr marL="0" indent="0">
              <a:buNone/>
              <a:defRPr/>
            </a:pPr>
            <a:r>
              <a:rPr lang="en-US" sz="2400" b="1" dirty="0">
                <a:cs typeface="ＭＳ Ｐゴシック" charset="0"/>
              </a:rPr>
              <a:t>Reading: Making sense of text: Reading critically</a:t>
            </a:r>
          </a:p>
          <a:p>
            <a:pPr marL="0" indent="0">
              <a:buNone/>
              <a:defRPr/>
            </a:pPr>
            <a:endParaRPr lang="en-US" dirty="0" smtClean="0"/>
          </a:p>
          <a:p>
            <a:pPr marL="0" indent="0">
              <a:buNone/>
              <a:defRPr/>
            </a:pPr>
            <a:r>
              <a:rPr lang="en-US" dirty="0" smtClean="0"/>
              <a:t>Angela – Best described at Set 3 (Braydon etc.)</a:t>
            </a:r>
          </a:p>
          <a:p>
            <a:pPr marL="0" indent="0">
              <a:buNone/>
              <a:defRPr/>
            </a:pPr>
            <a:endParaRPr lang="en-US" dirty="0"/>
          </a:p>
          <a:p>
            <a:pPr marL="0" indent="0">
              <a:buNone/>
              <a:defRPr/>
            </a:pPr>
            <a:r>
              <a:rPr lang="en-US" dirty="0" smtClean="0"/>
              <a:t>Ryan – Best described at Set 5 (Deer etc.)</a:t>
            </a:r>
            <a:endParaRPr lang="en-US" dirty="0"/>
          </a:p>
          <a:p>
            <a:pPr marL="0" indent="0">
              <a:buNone/>
              <a:defRPr/>
            </a:pPr>
            <a:endParaRPr lang="en-US" sz="2400" i="1" dirty="0"/>
          </a:p>
        </p:txBody>
      </p:sp>
    </p:spTree>
    <p:extLst>
      <p:ext uri="{BB962C8B-B14F-4D97-AF65-F5344CB8AC3E}">
        <p14:creationId xmlns:p14="http://schemas.microsoft.com/office/powerpoint/2010/main" val="40524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44578" y="274642"/>
            <a:ext cx="7642225" cy="592137"/>
          </a:xfrm>
        </p:spPr>
        <p:txBody>
          <a:bodyPr/>
          <a:lstStyle/>
          <a:p>
            <a:pPr algn="l"/>
            <a:r>
              <a:rPr lang="en-US" dirty="0" smtClean="0"/>
              <a:t>Workshop process</a:t>
            </a:r>
            <a:endParaRPr lang="en-US" dirty="0" smtClean="0">
              <a:solidFill>
                <a:srgbClr val="FF0000"/>
              </a:solidFill>
            </a:endParaRPr>
          </a:p>
        </p:txBody>
      </p:sp>
      <p:sp>
        <p:nvSpPr>
          <p:cNvPr id="24579" name="Content Placeholder 2"/>
          <p:cNvSpPr>
            <a:spLocks noGrp="1"/>
          </p:cNvSpPr>
          <p:nvPr>
            <p:ph idx="1"/>
          </p:nvPr>
        </p:nvSpPr>
        <p:spPr>
          <a:xfrm>
            <a:off x="1044578" y="890591"/>
            <a:ext cx="7954963" cy="4795837"/>
          </a:xfrm>
        </p:spPr>
        <p:txBody>
          <a:bodyPr/>
          <a:lstStyle/>
          <a:p>
            <a:r>
              <a:rPr lang="en-US" sz="2700" dirty="0">
                <a:solidFill>
                  <a:schemeClr val="tx1"/>
                </a:solidFill>
              </a:rPr>
              <a:t>Review the current context in relation to National Standards </a:t>
            </a:r>
          </a:p>
          <a:p>
            <a:r>
              <a:rPr lang="en-US" sz="2700" dirty="0">
                <a:solidFill>
                  <a:schemeClr val="tx1"/>
                </a:solidFill>
              </a:rPr>
              <a:t>Discuss key considerations when moderating </a:t>
            </a:r>
          </a:p>
          <a:p>
            <a:r>
              <a:rPr lang="en-US" sz="2700" dirty="0">
                <a:solidFill>
                  <a:schemeClr val="tx1"/>
                </a:solidFill>
              </a:rPr>
              <a:t>Examine the  Frameworks and illustrations – a resource to build greater dependability</a:t>
            </a:r>
          </a:p>
          <a:p>
            <a:r>
              <a:rPr lang="en-US" sz="2700" dirty="0">
                <a:solidFill>
                  <a:schemeClr val="tx1"/>
                </a:solidFill>
              </a:rPr>
              <a:t>The context for this workshop is literacy as we will be examining the Reading and Writing frameworks</a:t>
            </a:r>
          </a:p>
          <a:p>
            <a:r>
              <a:rPr lang="en-US" sz="2700" dirty="0">
                <a:solidFill>
                  <a:schemeClr val="tx1"/>
                </a:solidFill>
              </a:rPr>
              <a:t>Using the frameworks, make evidence-based judgments and engage in professional discussion </a:t>
            </a:r>
          </a:p>
          <a:p>
            <a:r>
              <a:rPr lang="en-US" sz="2700" dirty="0">
                <a:solidFill>
                  <a:schemeClr val="tx1"/>
                </a:solidFill>
              </a:rPr>
              <a:t>Explore principles and requirements for reporting to parents/</a:t>
            </a:r>
            <a:r>
              <a:rPr lang="en-US" sz="2700" dirty="0" err="1">
                <a:solidFill>
                  <a:schemeClr val="tx1"/>
                </a:solidFill>
              </a:rPr>
              <a:t>whānau</a:t>
            </a:r>
            <a:endParaRPr lang="en-US" sz="2700" dirty="0">
              <a:solidFill>
                <a:schemeClr val="tx1"/>
              </a:solidFill>
            </a:endParaRPr>
          </a:p>
          <a:p>
            <a:endParaRPr lang="en-US" sz="2700" dirty="0">
              <a:solidFill>
                <a:srgbClr val="FF0000"/>
              </a:solidFill>
            </a:endParaRP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747" y="274639"/>
            <a:ext cx="7842751" cy="849081"/>
          </a:xfrm>
        </p:spPr>
        <p:txBody>
          <a:bodyPr/>
          <a:lstStyle/>
          <a:p>
            <a:r>
              <a:rPr lang="en-NZ" dirty="0"/>
              <a:t>C</a:t>
            </a:r>
            <a:r>
              <a:rPr lang="en-NZ" dirty="0" smtClean="0"/>
              <a:t>omponents </a:t>
            </a:r>
            <a:r>
              <a:rPr lang="en-NZ" dirty="0"/>
              <a:t>of moderation</a:t>
            </a:r>
          </a:p>
        </p:txBody>
      </p:sp>
      <p:sp>
        <p:nvSpPr>
          <p:cNvPr id="3" name="Content Placeholder 2"/>
          <p:cNvSpPr>
            <a:spLocks noGrp="1"/>
          </p:cNvSpPr>
          <p:nvPr>
            <p:ph idx="1"/>
          </p:nvPr>
        </p:nvSpPr>
        <p:spPr>
          <a:xfrm>
            <a:off x="1044578" y="1212115"/>
            <a:ext cx="7642225" cy="4741013"/>
          </a:xfrm>
        </p:spPr>
        <p:txBody>
          <a:bodyPr/>
          <a:lstStyle/>
          <a:p>
            <a:pPr marL="0" indent="0">
              <a:buNone/>
            </a:pPr>
            <a:r>
              <a:rPr lang="en-NZ" dirty="0" smtClean="0"/>
              <a:t>Refer to the components of moderation.</a:t>
            </a:r>
          </a:p>
          <a:p>
            <a:pPr marL="0" indent="0">
              <a:buNone/>
            </a:pPr>
            <a:endParaRPr lang="en-NZ" sz="1200" dirty="0"/>
          </a:p>
          <a:p>
            <a:pPr marL="0" indent="0">
              <a:buNone/>
            </a:pPr>
            <a:r>
              <a:rPr lang="en-NZ" dirty="0" smtClean="0"/>
              <a:t>All of the previous activities help support the following components of moderation.</a:t>
            </a:r>
          </a:p>
          <a:p>
            <a:pPr marL="0" indent="0">
              <a:buNone/>
            </a:pPr>
            <a:endParaRPr lang="en-NZ" dirty="0"/>
          </a:p>
        </p:txBody>
      </p:sp>
      <p:sp>
        <p:nvSpPr>
          <p:cNvPr id="4" name="Rectangle 3"/>
          <p:cNvSpPr/>
          <p:nvPr/>
        </p:nvSpPr>
        <p:spPr>
          <a:xfrm>
            <a:off x="893138" y="3162753"/>
            <a:ext cx="8250865" cy="2215991"/>
          </a:xfrm>
          <a:prstGeom prst="rect">
            <a:avLst/>
          </a:prstGeom>
        </p:spPr>
        <p:txBody>
          <a:bodyPr wrap="square">
            <a:spAutoFit/>
          </a:bodyPr>
          <a:lstStyle/>
          <a:p>
            <a:pPr marL="523862" indent="-342891">
              <a:spcBef>
                <a:spcPct val="20000"/>
              </a:spcBef>
              <a:spcAft>
                <a:spcPts val="1800"/>
              </a:spcAft>
              <a:buFont typeface="+mj-lt"/>
              <a:buAutoNum type="arabicPeriod"/>
            </a:pPr>
            <a:r>
              <a:rPr lang="en-NZ" sz="2000" b="1" i="1" dirty="0">
                <a:solidFill>
                  <a:srgbClr val="00B050"/>
                </a:solidFill>
                <a:latin typeface="Calibri"/>
              </a:rPr>
              <a:t>Shared understanding of the reference materials used to make decisions, including definition of terms</a:t>
            </a:r>
          </a:p>
          <a:p>
            <a:pPr marL="523862" indent="-342891">
              <a:spcBef>
                <a:spcPct val="20000"/>
              </a:spcBef>
              <a:spcAft>
                <a:spcPts val="1800"/>
              </a:spcAft>
              <a:buFont typeface="+mj-lt"/>
              <a:buAutoNum type="arabicPeriod" startAt="2"/>
            </a:pPr>
            <a:r>
              <a:rPr lang="en-NZ" sz="2000" b="1" i="1" dirty="0">
                <a:solidFill>
                  <a:srgbClr val="00B050"/>
                </a:solidFill>
                <a:latin typeface="Calibri"/>
              </a:rPr>
              <a:t>Shared understanding of progressions in the reference materials</a:t>
            </a:r>
          </a:p>
          <a:p>
            <a:pPr marL="523862" indent="-342891">
              <a:spcBef>
                <a:spcPct val="20000"/>
              </a:spcBef>
              <a:spcAft>
                <a:spcPts val="1800"/>
              </a:spcAft>
              <a:buFont typeface="+mj-lt"/>
              <a:buAutoNum type="arabicPeriod" startAt="2"/>
            </a:pPr>
            <a:r>
              <a:rPr lang="en-NZ" sz="2000" b="1" i="1" dirty="0">
                <a:solidFill>
                  <a:srgbClr val="00B050"/>
                </a:solidFill>
                <a:latin typeface="Calibri"/>
              </a:rPr>
              <a:t>Shared understanding of what to notice and recognise when making decisions</a:t>
            </a:r>
          </a:p>
        </p:txBody>
      </p:sp>
    </p:spTree>
    <p:extLst>
      <p:ext uri="{BB962C8B-B14F-4D97-AF65-F5344CB8AC3E}">
        <p14:creationId xmlns:p14="http://schemas.microsoft.com/office/powerpoint/2010/main" val="2788461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044578" y="274642"/>
            <a:ext cx="7642225" cy="708025"/>
          </a:xfrm>
        </p:spPr>
        <p:txBody>
          <a:bodyPr/>
          <a:lstStyle/>
          <a:p>
            <a:r>
              <a:rPr lang="en-US" dirty="0" smtClean="0">
                <a:solidFill>
                  <a:schemeClr val="tx1"/>
                </a:solidFill>
              </a:rPr>
              <a:t>The value of common frameworks</a:t>
            </a:r>
          </a:p>
        </p:txBody>
      </p:sp>
      <p:sp>
        <p:nvSpPr>
          <p:cNvPr id="44034" name="Content Placeholder 2"/>
          <p:cNvSpPr>
            <a:spLocks noGrp="1"/>
          </p:cNvSpPr>
          <p:nvPr>
            <p:ph idx="1"/>
          </p:nvPr>
        </p:nvSpPr>
        <p:spPr>
          <a:xfrm>
            <a:off x="1044578" y="1222746"/>
            <a:ext cx="8099425" cy="4681667"/>
          </a:xfrm>
        </p:spPr>
        <p:txBody>
          <a:bodyPr/>
          <a:lstStyle/>
          <a:p>
            <a:pPr>
              <a:buFont typeface="Arial" panose="020B0604020202020204" pitchFamily="34" charset="0"/>
              <a:buChar char="•"/>
              <a:defRPr/>
            </a:pPr>
            <a:r>
              <a:rPr lang="en-NZ" sz="3200" dirty="0">
                <a:solidFill>
                  <a:schemeClr val="tx1">
                    <a:lumMod val="75000"/>
                    <a:lumOff val="25000"/>
                  </a:schemeClr>
                </a:solidFill>
                <a:ea typeface="MS PGothic" charset="0"/>
              </a:rPr>
              <a:t>Builds consistency of what to notice and recognise</a:t>
            </a:r>
          </a:p>
          <a:p>
            <a:pPr>
              <a:buFont typeface="Arial" panose="020B0604020202020204" pitchFamily="34" charset="0"/>
              <a:buChar char="•"/>
              <a:defRPr/>
            </a:pPr>
            <a:r>
              <a:rPr lang="en-NZ" sz="3200" dirty="0">
                <a:solidFill>
                  <a:schemeClr val="tx1">
                    <a:lumMod val="75000"/>
                    <a:lumOff val="25000"/>
                  </a:schemeClr>
                </a:solidFill>
                <a:ea typeface="MS PGothic" charset="0"/>
              </a:rPr>
              <a:t>Gives a consistent framework within and across schools</a:t>
            </a:r>
          </a:p>
          <a:p>
            <a:pPr>
              <a:buFont typeface="Arial" panose="020B0604020202020204" pitchFamily="34" charset="0"/>
              <a:buChar char="•"/>
              <a:defRPr/>
            </a:pPr>
            <a:r>
              <a:rPr lang="en-NZ" sz="3200" dirty="0">
                <a:solidFill>
                  <a:schemeClr val="tx1">
                    <a:lumMod val="75000"/>
                    <a:lumOff val="25000"/>
                  </a:schemeClr>
                </a:solidFill>
                <a:ea typeface="MS PGothic" charset="0"/>
              </a:rPr>
              <a:t>Progress through learning steps is made visible</a:t>
            </a:r>
          </a:p>
          <a:p>
            <a:pPr>
              <a:buFont typeface="Arial" panose="020B0604020202020204" pitchFamily="34" charset="0"/>
              <a:buChar char="•"/>
              <a:defRPr/>
            </a:pPr>
            <a:r>
              <a:rPr lang="en-US" sz="3200" dirty="0">
                <a:solidFill>
                  <a:schemeClr val="tx1">
                    <a:lumMod val="75000"/>
                    <a:lumOff val="25000"/>
                  </a:schemeClr>
                </a:solidFill>
                <a:ea typeface="MS PGothic" charset="0"/>
              </a:rPr>
              <a:t>Highlights gaps in learning opportunities</a:t>
            </a:r>
          </a:p>
          <a:p>
            <a:pPr marL="0" indent="0">
              <a:buNone/>
              <a:defRPr/>
            </a:pPr>
            <a:endParaRPr lang="en-NZ" sz="3200" dirty="0">
              <a:solidFill>
                <a:schemeClr val="tx1">
                  <a:lumMod val="75000"/>
                  <a:lumOff val="25000"/>
                </a:schemeClr>
              </a:solidFill>
              <a:ea typeface="MS PGothic" charset="0"/>
            </a:endParaRPr>
          </a:p>
          <a:p>
            <a:pPr>
              <a:buFont typeface="Arial" panose="020B0604020202020204" pitchFamily="34" charset="0"/>
              <a:buChar char="•"/>
              <a:defRPr/>
            </a:pPr>
            <a:endParaRPr lang="en-US" sz="3200" dirty="0">
              <a:solidFill>
                <a:schemeClr val="tx1">
                  <a:lumMod val="75000"/>
                  <a:lumOff val="25000"/>
                </a:schemeClr>
              </a:solidFill>
              <a:ea typeface="MS PGothic" charset="0"/>
            </a:endParaRPr>
          </a:p>
        </p:txBody>
      </p:sp>
    </p:spTree>
    <p:extLst>
      <p:ext uri="{BB962C8B-B14F-4D97-AF65-F5344CB8AC3E}">
        <p14:creationId xmlns:p14="http://schemas.microsoft.com/office/powerpoint/2010/main" val="252082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76" y="274639"/>
            <a:ext cx="7812347" cy="724823"/>
          </a:xfrm>
        </p:spPr>
        <p:txBody>
          <a:bodyPr/>
          <a:lstStyle/>
          <a:p>
            <a:r>
              <a:rPr lang="en-NZ" dirty="0"/>
              <a:t>Moderation – systems and processes</a:t>
            </a:r>
          </a:p>
        </p:txBody>
      </p:sp>
      <p:sp>
        <p:nvSpPr>
          <p:cNvPr id="3" name="Content Placeholder 2"/>
          <p:cNvSpPr>
            <a:spLocks noGrp="1"/>
          </p:cNvSpPr>
          <p:nvPr>
            <p:ph idx="1"/>
          </p:nvPr>
        </p:nvSpPr>
        <p:spPr>
          <a:xfrm>
            <a:off x="1064549" y="1917705"/>
            <a:ext cx="7792374" cy="3911596"/>
          </a:xfrm>
        </p:spPr>
        <p:txBody>
          <a:bodyPr/>
          <a:lstStyle/>
          <a:p>
            <a:pPr marL="0" indent="0">
              <a:buNone/>
              <a:defRPr/>
            </a:pPr>
            <a:r>
              <a:rPr lang="en-US" sz="3200" dirty="0" smtClean="0">
                <a:solidFill>
                  <a:prstClr val="black">
                    <a:lumMod val="75000"/>
                    <a:lumOff val="25000"/>
                  </a:prstClr>
                </a:solidFill>
                <a:ea typeface="MS PGothic" charset="0"/>
              </a:rPr>
              <a:t>Look on Page 33</a:t>
            </a:r>
            <a:r>
              <a:rPr lang="en-US" sz="3200" dirty="0" smtClean="0">
                <a:solidFill>
                  <a:srgbClr val="FF0000"/>
                </a:solidFill>
                <a:ea typeface="MS PGothic" charset="0"/>
              </a:rPr>
              <a:t> </a:t>
            </a:r>
            <a:r>
              <a:rPr lang="en-US" sz="3200" dirty="0" smtClean="0">
                <a:solidFill>
                  <a:schemeClr val="tx1"/>
                </a:solidFill>
                <a:ea typeface="MS PGothic" charset="0"/>
              </a:rPr>
              <a:t>of your booklet for the resource titled:</a:t>
            </a:r>
          </a:p>
          <a:p>
            <a:pPr marL="0" indent="0" algn="ctr">
              <a:buNone/>
              <a:defRPr/>
            </a:pPr>
            <a:r>
              <a:rPr lang="en-NZ" sz="3200" b="1" i="1" dirty="0">
                <a:solidFill>
                  <a:schemeClr val="tx1"/>
                </a:solidFill>
              </a:rPr>
              <a:t>Assessment Systems, Practices and Processes</a:t>
            </a:r>
            <a:endParaRPr lang="en-US" sz="3200" i="1" dirty="0">
              <a:solidFill>
                <a:schemeClr val="tx1"/>
              </a:solidFill>
              <a:ea typeface="MS PGothic" charset="0"/>
            </a:endParaRPr>
          </a:p>
          <a:p>
            <a:pPr marL="0" lvl="0" indent="0">
              <a:buNone/>
              <a:defRPr/>
            </a:pPr>
            <a:endParaRPr lang="en-US" sz="3200" dirty="0" smtClean="0">
              <a:solidFill>
                <a:prstClr val="black">
                  <a:lumMod val="75000"/>
                  <a:lumOff val="25000"/>
                </a:prstClr>
              </a:solidFill>
              <a:ea typeface="MS PGothic" charset="0"/>
            </a:endParaRPr>
          </a:p>
          <a:p>
            <a:pPr marL="0" lvl="0" indent="0">
              <a:buNone/>
              <a:defRPr/>
            </a:pPr>
            <a:r>
              <a:rPr lang="en-US" sz="3200" dirty="0" smtClean="0">
                <a:solidFill>
                  <a:prstClr val="black">
                    <a:lumMod val="75000"/>
                    <a:lumOff val="25000"/>
                  </a:prstClr>
                </a:solidFill>
                <a:ea typeface="MS PGothic" charset="0"/>
              </a:rPr>
              <a:t>Have a read and take some time to consider this document in relation to your current position.</a:t>
            </a:r>
            <a:endParaRPr lang="en-US" sz="3200" dirty="0">
              <a:solidFill>
                <a:prstClr val="black">
                  <a:lumMod val="75000"/>
                  <a:lumOff val="25000"/>
                </a:prstClr>
              </a:solidFill>
              <a:ea typeface="MS PGothic" charset="0"/>
            </a:endParaRPr>
          </a:p>
          <a:p>
            <a:endParaRPr lang="en-NZ" dirty="0"/>
          </a:p>
        </p:txBody>
      </p:sp>
      <p:sp>
        <p:nvSpPr>
          <p:cNvPr id="4" name="Rectangle 3"/>
          <p:cNvSpPr/>
          <p:nvPr/>
        </p:nvSpPr>
        <p:spPr>
          <a:xfrm>
            <a:off x="914402" y="978198"/>
            <a:ext cx="7942521" cy="830997"/>
          </a:xfrm>
          <a:prstGeom prst="rect">
            <a:avLst/>
          </a:prstGeom>
        </p:spPr>
        <p:txBody>
          <a:bodyPr wrap="square">
            <a:spAutoFit/>
          </a:bodyPr>
          <a:lstStyle/>
          <a:p>
            <a:pPr marL="342891" indent="-342891" algn="ctr">
              <a:buFont typeface="+mj-lt"/>
              <a:buAutoNum type="arabicPeriod" startAt="4"/>
            </a:pPr>
            <a:r>
              <a:rPr lang="en-NZ" sz="2400" b="1" i="1" dirty="0">
                <a:solidFill>
                  <a:srgbClr val="00B050"/>
                </a:solidFill>
              </a:rPr>
              <a:t>Processes to ensure judgments in relation to reference materials are made in a similar way.</a:t>
            </a:r>
          </a:p>
        </p:txBody>
      </p:sp>
    </p:spTree>
    <p:extLst>
      <p:ext uri="{BB962C8B-B14F-4D97-AF65-F5344CB8AC3E}">
        <p14:creationId xmlns:p14="http://schemas.microsoft.com/office/powerpoint/2010/main" val="1402108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044578" y="206663"/>
            <a:ext cx="7642225" cy="751192"/>
          </a:xfrm>
        </p:spPr>
        <p:txBody>
          <a:bodyPr/>
          <a:lstStyle/>
          <a:p>
            <a:r>
              <a:rPr lang="en-NZ" dirty="0" smtClean="0">
                <a:solidFill>
                  <a:schemeClr val="tx1"/>
                </a:solidFill>
              </a:rPr>
              <a:t>Role of standardised tools</a:t>
            </a:r>
          </a:p>
        </p:txBody>
      </p:sp>
      <p:sp>
        <p:nvSpPr>
          <p:cNvPr id="53250" name="Content Placeholder 2"/>
          <p:cNvSpPr>
            <a:spLocks noGrp="1"/>
          </p:cNvSpPr>
          <p:nvPr>
            <p:ph idx="1"/>
          </p:nvPr>
        </p:nvSpPr>
        <p:spPr>
          <a:xfrm>
            <a:off x="927101" y="957855"/>
            <a:ext cx="8128000" cy="4995272"/>
          </a:xfrm>
        </p:spPr>
        <p:txBody>
          <a:bodyPr/>
          <a:lstStyle/>
          <a:p>
            <a:pPr>
              <a:defRPr/>
            </a:pPr>
            <a:r>
              <a:rPr lang="en-NZ" sz="2400" dirty="0">
                <a:ea typeface="MS PGothic" charset="0"/>
              </a:rPr>
              <a:t>Standardised tools are </a:t>
            </a:r>
            <a:r>
              <a:rPr lang="en-NZ" sz="2400" dirty="0" smtClean="0">
                <a:ea typeface="MS PGothic" charset="0"/>
              </a:rPr>
              <a:t>a source </a:t>
            </a:r>
            <a:r>
              <a:rPr lang="en-NZ" sz="2400" dirty="0">
                <a:ea typeface="MS PGothic" charset="0"/>
              </a:rPr>
              <a:t>of evidence that can be used to initiate </a:t>
            </a:r>
            <a:r>
              <a:rPr lang="en-NZ" sz="2400" dirty="0" smtClean="0">
                <a:ea typeface="MS PGothic" charset="0"/>
              </a:rPr>
              <a:t>valuable learning conversations.</a:t>
            </a:r>
          </a:p>
          <a:p>
            <a:pPr>
              <a:defRPr/>
            </a:pPr>
            <a:r>
              <a:rPr lang="en-NZ" sz="2400" dirty="0">
                <a:ea typeface="MS PGothic" charset="0"/>
              </a:rPr>
              <a:t>Can assist in identifying some of areas of need i.e. </a:t>
            </a:r>
            <a:r>
              <a:rPr lang="en-US" altLang="en-US" sz="2400" dirty="0">
                <a:ea typeface="MS PGothic" charset="0"/>
              </a:rPr>
              <a:t>where they are at and what they need to work on.</a:t>
            </a:r>
            <a:endParaRPr lang="en-NZ" sz="2400" dirty="0">
              <a:ea typeface="MS PGothic" charset="0"/>
            </a:endParaRPr>
          </a:p>
          <a:p>
            <a:pPr>
              <a:defRPr/>
            </a:pPr>
            <a:r>
              <a:rPr lang="en-NZ" sz="2400" dirty="0">
                <a:ea typeface="MS PGothic" charset="0"/>
              </a:rPr>
              <a:t>It can provide an external reference into a student’s learning.</a:t>
            </a:r>
          </a:p>
          <a:p>
            <a:pPr>
              <a:defRPr/>
            </a:pPr>
            <a:r>
              <a:rPr lang="en-NZ" sz="2400" dirty="0">
                <a:ea typeface="MS PGothic" charset="0"/>
              </a:rPr>
              <a:t>It has a function in moderation to support triangulation of evidence.</a:t>
            </a:r>
          </a:p>
          <a:p>
            <a:pPr>
              <a:defRPr/>
            </a:pPr>
            <a:r>
              <a:rPr lang="en-NZ" sz="2400" dirty="0" smtClean="0">
                <a:ea typeface="MS PGothic" charset="0"/>
              </a:rPr>
              <a:t>Standardised test information </a:t>
            </a:r>
            <a:r>
              <a:rPr lang="en-NZ" sz="2400" dirty="0">
                <a:ea typeface="MS PGothic" charset="0"/>
              </a:rPr>
              <a:t>should </a:t>
            </a:r>
            <a:r>
              <a:rPr lang="en-NZ" sz="2400" dirty="0" smtClean="0">
                <a:ea typeface="MS PGothic" charset="0"/>
              </a:rPr>
              <a:t>remain, but as only one part of a range of evidence to inform an OTJ.</a:t>
            </a:r>
          </a:p>
          <a:p>
            <a:pPr>
              <a:defRPr/>
            </a:pPr>
            <a:r>
              <a:rPr lang="en-NZ" sz="2400" dirty="0">
                <a:ea typeface="MS PGothic" charset="0"/>
              </a:rPr>
              <a:t>Tests do not provide great insight into the ‘behaviours’ of a student.</a:t>
            </a:r>
          </a:p>
          <a:p>
            <a:pPr>
              <a:defRPr/>
            </a:pPr>
            <a:r>
              <a:rPr lang="en-NZ" sz="2400" dirty="0" smtClean="0">
                <a:ea typeface="MS PGothic" charset="0"/>
              </a:rPr>
              <a:t>Non-correlation does not necessarily mean the OTJ  is incorrect.</a:t>
            </a:r>
          </a:p>
          <a:p>
            <a:pPr marL="0" indent="0">
              <a:buNone/>
              <a:defRPr/>
            </a:pPr>
            <a:endParaRPr lang="en-NZ" dirty="0">
              <a:ea typeface="MS PGothic"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044578" y="120651"/>
            <a:ext cx="7642225" cy="723900"/>
          </a:xfrm>
        </p:spPr>
        <p:txBody>
          <a:bodyPr/>
          <a:lstStyle/>
          <a:p>
            <a:r>
              <a:rPr lang="en-NZ" dirty="0" smtClean="0">
                <a:latin typeface="+mn-lt"/>
              </a:rPr>
              <a:t>Reflection time</a:t>
            </a:r>
            <a:endParaRPr lang="en-NZ" dirty="0">
              <a:latin typeface="+mn-lt"/>
            </a:endParaRPr>
          </a:p>
        </p:txBody>
      </p:sp>
      <p:sp>
        <p:nvSpPr>
          <p:cNvPr id="87043" name="Content Placeholder 2"/>
          <p:cNvSpPr>
            <a:spLocks noGrp="1"/>
          </p:cNvSpPr>
          <p:nvPr>
            <p:ph idx="1"/>
          </p:nvPr>
        </p:nvSpPr>
        <p:spPr>
          <a:xfrm>
            <a:off x="1044578" y="866778"/>
            <a:ext cx="7986713" cy="4848225"/>
          </a:xfrm>
        </p:spPr>
        <p:txBody>
          <a:bodyPr/>
          <a:lstStyle/>
          <a:p>
            <a:pPr marL="0" indent="0">
              <a:buNone/>
            </a:pPr>
            <a:r>
              <a:rPr lang="en-NZ" dirty="0"/>
              <a:t>Consider </a:t>
            </a:r>
            <a:r>
              <a:rPr lang="en-NZ" dirty="0" err="1"/>
              <a:t>Handout</a:t>
            </a:r>
            <a:r>
              <a:rPr lang="en-NZ" dirty="0"/>
              <a:t> 1 and the four components of moderation. </a:t>
            </a:r>
          </a:p>
          <a:p>
            <a:pPr marL="0" indent="0">
              <a:buNone/>
            </a:pPr>
            <a:endParaRPr lang="en-NZ" dirty="0"/>
          </a:p>
          <a:p>
            <a:pPr marL="0" indent="0">
              <a:buNone/>
            </a:pPr>
            <a:r>
              <a:rPr lang="en-NZ" dirty="0"/>
              <a:t>In what ways will this workshop impact on moderation practices in your school?</a:t>
            </a:r>
          </a:p>
          <a:p>
            <a:pPr marL="0" indent="0">
              <a:buNone/>
            </a:pPr>
            <a:endParaRPr lang="en-NZ" dirty="0"/>
          </a:p>
          <a:p>
            <a:r>
              <a:rPr lang="en-NZ" dirty="0"/>
              <a:t>What are your current strengths? (as an individual, as a team, as a school, as a community of schools)</a:t>
            </a:r>
          </a:p>
          <a:p>
            <a:pPr marL="0" indent="0">
              <a:buNone/>
            </a:pPr>
            <a:endParaRPr lang="en-NZ" dirty="0"/>
          </a:p>
          <a:p>
            <a:r>
              <a:rPr lang="en-NZ" dirty="0"/>
              <a:t>What are your next steps in building dependability?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44578" y="274642"/>
            <a:ext cx="7642225" cy="592137"/>
          </a:xfrm>
        </p:spPr>
        <p:txBody>
          <a:bodyPr/>
          <a:lstStyle/>
          <a:p>
            <a:pPr algn="l"/>
            <a:r>
              <a:rPr lang="en-US" dirty="0" smtClean="0"/>
              <a:t>Reporting to parents and </a:t>
            </a:r>
            <a:r>
              <a:rPr lang="en-US" dirty="0" err="1" smtClean="0"/>
              <a:t>whānau</a:t>
            </a:r>
            <a:endParaRPr lang="en-US" dirty="0" smtClean="0"/>
          </a:p>
        </p:txBody>
      </p:sp>
      <p:sp>
        <p:nvSpPr>
          <p:cNvPr id="24579" name="Content Placeholder 2"/>
          <p:cNvSpPr>
            <a:spLocks noGrp="1"/>
          </p:cNvSpPr>
          <p:nvPr>
            <p:ph idx="1"/>
          </p:nvPr>
        </p:nvSpPr>
        <p:spPr>
          <a:xfrm>
            <a:off x="1044578" y="1064032"/>
            <a:ext cx="7954963" cy="5000083"/>
          </a:xfrm>
        </p:spPr>
        <p:txBody>
          <a:bodyPr/>
          <a:lstStyle/>
          <a:p>
            <a:pPr marL="0" indent="0">
              <a:buNone/>
            </a:pPr>
            <a:r>
              <a:rPr lang="en-US" dirty="0" smtClean="0"/>
              <a:t>In this session we will:</a:t>
            </a:r>
          </a:p>
          <a:p>
            <a:r>
              <a:rPr lang="en-US" dirty="0"/>
              <a:t>C</a:t>
            </a:r>
            <a:r>
              <a:rPr lang="en-US" dirty="0" smtClean="0"/>
              <a:t>larify </a:t>
            </a:r>
            <a:r>
              <a:rPr lang="en-US" dirty="0"/>
              <a:t>requirements for written reporting to </a:t>
            </a:r>
            <a:r>
              <a:rPr lang="en-US" dirty="0" smtClean="0"/>
              <a:t>parents.</a:t>
            </a:r>
            <a:endParaRPr lang="en-US" dirty="0"/>
          </a:p>
          <a:p>
            <a:r>
              <a:rPr lang="en-US" dirty="0"/>
              <a:t>E</a:t>
            </a:r>
            <a:r>
              <a:rPr lang="en-US" dirty="0" smtClean="0"/>
              <a:t>xplore the principles of effective reporting in its broadest sense.</a:t>
            </a:r>
          </a:p>
          <a:p>
            <a:r>
              <a:rPr lang="en-US" dirty="0"/>
              <a:t>S</a:t>
            </a:r>
            <a:r>
              <a:rPr lang="en-US" dirty="0" smtClean="0"/>
              <a:t>upport schools to review the quality of their reporting processes.</a:t>
            </a:r>
          </a:p>
        </p:txBody>
      </p:sp>
    </p:spTree>
    <p:extLst>
      <p:ext uri="{BB962C8B-B14F-4D97-AF65-F5344CB8AC3E}">
        <p14:creationId xmlns:p14="http://schemas.microsoft.com/office/powerpoint/2010/main" val="1078166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3" y="108287"/>
            <a:ext cx="8229599" cy="553453"/>
          </a:xfrm>
        </p:spPr>
        <p:txBody>
          <a:bodyPr/>
          <a:lstStyle/>
          <a:p>
            <a:r>
              <a:rPr lang="en-NZ" sz="3200" dirty="0"/>
              <a:t>Using NZC principles when applying NAG 2A</a:t>
            </a:r>
            <a:endParaRPr lang="en-US" sz="3200" dirty="0"/>
          </a:p>
        </p:txBody>
      </p:sp>
      <p:sp>
        <p:nvSpPr>
          <p:cNvPr id="3" name="Oval 2"/>
          <p:cNvSpPr/>
          <p:nvPr/>
        </p:nvSpPr>
        <p:spPr>
          <a:xfrm>
            <a:off x="1148155" y="1626417"/>
            <a:ext cx="3748693" cy="1742720"/>
          </a:xfrm>
          <a:prstGeom prst="ellipse">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n-NZ" dirty="0"/>
              <a:t>Report to students and their parents on the student’s progress and achievement in relation to </a:t>
            </a:r>
            <a:r>
              <a:rPr lang="en-NZ" dirty="0" smtClean="0"/>
              <a:t>National Standards.</a:t>
            </a:r>
            <a:endParaRPr lang="en-NZ" dirty="0"/>
          </a:p>
        </p:txBody>
      </p:sp>
      <p:sp>
        <p:nvSpPr>
          <p:cNvPr id="7" name="Oval 6"/>
          <p:cNvSpPr/>
          <p:nvPr/>
        </p:nvSpPr>
        <p:spPr>
          <a:xfrm>
            <a:off x="5227435" y="1604789"/>
            <a:ext cx="3748693" cy="1764347"/>
          </a:xfrm>
          <a:prstGeom prst="ellipse">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en-NZ" dirty="0"/>
              <a:t>Reporting to parents in plain language in writing must occur at least twice per </a:t>
            </a:r>
            <a:r>
              <a:rPr lang="en-NZ" dirty="0" smtClean="0"/>
              <a:t>year.</a:t>
            </a:r>
            <a:endParaRPr lang="en-NZ" dirty="0"/>
          </a:p>
          <a:p>
            <a:pPr algn="ctr"/>
            <a:endParaRPr lang="en-NZ" dirty="0"/>
          </a:p>
        </p:txBody>
      </p:sp>
      <p:sp>
        <p:nvSpPr>
          <p:cNvPr id="6" name="Rectangle 5"/>
          <p:cNvSpPr/>
          <p:nvPr/>
        </p:nvSpPr>
        <p:spPr>
          <a:xfrm>
            <a:off x="1333501" y="795419"/>
            <a:ext cx="7617996" cy="830997"/>
          </a:xfrm>
          <a:prstGeom prst="rect">
            <a:avLst/>
          </a:prstGeom>
        </p:spPr>
        <p:txBody>
          <a:bodyPr wrap="square">
            <a:spAutoFit/>
          </a:bodyPr>
          <a:lstStyle/>
          <a:p>
            <a:pPr marL="0" indent="0">
              <a:buNone/>
            </a:pPr>
            <a:r>
              <a:rPr lang="en-NZ" sz="1600" dirty="0"/>
              <a:t>Where a school has students enrolled in years 1–8, the board of trustees, with the principal and teaching staff, is required to, in alignment with requirements set in NAG 1, use Ngā Whanaketanga Rumaki Māori and/or National Standards to:</a:t>
            </a:r>
          </a:p>
        </p:txBody>
      </p:sp>
      <p:grpSp>
        <p:nvGrpSpPr>
          <p:cNvPr id="2" name="Group 1"/>
          <p:cNvGrpSpPr/>
          <p:nvPr/>
        </p:nvGrpSpPr>
        <p:grpSpPr>
          <a:xfrm>
            <a:off x="1148155" y="3328562"/>
            <a:ext cx="7803342" cy="2607021"/>
            <a:chOff x="1148155" y="3328562"/>
            <a:chExt cx="7803342" cy="2607021"/>
          </a:xfrm>
        </p:grpSpPr>
        <p:sp>
          <p:nvSpPr>
            <p:cNvPr id="8" name="Rectangle 7"/>
            <p:cNvSpPr/>
            <p:nvPr/>
          </p:nvSpPr>
          <p:spPr>
            <a:xfrm>
              <a:off x="3811026" y="3328562"/>
              <a:ext cx="2561727" cy="584775"/>
            </a:xfrm>
            <a:prstGeom prst="rect">
              <a:avLst/>
            </a:prstGeom>
          </p:spPr>
          <p:txBody>
            <a:bodyPr wrap="none">
              <a:spAutoFit/>
            </a:bodyPr>
            <a:lstStyle/>
            <a:p>
              <a:r>
                <a:rPr lang="en-NZ" sz="3200" dirty="0"/>
                <a:t>NZC principles</a:t>
              </a:r>
            </a:p>
          </p:txBody>
        </p:sp>
        <p:sp>
          <p:nvSpPr>
            <p:cNvPr id="9" name="Rounded Rectangle 8"/>
            <p:cNvSpPr/>
            <p:nvPr/>
          </p:nvSpPr>
          <p:spPr>
            <a:xfrm>
              <a:off x="1148155" y="3930894"/>
              <a:ext cx="1684421" cy="20046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NZ" sz="2000" b="1" dirty="0"/>
                <a:t>Overarching principles (Page 9)</a:t>
              </a:r>
            </a:p>
          </p:txBody>
        </p:sp>
        <p:sp>
          <p:nvSpPr>
            <p:cNvPr id="14" name="Rounded Rectangle 13"/>
            <p:cNvSpPr/>
            <p:nvPr/>
          </p:nvSpPr>
          <p:spPr>
            <a:xfrm>
              <a:off x="3187795" y="3930894"/>
              <a:ext cx="1684421" cy="20046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NZ" sz="2000" b="1" dirty="0"/>
                <a:t>Principles of effective assessment (page 40)</a:t>
              </a:r>
            </a:p>
          </p:txBody>
        </p:sp>
        <p:sp>
          <p:nvSpPr>
            <p:cNvPr id="15" name="Rounded Rectangle 14"/>
            <p:cNvSpPr/>
            <p:nvPr/>
          </p:nvSpPr>
          <p:spPr>
            <a:xfrm>
              <a:off x="5227435" y="3930894"/>
              <a:ext cx="1684421" cy="20046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NZ" sz="2000" b="1" dirty="0"/>
                <a:t>Effective pedagogy (page 34)</a:t>
              </a:r>
            </a:p>
          </p:txBody>
        </p:sp>
        <p:sp>
          <p:nvSpPr>
            <p:cNvPr id="16" name="Rounded Rectangle 15"/>
            <p:cNvSpPr/>
            <p:nvPr/>
          </p:nvSpPr>
          <p:spPr>
            <a:xfrm>
              <a:off x="7267076" y="3930894"/>
              <a:ext cx="1684421" cy="20046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NZ" sz="2000" b="1" dirty="0"/>
                <a:t>Principles of effective reporting (TKI Assessment)</a:t>
              </a:r>
            </a:p>
          </p:txBody>
        </p:sp>
      </p:grpSp>
    </p:spTree>
    <p:extLst>
      <p:ext uri="{BB962C8B-B14F-4D97-AF65-F5344CB8AC3E}">
        <p14:creationId xmlns:p14="http://schemas.microsoft.com/office/powerpoint/2010/main" val="278272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Key messages about written reports to parents and </a:t>
            </a:r>
            <a:r>
              <a:rPr lang="en-NZ" dirty="0" err="1" smtClean="0"/>
              <a:t>whānau</a:t>
            </a:r>
            <a:endParaRPr lang="en-NZ" dirty="0"/>
          </a:p>
        </p:txBody>
      </p:sp>
      <p:sp>
        <p:nvSpPr>
          <p:cNvPr id="3" name="Content Placeholder 2"/>
          <p:cNvSpPr>
            <a:spLocks noGrp="1"/>
          </p:cNvSpPr>
          <p:nvPr>
            <p:ph idx="1"/>
          </p:nvPr>
        </p:nvSpPr>
        <p:spPr/>
        <p:txBody>
          <a:bodyPr/>
          <a:lstStyle/>
          <a:p>
            <a:pPr marL="0" indent="0">
              <a:buNone/>
            </a:pPr>
            <a:endParaRPr lang="en-NZ" sz="2400" i="1" dirty="0"/>
          </a:p>
          <a:p>
            <a:pPr marL="0" indent="0">
              <a:buNone/>
            </a:pPr>
            <a:endParaRPr lang="en-NZ" sz="2400" i="1" dirty="0"/>
          </a:p>
          <a:p>
            <a:pPr marL="0" indent="0">
              <a:buNone/>
            </a:pPr>
            <a:endParaRPr lang="en-NZ" sz="2400" i="1" dirty="0" smtClean="0"/>
          </a:p>
          <a:p>
            <a:pPr marL="0" indent="0">
              <a:buNone/>
            </a:pPr>
            <a:endParaRPr lang="en-NZ" sz="2400" i="1" dirty="0"/>
          </a:p>
          <a:p>
            <a:pPr marL="0" indent="0">
              <a:buNone/>
            </a:pPr>
            <a:endParaRPr lang="en-NZ" sz="2400" i="1" dirty="0" smtClean="0"/>
          </a:p>
          <a:p>
            <a:pPr marL="0" indent="0">
              <a:buNone/>
            </a:pPr>
            <a:endParaRPr lang="en-NZ" sz="2400" i="1" dirty="0"/>
          </a:p>
          <a:p>
            <a:pPr marL="0" indent="0">
              <a:buNone/>
            </a:pPr>
            <a:endParaRPr lang="en-NZ" sz="2400" i="1" dirty="0" smtClean="0"/>
          </a:p>
          <a:p>
            <a:pPr marL="0" indent="0">
              <a:buNone/>
            </a:pPr>
            <a:r>
              <a:rPr lang="en-NZ" sz="2400" i="1" dirty="0" smtClean="0"/>
              <a:t>Reference</a:t>
            </a:r>
            <a:r>
              <a:rPr lang="en-NZ" sz="2400" i="1" dirty="0"/>
              <a:t>: </a:t>
            </a:r>
            <a:r>
              <a:rPr lang="en-NZ" sz="2000" i="1" dirty="0">
                <a:hlinkClick r:id="rId3"/>
              </a:rPr>
              <a:t>www.assessment.tki.org.nz/reporting-to-parents</a:t>
            </a:r>
            <a:endParaRPr lang="en-NZ" sz="2000" dirty="0"/>
          </a:p>
        </p:txBody>
      </p:sp>
      <p:pic>
        <p:nvPicPr>
          <p:cNvPr id="4" name="Picture 3"/>
          <p:cNvPicPr>
            <a:picLocks noChangeAspect="1"/>
          </p:cNvPicPr>
          <p:nvPr/>
        </p:nvPicPr>
        <p:blipFill>
          <a:blip r:embed="rId4"/>
          <a:stretch>
            <a:fillRect/>
          </a:stretch>
        </p:blipFill>
        <p:spPr>
          <a:xfrm>
            <a:off x="3472085" y="1990797"/>
            <a:ext cx="2787207" cy="20950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70741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62376" y="274639"/>
            <a:ext cx="7873139" cy="798788"/>
          </a:xfrm>
        </p:spPr>
        <p:txBody>
          <a:bodyPr/>
          <a:lstStyle/>
          <a:p>
            <a:pPr algn="l"/>
            <a:r>
              <a:rPr lang="en-NZ" dirty="0"/>
              <a:t>Definitions – What is At, Above, Below, Well below?</a:t>
            </a:r>
            <a:endParaRPr lang="en-US" dirty="0"/>
          </a:p>
        </p:txBody>
      </p:sp>
      <p:sp>
        <p:nvSpPr>
          <p:cNvPr id="3" name="Content Placeholder 2"/>
          <p:cNvSpPr>
            <a:spLocks noGrp="1"/>
          </p:cNvSpPr>
          <p:nvPr>
            <p:ph idx="1"/>
          </p:nvPr>
        </p:nvSpPr>
        <p:spPr>
          <a:xfrm>
            <a:off x="1044578" y="1208869"/>
            <a:ext cx="7990937" cy="4999428"/>
          </a:xfrm>
        </p:spPr>
        <p:txBody>
          <a:bodyPr>
            <a:normAutofit fontScale="77500" lnSpcReduction="20000"/>
          </a:bodyPr>
          <a:lstStyle/>
          <a:p>
            <a:r>
              <a:rPr lang="en-NZ" dirty="0" smtClean="0"/>
              <a:t>For a student to be judged </a:t>
            </a:r>
            <a:r>
              <a:rPr lang="en-NZ" b="1" dirty="0" smtClean="0"/>
              <a:t>at the standard</a:t>
            </a:r>
            <a:r>
              <a:rPr lang="en-NZ" dirty="0" smtClean="0"/>
              <a:t>, evidence of achievement should be, on balance, closest to the standard for their year level or years at school.</a:t>
            </a:r>
          </a:p>
          <a:p>
            <a:endParaRPr lang="en-NZ" dirty="0"/>
          </a:p>
          <a:p>
            <a:r>
              <a:rPr lang="en-NZ" dirty="0" smtClean="0"/>
              <a:t>For a student to be judged </a:t>
            </a:r>
            <a:r>
              <a:rPr lang="en-NZ" b="1" dirty="0" smtClean="0"/>
              <a:t>above the standard</a:t>
            </a:r>
            <a:r>
              <a:rPr lang="en-NZ" dirty="0" smtClean="0"/>
              <a:t>, evidence of achievement should be, on balance, closest to the standard above their year </a:t>
            </a:r>
            <a:r>
              <a:rPr lang="en-NZ" dirty="0"/>
              <a:t>level or years at school.</a:t>
            </a:r>
            <a:endParaRPr lang="en-NZ" dirty="0" smtClean="0"/>
          </a:p>
          <a:p>
            <a:endParaRPr lang="en-NZ" dirty="0"/>
          </a:p>
          <a:p>
            <a:r>
              <a:rPr lang="en-NZ" dirty="0" smtClean="0"/>
              <a:t>For a student to be judged </a:t>
            </a:r>
            <a:r>
              <a:rPr lang="en-NZ" b="1" dirty="0" smtClean="0"/>
              <a:t>below the standard</a:t>
            </a:r>
            <a:r>
              <a:rPr lang="en-NZ" dirty="0" smtClean="0"/>
              <a:t>, evidence of achievement should be, on balance, closest to the standard below their current year </a:t>
            </a:r>
            <a:r>
              <a:rPr lang="en-NZ" dirty="0"/>
              <a:t>level or years at school.</a:t>
            </a:r>
            <a:endParaRPr lang="en-NZ" dirty="0" smtClean="0"/>
          </a:p>
          <a:p>
            <a:endParaRPr lang="en-NZ" dirty="0"/>
          </a:p>
          <a:p>
            <a:r>
              <a:rPr lang="en-NZ" dirty="0" smtClean="0"/>
              <a:t>For a student to be judged </a:t>
            </a:r>
            <a:r>
              <a:rPr lang="en-NZ" b="1" dirty="0" smtClean="0"/>
              <a:t>well below the standard</a:t>
            </a:r>
            <a:r>
              <a:rPr lang="en-NZ" dirty="0" smtClean="0"/>
              <a:t>, evidence of achievement should be, on balance, closest to the standard two or more years below their current year </a:t>
            </a:r>
            <a:r>
              <a:rPr lang="en-NZ" dirty="0"/>
              <a:t>level or years at school</a:t>
            </a:r>
            <a:r>
              <a:rPr lang="en-NZ" dirty="0" smtClean="0"/>
              <a:t>.</a:t>
            </a:r>
          </a:p>
          <a:p>
            <a:pPr marL="0" indent="0">
              <a:buNone/>
            </a:pPr>
            <a:r>
              <a:rPr lang="en-NZ" sz="2300" dirty="0">
                <a:hlinkClick r:id="rId3"/>
              </a:rPr>
              <a:t>http://assessment.tki.org.nz/Overall-teacher-judgment/Definitions-of-achievement</a:t>
            </a:r>
            <a:r>
              <a:rPr lang="en-NZ" sz="2300" dirty="0"/>
              <a:t> </a:t>
            </a:r>
          </a:p>
        </p:txBody>
      </p:sp>
    </p:spTree>
    <p:extLst>
      <p:ext uri="{BB962C8B-B14F-4D97-AF65-F5344CB8AC3E}">
        <p14:creationId xmlns:p14="http://schemas.microsoft.com/office/powerpoint/2010/main" val="3978168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4578" y="274639"/>
            <a:ext cx="7642225" cy="798788"/>
          </a:xfrm>
        </p:spPr>
        <p:txBody>
          <a:bodyPr/>
          <a:lstStyle/>
          <a:p>
            <a:r>
              <a:rPr lang="en-NZ" dirty="0"/>
              <a:t>Reporting to parents without using above, at, below or well below</a:t>
            </a:r>
          </a:p>
        </p:txBody>
      </p:sp>
      <p:sp>
        <p:nvSpPr>
          <p:cNvPr id="3" name="Content Placeholder 2"/>
          <p:cNvSpPr>
            <a:spLocks noGrp="1"/>
          </p:cNvSpPr>
          <p:nvPr>
            <p:ph idx="1"/>
          </p:nvPr>
        </p:nvSpPr>
        <p:spPr>
          <a:xfrm>
            <a:off x="1044577" y="1350038"/>
            <a:ext cx="7858125" cy="4700795"/>
          </a:xfrm>
        </p:spPr>
        <p:txBody>
          <a:bodyPr>
            <a:normAutofit fontScale="92500" lnSpcReduction="20000"/>
          </a:bodyPr>
          <a:lstStyle/>
          <a:p>
            <a:pPr marL="0" indent="0">
              <a:buNone/>
            </a:pPr>
            <a:r>
              <a:rPr lang="en-NZ" dirty="0" smtClean="0"/>
              <a:t>The board of trustees’ annual report </a:t>
            </a:r>
            <a:r>
              <a:rPr lang="en-NZ" b="1" dirty="0" smtClean="0"/>
              <a:t>MUST</a:t>
            </a:r>
            <a:r>
              <a:rPr lang="en-NZ" dirty="0" smtClean="0"/>
              <a:t> report in relation to National Standards using the four-point scale described in NAG 2a.</a:t>
            </a:r>
          </a:p>
          <a:p>
            <a:pPr marL="0" indent="0">
              <a:buNone/>
            </a:pPr>
            <a:endParaRPr lang="en-NZ" dirty="0"/>
          </a:p>
          <a:p>
            <a:pPr marL="0" indent="0">
              <a:buNone/>
            </a:pPr>
            <a:r>
              <a:rPr lang="en-NZ" dirty="0" smtClean="0"/>
              <a:t>For reporting to parents and whānau, schools </a:t>
            </a:r>
            <a:r>
              <a:rPr lang="en-NZ" b="1" dirty="0" smtClean="0"/>
              <a:t>DO NOT </a:t>
            </a:r>
            <a:r>
              <a:rPr lang="en-NZ" dirty="0" smtClean="0"/>
              <a:t>have to use At, Above, Below and Well Below.</a:t>
            </a:r>
          </a:p>
          <a:p>
            <a:pPr marL="0" indent="0">
              <a:buNone/>
            </a:pPr>
            <a:r>
              <a:rPr lang="en-NZ" sz="1300" u="sng" dirty="0">
                <a:hlinkClick r:id="rId3"/>
              </a:rPr>
              <a:t>http://assessment.tki.org.nz/Reporting-to-parents-whanau/Clarifications-about-National-Standards</a:t>
            </a:r>
            <a:endParaRPr lang="en-NZ" sz="1300" dirty="0">
              <a:solidFill>
                <a:srgbClr val="FF0000"/>
              </a:solidFill>
            </a:endParaRPr>
          </a:p>
          <a:p>
            <a:pPr marL="0" indent="0">
              <a:buNone/>
            </a:pPr>
            <a:endParaRPr lang="en-NZ" dirty="0"/>
          </a:p>
          <a:p>
            <a:pPr marL="0" indent="0">
              <a:buNone/>
            </a:pPr>
            <a:r>
              <a:rPr lang="en-NZ" dirty="0"/>
              <a:t>However, achievement in relation to the National Standards must be conveyed </a:t>
            </a:r>
            <a:r>
              <a:rPr lang="en-NZ" dirty="0" smtClean="0"/>
              <a:t>clearly. Schools can use a number of approaches to achieve this. (e.g. report the year standard which best fits the student’s achievement).</a:t>
            </a:r>
          </a:p>
          <a:p>
            <a:pPr marL="0" indent="0">
              <a:buNone/>
            </a:pPr>
            <a:r>
              <a:rPr lang="en-NZ" sz="1300" dirty="0">
                <a:hlinkClick r:id="rId4"/>
              </a:rPr>
              <a:t>http://</a:t>
            </a:r>
            <a:r>
              <a:rPr lang="en-NZ" sz="1300" dirty="0" smtClean="0">
                <a:hlinkClick r:id="rId4"/>
              </a:rPr>
              <a:t>assessment.tki.org.nz/Reporting-to-parents-whanau/Examples-and-templates/Reporting-for-students-below-NS</a:t>
            </a:r>
            <a:r>
              <a:rPr lang="en-NZ" sz="1300" dirty="0" smtClean="0"/>
              <a:t>  </a:t>
            </a:r>
            <a:endParaRPr lang="en-AU" dirty="0">
              <a:cs typeface="ＭＳ Ｐゴシック" charset="0"/>
            </a:endParaRPr>
          </a:p>
          <a:p>
            <a:pPr marL="0" indent="0">
              <a:buNone/>
              <a:defRPr/>
            </a:pPr>
            <a:endParaRPr lang="en-US" dirty="0">
              <a:cs typeface="ＭＳ Ｐゴシック" charset="0"/>
            </a:endParaRPr>
          </a:p>
        </p:txBody>
      </p:sp>
    </p:spTree>
    <p:extLst>
      <p:ext uri="{BB962C8B-B14F-4D97-AF65-F5344CB8AC3E}">
        <p14:creationId xmlns:p14="http://schemas.microsoft.com/office/powerpoint/2010/main" val="468562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7666039" y="7940"/>
            <a:ext cx="1598612" cy="707886"/>
          </a:xfrm>
          <a:prstGeom prst="rect">
            <a:avLst/>
          </a:prstGeom>
          <a:noFill/>
          <a:ln w="9525">
            <a:noFill/>
            <a:miter lim="800000"/>
            <a:headEnd/>
            <a:tailEnd/>
          </a:ln>
        </p:spPr>
        <p:txBody>
          <a:bodyPr>
            <a:spAutoFit/>
          </a:bodyPr>
          <a:lstStyle/>
          <a:p>
            <a:pPr algn="ctr"/>
            <a:r>
              <a:rPr lang="en-US" sz="4000"/>
              <a:t>2010</a:t>
            </a:r>
          </a:p>
        </p:txBody>
      </p:sp>
      <p:pic>
        <p:nvPicPr>
          <p:cNvPr id="26627" name="Picture 1"/>
          <p:cNvPicPr>
            <a:picLocks noChangeAspect="1"/>
          </p:cNvPicPr>
          <p:nvPr/>
        </p:nvPicPr>
        <p:blipFill>
          <a:blip r:embed="rId3"/>
          <a:srcRect/>
          <a:stretch>
            <a:fillRect/>
          </a:stretch>
        </p:blipFill>
        <p:spPr bwMode="auto">
          <a:xfrm>
            <a:off x="6559553" y="722316"/>
            <a:ext cx="2544763" cy="1666875"/>
          </a:xfrm>
          <a:prstGeom prst="rect">
            <a:avLst/>
          </a:prstGeom>
          <a:noFill/>
          <a:ln w="9525">
            <a:noFill/>
            <a:miter lim="800000"/>
            <a:headEnd/>
            <a:tailEnd/>
          </a:ln>
        </p:spPr>
      </p:pic>
      <p:grpSp>
        <p:nvGrpSpPr>
          <p:cNvPr id="4" name="Group 3"/>
          <p:cNvGrpSpPr/>
          <p:nvPr/>
        </p:nvGrpSpPr>
        <p:grpSpPr>
          <a:xfrm>
            <a:off x="3353671" y="138113"/>
            <a:ext cx="2048324" cy="2777510"/>
            <a:chOff x="3353670" y="138113"/>
            <a:chExt cx="2163763" cy="3009904"/>
          </a:xfrm>
        </p:grpSpPr>
        <p:pic>
          <p:nvPicPr>
            <p:cNvPr id="26634" name="Picture 5"/>
            <p:cNvPicPr>
              <a:picLocks noChangeAspect="1"/>
            </p:cNvPicPr>
            <p:nvPr/>
          </p:nvPicPr>
          <p:blipFill>
            <a:blip r:embed="rId4"/>
            <a:srcRect/>
            <a:stretch>
              <a:fillRect/>
            </a:stretch>
          </p:blipFill>
          <p:spPr bwMode="auto">
            <a:xfrm>
              <a:off x="3595420" y="138113"/>
              <a:ext cx="1680263" cy="2284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Box 1"/>
            <p:cNvSpPr txBox="1">
              <a:spLocks noChangeArrowheads="1"/>
            </p:cNvSpPr>
            <p:nvPr/>
          </p:nvSpPr>
          <p:spPr bwMode="auto">
            <a:xfrm>
              <a:off x="3353670" y="2447608"/>
              <a:ext cx="2163763" cy="700409"/>
            </a:xfrm>
            <a:prstGeom prst="rect">
              <a:avLst/>
            </a:prstGeom>
            <a:noFill/>
            <a:ln w="9525">
              <a:noFill/>
              <a:miter lim="800000"/>
              <a:headEnd/>
              <a:tailEnd/>
            </a:ln>
          </p:spPr>
          <p:txBody>
            <a:bodyPr>
              <a:spAutoFit/>
            </a:bodyPr>
            <a:lstStyle/>
            <a:p>
              <a:pPr algn="ctr"/>
              <a:r>
                <a:rPr lang="en-NZ" b="1" dirty="0"/>
                <a:t>The New Zealand Curriculum</a:t>
              </a:r>
            </a:p>
          </p:txBody>
        </p:sp>
      </p:grpSp>
      <p:grpSp>
        <p:nvGrpSpPr>
          <p:cNvPr id="26629" name="Group 15"/>
          <p:cNvGrpSpPr>
            <a:grpSpLocks/>
          </p:cNvGrpSpPr>
          <p:nvPr/>
        </p:nvGrpSpPr>
        <p:grpSpPr bwMode="auto">
          <a:xfrm>
            <a:off x="1260310" y="3138027"/>
            <a:ext cx="1922356" cy="2826574"/>
            <a:chOff x="3549508" y="1546931"/>
            <a:chExt cx="2177670" cy="3310752"/>
          </a:xfrm>
        </p:grpSpPr>
        <p:grpSp>
          <p:nvGrpSpPr>
            <p:cNvPr id="26635" name="Group 13"/>
            <p:cNvGrpSpPr>
              <a:grpSpLocks/>
            </p:cNvGrpSpPr>
            <p:nvPr/>
          </p:nvGrpSpPr>
          <p:grpSpPr bwMode="auto">
            <a:xfrm>
              <a:off x="3569364" y="1546931"/>
              <a:ext cx="2157814" cy="1778157"/>
              <a:chOff x="3569364" y="2252783"/>
              <a:chExt cx="2157814" cy="1778157"/>
            </a:xfrm>
          </p:grpSpPr>
          <p:pic>
            <p:nvPicPr>
              <p:cNvPr id="5" name="Picture 4"/>
              <p:cNvPicPr>
                <a:picLocks noChangeAspect="1"/>
              </p:cNvPicPr>
              <p:nvPr/>
            </p:nvPicPr>
            <p:blipFill>
              <a:blip r:embed="rId5"/>
              <a:stretch>
                <a:fillRect/>
              </a:stretch>
            </p:blipFill>
            <p:spPr>
              <a:xfrm rot="413180">
                <a:off x="3569364" y="2252783"/>
                <a:ext cx="1201338" cy="16573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rot="1470486">
                <a:off x="4559632" y="2378923"/>
                <a:ext cx="1167546" cy="1652017"/>
              </a:xfrm>
              <a:prstGeom prst="rect">
                <a:avLst/>
              </a:prstGeom>
              <a:ln>
                <a:noFill/>
              </a:ln>
              <a:effectLst>
                <a:outerShdw blurRad="292100" dist="139700" dir="2700000" algn="tl" rotWithShape="0">
                  <a:srgbClr val="333333">
                    <a:alpha val="65000"/>
                  </a:srgbClr>
                </a:outerShdw>
              </a:effectLst>
            </p:spPr>
          </p:pic>
        </p:grpSp>
        <p:sp>
          <p:nvSpPr>
            <p:cNvPr id="26636" name="TextBox 19"/>
            <p:cNvSpPr txBox="1">
              <a:spLocks noChangeArrowheads="1"/>
            </p:cNvSpPr>
            <p:nvPr/>
          </p:nvSpPr>
          <p:spPr bwMode="auto">
            <a:xfrm>
              <a:off x="3549508" y="3451744"/>
              <a:ext cx="2095064" cy="1405939"/>
            </a:xfrm>
            <a:prstGeom prst="rect">
              <a:avLst/>
            </a:prstGeom>
            <a:noFill/>
            <a:ln w="9525">
              <a:noFill/>
              <a:miter lim="800000"/>
              <a:headEnd/>
              <a:tailEnd/>
            </a:ln>
          </p:spPr>
          <p:txBody>
            <a:bodyPr wrap="square">
              <a:spAutoFit/>
            </a:bodyPr>
            <a:lstStyle/>
            <a:p>
              <a:pPr algn="ctr"/>
              <a:r>
                <a:rPr lang="en-NZ" b="1" dirty="0"/>
                <a:t>Literacy Learning Progressions &amp; The Number Framework</a:t>
              </a:r>
            </a:p>
          </p:txBody>
        </p:sp>
      </p:grpSp>
      <p:pic>
        <p:nvPicPr>
          <p:cNvPr id="2" name="Picture 1"/>
          <p:cNvPicPr>
            <a:picLocks noChangeAspect="1"/>
          </p:cNvPicPr>
          <p:nvPr/>
        </p:nvPicPr>
        <p:blipFill>
          <a:blip r:embed="rId7"/>
          <a:stretch>
            <a:fillRect/>
          </a:stretch>
        </p:blipFill>
        <p:spPr>
          <a:xfrm rot="21240149">
            <a:off x="7060310" y="3149894"/>
            <a:ext cx="1548721" cy="1538396"/>
          </a:xfrm>
          <a:prstGeom prst="rect">
            <a:avLst/>
          </a:prstGeom>
          <a:ln>
            <a:noFill/>
          </a:ln>
          <a:effectLst>
            <a:outerShdw blurRad="292100" dist="139700" dir="2700000" algn="tl" rotWithShape="0">
              <a:srgbClr val="333333">
                <a:alpha val="65000"/>
              </a:srgbClr>
            </a:outerShdw>
          </a:effectLst>
        </p:spPr>
      </p:pic>
      <p:sp>
        <p:nvSpPr>
          <p:cNvPr id="18" name="TextBox 20"/>
          <p:cNvSpPr txBox="1">
            <a:spLocks noChangeArrowheads="1"/>
          </p:cNvSpPr>
          <p:nvPr/>
        </p:nvSpPr>
        <p:spPr bwMode="auto">
          <a:xfrm>
            <a:off x="6814413" y="5041270"/>
            <a:ext cx="2280639" cy="646331"/>
          </a:xfrm>
          <a:prstGeom prst="rect">
            <a:avLst/>
          </a:prstGeom>
          <a:noFill/>
          <a:ln w="9525">
            <a:noFill/>
            <a:miter lim="800000"/>
            <a:headEnd/>
            <a:tailEnd/>
          </a:ln>
        </p:spPr>
        <p:txBody>
          <a:bodyPr wrap="square">
            <a:spAutoFit/>
          </a:bodyPr>
          <a:lstStyle/>
          <a:p>
            <a:pPr algn="ctr"/>
            <a:r>
              <a:rPr lang="en-NZ" b="1" dirty="0" smtClean="0"/>
              <a:t>English Language Learning Progressions</a:t>
            </a:r>
            <a:endParaRPr lang="en-NZ" b="1" dirty="0"/>
          </a:p>
        </p:txBody>
      </p:sp>
      <p:sp>
        <p:nvSpPr>
          <p:cNvPr id="8" name="Rectangle 7"/>
          <p:cNvSpPr/>
          <p:nvPr/>
        </p:nvSpPr>
        <p:spPr>
          <a:xfrm>
            <a:off x="2979223" y="5838092"/>
            <a:ext cx="3252765" cy="10058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26631" name="Group 14"/>
          <p:cNvGrpSpPr>
            <a:grpSpLocks/>
          </p:cNvGrpSpPr>
          <p:nvPr/>
        </p:nvGrpSpPr>
        <p:grpSpPr bwMode="auto">
          <a:xfrm>
            <a:off x="3977260" y="3009214"/>
            <a:ext cx="2133254" cy="1677306"/>
            <a:chOff x="5777681" y="3976588"/>
            <a:chExt cx="2569692" cy="2193810"/>
          </a:xfrm>
        </p:grpSpPr>
        <p:pic>
          <p:nvPicPr>
            <p:cNvPr id="10" name="Picture 9"/>
            <p:cNvPicPr>
              <a:picLocks noChangeAspect="1"/>
            </p:cNvPicPr>
            <p:nvPr/>
          </p:nvPicPr>
          <p:blipFill>
            <a:blip r:embed="rId8"/>
            <a:stretch>
              <a:fillRect/>
            </a:stretch>
          </p:blipFill>
          <p:spPr>
            <a:xfrm rot="20411453">
              <a:off x="5777681" y="4260628"/>
              <a:ext cx="1352262" cy="191053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a:stretch>
              <a:fillRect/>
            </a:stretch>
          </p:blipFill>
          <p:spPr>
            <a:xfrm>
              <a:off x="6983924" y="3976588"/>
              <a:ext cx="1363373" cy="1939094"/>
            </a:xfrm>
            <a:prstGeom prst="rect">
              <a:avLst/>
            </a:prstGeom>
            <a:ln>
              <a:noFill/>
            </a:ln>
            <a:effectLst>
              <a:outerShdw blurRad="292100" dist="139700" dir="2700000" algn="tl" rotWithShape="0">
                <a:srgbClr val="333333">
                  <a:alpha val="65000"/>
                </a:srgbClr>
              </a:outerShdw>
            </a:effectLst>
          </p:spPr>
        </p:pic>
      </p:grpSp>
      <p:sp>
        <p:nvSpPr>
          <p:cNvPr id="26632" name="TextBox 20"/>
          <p:cNvSpPr txBox="1">
            <a:spLocks noChangeArrowheads="1"/>
          </p:cNvSpPr>
          <p:nvPr/>
        </p:nvSpPr>
        <p:spPr bwMode="auto">
          <a:xfrm>
            <a:off x="4204895" y="5130899"/>
            <a:ext cx="1905556" cy="646331"/>
          </a:xfrm>
          <a:prstGeom prst="rect">
            <a:avLst/>
          </a:prstGeom>
          <a:noFill/>
          <a:ln w="9525">
            <a:noFill/>
            <a:miter lim="800000"/>
            <a:headEnd/>
            <a:tailEnd/>
          </a:ln>
        </p:spPr>
        <p:txBody>
          <a:bodyPr>
            <a:spAutoFit/>
          </a:bodyPr>
          <a:lstStyle/>
          <a:p>
            <a:pPr algn="ctr"/>
            <a:r>
              <a:rPr lang="en-NZ" b="1" dirty="0"/>
              <a:t>The National Standards</a:t>
            </a:r>
          </a:p>
        </p:txBody>
      </p:sp>
    </p:spTree>
    <p:extLst>
      <p:ext uri="{BB962C8B-B14F-4D97-AF65-F5344CB8AC3E}">
        <p14:creationId xmlns:p14="http://schemas.microsoft.com/office/powerpoint/2010/main" val="245212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4578" y="274639"/>
            <a:ext cx="7642225" cy="798788"/>
          </a:xfrm>
        </p:spPr>
        <p:txBody>
          <a:bodyPr/>
          <a:lstStyle/>
          <a:p>
            <a:pPr algn="l"/>
            <a:r>
              <a:rPr lang="en-NZ" b="1" dirty="0" smtClean="0"/>
              <a:t/>
            </a:r>
            <a:br>
              <a:rPr lang="en-NZ" b="1" dirty="0" smtClean="0"/>
            </a:br>
            <a:r>
              <a:rPr lang="en-NZ" dirty="0"/>
              <a:t>The difference between interim and end of </a:t>
            </a:r>
            <a:r>
              <a:rPr lang="en-NZ" dirty="0" smtClean="0"/>
              <a:t>year/anniversary </a:t>
            </a:r>
            <a:r>
              <a:rPr lang="en-NZ" dirty="0"/>
              <a:t>judgments</a:t>
            </a:r>
            <a:r>
              <a:rPr lang="en-AU" dirty="0" smtClean="0"/>
              <a:t/>
            </a:r>
            <a:br>
              <a:rPr lang="en-AU" dirty="0" smtClean="0"/>
            </a:br>
            <a:endParaRPr lang="en-US" dirty="0" smtClean="0"/>
          </a:p>
        </p:txBody>
      </p:sp>
      <p:sp>
        <p:nvSpPr>
          <p:cNvPr id="3" name="Content Placeholder 2"/>
          <p:cNvSpPr>
            <a:spLocks noGrp="1"/>
          </p:cNvSpPr>
          <p:nvPr>
            <p:ph idx="1"/>
          </p:nvPr>
        </p:nvSpPr>
        <p:spPr>
          <a:xfrm>
            <a:off x="1044577" y="1394460"/>
            <a:ext cx="7858125" cy="4512755"/>
          </a:xfrm>
        </p:spPr>
        <p:txBody>
          <a:bodyPr>
            <a:normAutofit fontScale="92500" lnSpcReduction="10000"/>
          </a:bodyPr>
          <a:lstStyle/>
          <a:p>
            <a:pPr marL="0" indent="0">
              <a:buNone/>
            </a:pPr>
            <a:r>
              <a:rPr lang="en-NZ" b="1" dirty="0" smtClean="0"/>
              <a:t>Interim judgment:</a:t>
            </a:r>
          </a:p>
          <a:p>
            <a:r>
              <a:rPr lang="en-NZ" dirty="0" smtClean="0"/>
              <a:t>Describes how the student is tracking in relation to their relevant standard.  </a:t>
            </a:r>
          </a:p>
          <a:p>
            <a:pPr marL="354004" indent="0" defTabSz="354004">
              <a:buNone/>
            </a:pPr>
            <a:r>
              <a:rPr lang="en-NZ" dirty="0" smtClean="0"/>
              <a:t>e.g. the student is on track to meet the standard by the end of the year.</a:t>
            </a:r>
          </a:p>
          <a:p>
            <a:endParaRPr lang="en-NZ" dirty="0"/>
          </a:p>
          <a:p>
            <a:pPr marL="0" indent="0">
              <a:buNone/>
            </a:pPr>
            <a:r>
              <a:rPr lang="en-NZ" b="1" dirty="0" smtClean="0"/>
              <a:t>End of year/anniversary judgment:</a:t>
            </a:r>
          </a:p>
          <a:p>
            <a:r>
              <a:rPr lang="en-NZ" dirty="0" smtClean="0"/>
              <a:t>Describes the student’s progress and achievement in relation to </a:t>
            </a:r>
            <a:r>
              <a:rPr lang="en-NZ" dirty="0"/>
              <a:t>their relevant standard</a:t>
            </a:r>
            <a:r>
              <a:rPr lang="en-NZ" dirty="0" smtClean="0"/>
              <a:t>. </a:t>
            </a:r>
          </a:p>
          <a:p>
            <a:pPr marL="0" indent="0">
              <a:buNone/>
            </a:pPr>
            <a:r>
              <a:rPr lang="en-NZ" dirty="0" smtClean="0"/>
              <a:t>	e.g. has met, best fit, example from previous slide.</a:t>
            </a:r>
          </a:p>
          <a:p>
            <a:endParaRPr lang="en-NZ" dirty="0" smtClean="0"/>
          </a:p>
          <a:p>
            <a:pPr marL="0" indent="0">
              <a:buNone/>
            </a:pPr>
            <a:endParaRPr lang="en-NZ" dirty="0"/>
          </a:p>
          <a:p>
            <a:pPr marL="0" indent="0">
              <a:buNone/>
              <a:defRPr/>
            </a:pPr>
            <a:endParaRPr lang="en-AU" dirty="0" smtClean="0">
              <a:cs typeface="ＭＳ Ｐゴシック" charset="0"/>
            </a:endParaRPr>
          </a:p>
          <a:p>
            <a:pPr marL="0" indent="0">
              <a:buNone/>
              <a:defRPr/>
            </a:pPr>
            <a:endParaRPr lang="en-AU" dirty="0">
              <a:cs typeface="ＭＳ Ｐゴシック" charset="0"/>
            </a:endParaRPr>
          </a:p>
          <a:p>
            <a:pPr marL="0" indent="0">
              <a:buNone/>
              <a:defRPr/>
            </a:pPr>
            <a:endParaRPr lang="en-US" dirty="0">
              <a:cs typeface="ＭＳ Ｐゴシック" charset="0"/>
            </a:endParaRPr>
          </a:p>
        </p:txBody>
      </p:sp>
    </p:spTree>
    <p:extLst>
      <p:ext uri="{BB962C8B-B14F-4D97-AF65-F5344CB8AC3E}">
        <p14:creationId xmlns:p14="http://schemas.microsoft.com/office/powerpoint/2010/main" val="1529812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4573" y="103189"/>
            <a:ext cx="7859396" cy="685481"/>
          </a:xfrm>
        </p:spPr>
        <p:txBody>
          <a:bodyPr/>
          <a:lstStyle/>
          <a:p>
            <a:pPr algn="l"/>
            <a:r>
              <a:rPr lang="en-NZ" b="1" dirty="0" smtClean="0"/>
              <a:t/>
            </a:r>
            <a:br>
              <a:rPr lang="en-NZ" b="1" dirty="0" smtClean="0"/>
            </a:br>
            <a:r>
              <a:rPr lang="en-NZ" sz="2800" dirty="0"/>
              <a:t>Report content - interim </a:t>
            </a:r>
            <a:r>
              <a:rPr lang="en-NZ" sz="2800" dirty="0" smtClean="0"/>
              <a:t>and end of year/anniversary</a:t>
            </a:r>
            <a:r>
              <a:rPr lang="en-AU" dirty="0" smtClean="0"/>
              <a:t/>
            </a:r>
            <a:br>
              <a:rPr lang="en-AU" dirty="0" smtClean="0"/>
            </a:b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1024156"/>
              </p:ext>
            </p:extLst>
          </p:nvPr>
        </p:nvGraphicFramePr>
        <p:xfrm>
          <a:off x="1044573" y="880110"/>
          <a:ext cx="7859396" cy="5074920"/>
        </p:xfrm>
        <a:graphic>
          <a:graphicData uri="http://schemas.openxmlformats.org/drawingml/2006/table">
            <a:tbl>
              <a:tblPr firstRow="1" bandRow="1">
                <a:tableStyleId>{5C22544A-7EE6-4342-B048-85BDC9FD1C3A}</a:tableStyleId>
              </a:tblPr>
              <a:tblGrid>
                <a:gridCol w="3929698"/>
                <a:gridCol w="3929698"/>
              </a:tblGrid>
              <a:tr h="365760">
                <a:tc>
                  <a:txBody>
                    <a:bodyPr/>
                    <a:lstStyle/>
                    <a:p>
                      <a:pPr algn="ctr"/>
                      <a:r>
                        <a:rPr lang="en-NZ" sz="2000" dirty="0" smtClean="0"/>
                        <a:t>Interim reports</a:t>
                      </a:r>
                      <a:endParaRPr lang="en-NZ" sz="2000" dirty="0"/>
                    </a:p>
                  </a:txBody>
                  <a:tcPr/>
                </a:tc>
                <a:tc>
                  <a:txBody>
                    <a:bodyPr/>
                    <a:lstStyle/>
                    <a:p>
                      <a:pPr algn="ctr"/>
                      <a:r>
                        <a:rPr lang="en-NZ" sz="2000" dirty="0" smtClean="0"/>
                        <a:t>End of year/anniversary</a:t>
                      </a:r>
                      <a:r>
                        <a:rPr lang="en-NZ" sz="2000" baseline="0" dirty="0" smtClean="0"/>
                        <a:t> reports</a:t>
                      </a:r>
                      <a:endParaRPr lang="en-NZ" sz="2000" dirty="0"/>
                    </a:p>
                  </a:txBody>
                  <a:tcPr/>
                </a:tc>
              </a:tr>
              <a:tr h="615587">
                <a:tc>
                  <a:txBody>
                    <a:bodyPr/>
                    <a:lstStyle/>
                    <a:p>
                      <a:pPr marL="285750" indent="-285750">
                        <a:buFont typeface="Arial" panose="020B0604020202020204" pitchFamily="34" charset="0"/>
                        <a:buChar char="•"/>
                      </a:pPr>
                      <a:r>
                        <a:rPr lang="en-NZ" dirty="0" smtClean="0"/>
                        <a:t>What the student has learnt and can do across the breadth of the curriculum</a:t>
                      </a:r>
                      <a:endParaRPr lang="en-NZ" dirty="0"/>
                    </a:p>
                  </a:txBody>
                  <a:tcPr/>
                </a:tc>
                <a:tc>
                  <a:txBody>
                    <a:bodyPr/>
                    <a:lstStyle/>
                    <a:p>
                      <a:pPr marL="285750" marR="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What the student has learnt and can do across the breadth of the curriculum</a:t>
                      </a:r>
                    </a:p>
                  </a:txBody>
                  <a:tcPr/>
                </a:tc>
              </a:tr>
              <a:tr h="358140">
                <a:tc>
                  <a:txBody>
                    <a:bodyPr/>
                    <a:lstStyle/>
                    <a:p>
                      <a:pPr marL="285750" marR="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Comment on progress</a:t>
                      </a:r>
                    </a:p>
                  </a:txBody>
                  <a:tcPr/>
                </a:tc>
                <a:tc>
                  <a:txBody>
                    <a:bodyPr/>
                    <a:lstStyle/>
                    <a:p>
                      <a:pPr marL="285750" marR="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Comment on progress</a:t>
                      </a:r>
                    </a:p>
                  </a:txBody>
                  <a:tcPr/>
                </a:tc>
              </a:tr>
              <a:tr h="655320">
                <a:tc>
                  <a:txBody>
                    <a:bodyPr/>
                    <a:lstStyle/>
                    <a:p>
                      <a:pPr marL="285750" marR="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If students are on track to meet/exceed their relevant standard</a:t>
                      </a:r>
                    </a:p>
                  </a:txBody>
                  <a:tcPr/>
                </a:tc>
                <a:tc>
                  <a:txBody>
                    <a:bodyPr/>
                    <a:lstStyle/>
                    <a:p>
                      <a:pPr marL="285750" indent="-285750">
                        <a:buFont typeface="Arial" panose="020B0604020202020204" pitchFamily="34" charset="0"/>
                        <a:buChar char="•"/>
                      </a:pPr>
                      <a:r>
                        <a:rPr lang="en-NZ" dirty="0" smtClean="0"/>
                        <a:t>If students have met/exceeded their relevant standard</a:t>
                      </a:r>
                      <a:endParaRPr lang="en-NZ" dirty="0"/>
                    </a:p>
                  </a:txBody>
                  <a:tcPr/>
                </a:tc>
              </a:tr>
              <a:tr h="615587">
                <a:tc>
                  <a:txBody>
                    <a:bodyPr/>
                    <a:lstStyle/>
                    <a:p>
                      <a:pPr marL="285750" indent="-285750">
                        <a:buFont typeface="Arial" panose="020B0604020202020204" pitchFamily="34" charset="0"/>
                        <a:buChar char="•"/>
                      </a:pPr>
                      <a:r>
                        <a:rPr lang="en-NZ" dirty="0" smtClean="0"/>
                        <a:t>Next steps/aspects that need to be focused on to help the student reach the standard</a:t>
                      </a:r>
                      <a:endParaRPr lang="en-NZ" dirty="0"/>
                    </a:p>
                  </a:txBody>
                  <a:tcPr/>
                </a:tc>
                <a:tc>
                  <a:txBody>
                    <a:bodyPr/>
                    <a:lstStyle/>
                    <a:p>
                      <a:pPr marL="285750" indent="-285750">
                        <a:buFont typeface="Arial" panose="020B0604020202020204" pitchFamily="34" charset="0"/>
                        <a:buChar char="•"/>
                      </a:pPr>
                      <a:r>
                        <a:rPr lang="en-NZ" dirty="0" smtClean="0"/>
                        <a:t>Next steps/aspects that need to be focused on as they move forward in their learning</a:t>
                      </a:r>
                      <a:endParaRPr lang="en-NZ" dirty="0"/>
                    </a:p>
                  </a:txBody>
                  <a:tcPr/>
                </a:tc>
              </a:tr>
              <a:tr h="615587">
                <a:tc>
                  <a:txBody>
                    <a:bodyPr/>
                    <a:lstStyle/>
                    <a:p>
                      <a:pPr marL="285750" indent="-285750">
                        <a:buFont typeface="Arial" panose="020B0604020202020204" pitchFamily="34" charset="0"/>
                        <a:buChar char="•"/>
                      </a:pPr>
                      <a:r>
                        <a:rPr lang="en-NZ" dirty="0" smtClean="0"/>
                        <a:t>If there are more specialised interventions needed because the child is at risk of not meeting the standard by the end of the year</a:t>
                      </a:r>
                      <a:endParaRPr lang="en-NZ" dirty="0"/>
                    </a:p>
                  </a:txBody>
                  <a:tcPr/>
                </a:tc>
                <a:tc>
                  <a:txBody>
                    <a:bodyPr/>
                    <a:lstStyle/>
                    <a:p>
                      <a:pPr marL="285750" indent="-285750">
                        <a:buFont typeface="Arial" panose="020B0604020202020204" pitchFamily="34" charset="0"/>
                        <a:buChar char="•"/>
                      </a:pPr>
                      <a:r>
                        <a:rPr lang="en-NZ" dirty="0" smtClean="0"/>
                        <a:t>If there are more specialised interventions needed because the child has not met their relevant standard</a:t>
                      </a:r>
                      <a:endParaRPr lang="en-NZ" dirty="0"/>
                    </a:p>
                  </a:txBody>
                  <a:tcPr/>
                </a:tc>
              </a:tr>
              <a:tr h="615587">
                <a:tc>
                  <a:txBody>
                    <a:bodyPr/>
                    <a:lstStyle/>
                    <a:p>
                      <a:pPr marL="285750" marR="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Ways for parents and whānau to support their child’s learning.</a:t>
                      </a:r>
                    </a:p>
                  </a:txBody>
                  <a:tcPr/>
                </a:tc>
                <a:tc>
                  <a:txBody>
                    <a:bodyPr/>
                    <a:lstStyle/>
                    <a:p>
                      <a:pPr marL="285750" marR="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Ways for parents and whānau to support their child’s learning.</a:t>
                      </a:r>
                    </a:p>
                  </a:txBody>
                  <a:tcPr/>
                </a:tc>
              </a:tr>
            </a:tbl>
          </a:graphicData>
        </a:graphic>
      </p:graphicFrame>
    </p:spTree>
    <p:extLst>
      <p:ext uri="{BB962C8B-B14F-4D97-AF65-F5344CB8AC3E}">
        <p14:creationId xmlns:p14="http://schemas.microsoft.com/office/powerpoint/2010/main" val="487868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4578" y="274639"/>
            <a:ext cx="7642225" cy="798788"/>
          </a:xfrm>
        </p:spPr>
        <p:txBody>
          <a:bodyPr/>
          <a:lstStyle/>
          <a:p>
            <a:pPr algn="l"/>
            <a:r>
              <a:rPr lang="en-NZ" b="1" dirty="0" smtClean="0"/>
              <a:t/>
            </a:r>
            <a:br>
              <a:rPr lang="en-NZ" b="1" dirty="0" smtClean="0"/>
            </a:br>
            <a:r>
              <a:rPr lang="en-NZ" dirty="0" smtClean="0"/>
              <a:t>English Language Learners</a:t>
            </a:r>
            <a:r>
              <a:rPr lang="en-AU" dirty="0" smtClean="0"/>
              <a:t/>
            </a:r>
            <a:br>
              <a:rPr lang="en-AU" dirty="0" smtClean="0"/>
            </a:br>
            <a:endParaRPr lang="en-US" dirty="0" smtClean="0"/>
          </a:p>
        </p:txBody>
      </p:sp>
      <p:sp>
        <p:nvSpPr>
          <p:cNvPr id="3" name="Content Placeholder 2"/>
          <p:cNvSpPr>
            <a:spLocks noGrp="1"/>
          </p:cNvSpPr>
          <p:nvPr>
            <p:ph idx="1"/>
          </p:nvPr>
        </p:nvSpPr>
        <p:spPr>
          <a:xfrm>
            <a:off x="1044577" y="1073428"/>
            <a:ext cx="7858125" cy="4833788"/>
          </a:xfrm>
        </p:spPr>
        <p:txBody>
          <a:bodyPr>
            <a:normAutofit fontScale="92500"/>
          </a:bodyPr>
          <a:lstStyle/>
          <a:p>
            <a:r>
              <a:rPr lang="en-NZ" dirty="0">
                <a:solidFill>
                  <a:schemeClr val="tx1"/>
                </a:solidFill>
              </a:rPr>
              <a:t>Schools and teachers </a:t>
            </a:r>
            <a:r>
              <a:rPr lang="en-NZ" dirty="0" smtClean="0">
                <a:solidFill>
                  <a:schemeClr val="tx1"/>
                </a:solidFill>
              </a:rPr>
              <a:t>should use their overall </a:t>
            </a:r>
            <a:r>
              <a:rPr lang="en-NZ" dirty="0">
                <a:solidFill>
                  <a:schemeClr val="tx1"/>
                </a:solidFill>
              </a:rPr>
              <a:t>teacher judgment to determine whether reporting to parents using the Progressions or National Standards is more appropriate for individual </a:t>
            </a:r>
            <a:r>
              <a:rPr lang="en-NZ" dirty="0" smtClean="0">
                <a:solidFill>
                  <a:schemeClr val="tx1"/>
                </a:solidFill>
              </a:rPr>
              <a:t>learners. </a:t>
            </a:r>
          </a:p>
          <a:p>
            <a:r>
              <a:rPr lang="en-NZ" dirty="0" smtClean="0">
                <a:solidFill>
                  <a:schemeClr val="tx1"/>
                </a:solidFill>
              </a:rPr>
              <a:t>Referring </a:t>
            </a:r>
            <a:r>
              <a:rPr lang="en-NZ" dirty="0">
                <a:solidFill>
                  <a:schemeClr val="tx1"/>
                </a:solidFill>
              </a:rPr>
              <a:t>to the</a:t>
            </a:r>
            <a:r>
              <a:rPr lang="en-NZ" u="sng" dirty="0">
                <a:solidFill>
                  <a:schemeClr val="tx1"/>
                </a:solidFill>
              </a:rPr>
              <a:t> </a:t>
            </a:r>
            <a:r>
              <a:rPr lang="en-NZ" u="sng" dirty="0">
                <a:solidFill>
                  <a:schemeClr val="tx1"/>
                </a:solidFill>
                <a:hlinkClick r:id="rId3"/>
              </a:rPr>
              <a:t>Ministry National Standards English </a:t>
            </a:r>
            <a:r>
              <a:rPr lang="en-NZ" u="sng" dirty="0" smtClean="0">
                <a:solidFill>
                  <a:schemeClr val="tx1"/>
                </a:solidFill>
                <a:hlinkClick r:id="rId3"/>
              </a:rPr>
              <a:t>Language </a:t>
            </a:r>
            <a:r>
              <a:rPr lang="en-NZ" u="sng" dirty="0">
                <a:solidFill>
                  <a:schemeClr val="tx1"/>
                </a:solidFill>
                <a:hlinkClick r:id="rId3"/>
              </a:rPr>
              <a:t>L</a:t>
            </a:r>
            <a:r>
              <a:rPr lang="en-NZ" u="sng" dirty="0" smtClean="0">
                <a:solidFill>
                  <a:schemeClr val="tx1"/>
                </a:solidFill>
                <a:hlinkClick r:id="rId3"/>
              </a:rPr>
              <a:t>earners</a:t>
            </a:r>
            <a:r>
              <a:rPr lang="en-NZ" u="sng" dirty="0">
                <a:solidFill>
                  <a:schemeClr val="tx1"/>
                </a:solidFill>
                <a:hlinkClick r:id="rId3"/>
              </a:rPr>
              <a:t>’ guidelines</a:t>
            </a:r>
            <a:r>
              <a:rPr lang="en-NZ" u="sng" dirty="0">
                <a:solidFill>
                  <a:schemeClr val="tx1"/>
                </a:solidFill>
              </a:rPr>
              <a:t> </a:t>
            </a:r>
            <a:r>
              <a:rPr lang="en-NZ" dirty="0">
                <a:solidFill>
                  <a:schemeClr val="tx1"/>
                </a:solidFill>
              </a:rPr>
              <a:t>for how long and for whom this alternate reporting option can be used.</a:t>
            </a:r>
          </a:p>
          <a:p>
            <a:r>
              <a:rPr lang="en-NZ" dirty="0">
                <a:solidFill>
                  <a:schemeClr val="tx1"/>
                </a:solidFill>
              </a:rPr>
              <a:t>Reporting to parents and boards on an English language learners’ progress and achievement in mathematics must be in relation to the national mathematics standards.</a:t>
            </a:r>
          </a:p>
          <a:p>
            <a:pPr marL="0" indent="0">
              <a:buNone/>
            </a:pPr>
            <a:endParaRPr lang="en-NZ" dirty="0"/>
          </a:p>
          <a:p>
            <a:pPr marL="0" indent="0">
              <a:buNone/>
              <a:defRPr/>
            </a:pPr>
            <a:endParaRPr lang="en-AU" dirty="0" smtClean="0">
              <a:cs typeface="ＭＳ Ｐゴシック" charset="0"/>
            </a:endParaRPr>
          </a:p>
          <a:p>
            <a:pPr marL="0" indent="0">
              <a:buNone/>
              <a:defRPr/>
            </a:pPr>
            <a:endParaRPr lang="en-AU" dirty="0">
              <a:cs typeface="ＭＳ Ｐゴシック" charset="0"/>
            </a:endParaRPr>
          </a:p>
          <a:p>
            <a:pPr marL="0" indent="0">
              <a:buNone/>
              <a:defRPr/>
            </a:pPr>
            <a:endParaRPr lang="en-US" dirty="0">
              <a:cs typeface="ＭＳ Ｐゴシック" charset="0"/>
            </a:endParaRPr>
          </a:p>
        </p:txBody>
      </p:sp>
    </p:spTree>
    <p:extLst>
      <p:ext uri="{BB962C8B-B14F-4D97-AF65-F5344CB8AC3E}">
        <p14:creationId xmlns:p14="http://schemas.microsoft.com/office/powerpoint/2010/main" val="212895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85851" y="381000"/>
            <a:ext cx="7772400" cy="609600"/>
          </a:xfrm>
        </p:spPr>
        <p:txBody>
          <a:bodyPr/>
          <a:lstStyle/>
          <a:p>
            <a:r>
              <a:rPr lang="en-US" dirty="0" smtClean="0"/>
              <a:t> After 1/2/3 years at school</a:t>
            </a:r>
            <a:endParaRPr lang="en-US" dirty="0"/>
          </a:p>
        </p:txBody>
      </p:sp>
      <p:sp>
        <p:nvSpPr>
          <p:cNvPr id="140291" name="Rectangle 3"/>
          <p:cNvSpPr>
            <a:spLocks noGrp="1" noChangeArrowheads="1"/>
          </p:cNvSpPr>
          <p:nvPr>
            <p:ph type="body" idx="1"/>
          </p:nvPr>
        </p:nvSpPr>
        <p:spPr>
          <a:xfrm>
            <a:off x="1229715" y="1114936"/>
            <a:ext cx="7772400" cy="4724400"/>
          </a:xfrm>
        </p:spPr>
        <p:txBody>
          <a:bodyPr/>
          <a:lstStyle/>
          <a:p>
            <a:pPr marL="0" indent="0">
              <a:lnSpc>
                <a:spcPct val="90000"/>
              </a:lnSpc>
              <a:buNone/>
            </a:pPr>
            <a:r>
              <a:rPr lang="en-US" dirty="0"/>
              <a:t>The standards for After 1, 2 and 3 years are for the anniversary of the student’s school entry (for example “After one year” at school).</a:t>
            </a:r>
          </a:p>
          <a:p>
            <a:pPr marL="457189" indent="-457189">
              <a:lnSpc>
                <a:spcPct val="90000"/>
              </a:lnSpc>
              <a:buNone/>
            </a:pPr>
            <a:endParaRPr lang="en-US" dirty="0"/>
          </a:p>
          <a:p>
            <a:pPr marL="0" indent="0">
              <a:lnSpc>
                <a:spcPct val="90000"/>
              </a:lnSpc>
              <a:buNone/>
            </a:pPr>
            <a:r>
              <a:rPr lang="en-US" dirty="0" smtClean="0"/>
              <a:t>Judgments should be made close to these anniversaries/half year anniversaries but schools can decide when to report this.</a:t>
            </a:r>
          </a:p>
          <a:p>
            <a:pPr marL="0" indent="0">
              <a:lnSpc>
                <a:spcPct val="90000"/>
              </a:lnSpc>
              <a:buNone/>
            </a:pPr>
            <a:endParaRPr lang="en-US" dirty="0"/>
          </a:p>
          <a:p>
            <a:pPr marL="0" indent="0">
              <a:lnSpc>
                <a:spcPct val="90000"/>
              </a:lnSpc>
              <a:buNone/>
            </a:pPr>
            <a:r>
              <a:rPr lang="en-US" dirty="0" smtClean="0"/>
              <a:t>However, schools should consider when the information on a student becomes historical and less relevant for parents/</a:t>
            </a:r>
            <a:r>
              <a:rPr lang="en-US" dirty="0" err="1" smtClean="0"/>
              <a:t>whānau</a:t>
            </a:r>
            <a:r>
              <a:rPr lang="en-US" dirty="0" smtClean="0"/>
              <a:t>.</a:t>
            </a:r>
          </a:p>
          <a:p>
            <a:pPr marL="457189" indent="-457189">
              <a:lnSpc>
                <a:spcPct val="90000"/>
              </a:lnSpc>
              <a:buNone/>
            </a:pPr>
            <a:r>
              <a:rPr lang="en-US" dirty="0"/>
              <a:t>			</a:t>
            </a:r>
          </a:p>
        </p:txBody>
      </p:sp>
      <p:sp>
        <p:nvSpPr>
          <p:cNvPr id="140292" name="Rectangle 4"/>
          <p:cNvSpPr>
            <a:spLocks noChangeArrowheads="1"/>
          </p:cNvSpPr>
          <p:nvPr/>
        </p:nvSpPr>
        <p:spPr bwMode="auto">
          <a:xfrm>
            <a:off x="901703" y="59404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2351792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85851" y="381000"/>
            <a:ext cx="7772400" cy="609600"/>
          </a:xfrm>
        </p:spPr>
        <p:txBody>
          <a:bodyPr/>
          <a:lstStyle/>
          <a:p>
            <a:r>
              <a:rPr lang="en-US" dirty="0" smtClean="0"/>
              <a:t>After 1/2/3 years at school</a:t>
            </a:r>
            <a:endParaRPr lang="en-US" dirty="0"/>
          </a:p>
        </p:txBody>
      </p:sp>
      <p:sp>
        <p:nvSpPr>
          <p:cNvPr id="140291" name="Rectangle 3"/>
          <p:cNvSpPr>
            <a:spLocks noGrp="1" noChangeArrowheads="1"/>
          </p:cNvSpPr>
          <p:nvPr>
            <p:ph type="body" idx="1"/>
          </p:nvPr>
        </p:nvSpPr>
        <p:spPr>
          <a:xfrm>
            <a:off x="1085852" y="1227221"/>
            <a:ext cx="7887669" cy="4956011"/>
          </a:xfrm>
        </p:spPr>
        <p:txBody>
          <a:bodyPr/>
          <a:lstStyle/>
          <a:p>
            <a:pPr marL="457189" indent="-457189">
              <a:lnSpc>
                <a:spcPct val="90000"/>
              </a:lnSpc>
              <a:buNone/>
            </a:pPr>
            <a:r>
              <a:rPr lang="en-US" dirty="0" smtClean="0"/>
              <a:t>Reporting to parents could be</a:t>
            </a:r>
            <a:r>
              <a:rPr lang="en-US" dirty="0"/>
              <a:t>:</a:t>
            </a:r>
          </a:p>
          <a:p>
            <a:pPr marL="838179" lvl="1" indent="-380990">
              <a:lnSpc>
                <a:spcPct val="90000"/>
              </a:lnSpc>
            </a:pPr>
            <a:r>
              <a:rPr lang="en-US" dirty="0"/>
              <a:t>staggered throughout the year around the anniversary </a:t>
            </a:r>
            <a:r>
              <a:rPr lang="en-US" dirty="0" smtClean="0"/>
              <a:t>date (half anniversary for interim judgments)</a:t>
            </a:r>
            <a:endParaRPr lang="en-US" dirty="0"/>
          </a:p>
          <a:p>
            <a:pPr marL="838179" lvl="1" indent="-380990">
              <a:lnSpc>
                <a:spcPct val="90000"/>
              </a:lnSpc>
            </a:pPr>
            <a:r>
              <a:rPr lang="en-US" dirty="0" smtClean="0"/>
              <a:t>at </a:t>
            </a:r>
            <a:r>
              <a:rPr lang="en-US" dirty="0"/>
              <a:t>the end of each term</a:t>
            </a:r>
          </a:p>
          <a:p>
            <a:pPr marL="838179" lvl="1" indent="-380990">
              <a:lnSpc>
                <a:spcPct val="90000"/>
              </a:lnSpc>
            </a:pPr>
            <a:r>
              <a:rPr lang="en-US" dirty="0" smtClean="0"/>
              <a:t>In the form of a ‘postcard’ report for Reading, Writing and </a:t>
            </a:r>
            <a:r>
              <a:rPr lang="en-US" dirty="0" err="1" smtClean="0"/>
              <a:t>Maths</a:t>
            </a:r>
            <a:r>
              <a:rPr lang="en-US" dirty="0" smtClean="0"/>
              <a:t>, followed by regular reporting in line with standard reporting cycles.</a:t>
            </a:r>
          </a:p>
          <a:p>
            <a:pPr marL="0" lvl="1" indent="0">
              <a:lnSpc>
                <a:spcPct val="90000"/>
              </a:lnSpc>
              <a:buNone/>
            </a:pPr>
            <a:endParaRPr lang="en-US" dirty="0" smtClean="0"/>
          </a:p>
          <a:p>
            <a:pPr marL="0" lvl="1" indent="0">
              <a:lnSpc>
                <a:spcPct val="90000"/>
              </a:lnSpc>
              <a:buNone/>
            </a:pPr>
            <a:r>
              <a:rPr lang="en-US" dirty="0" smtClean="0"/>
              <a:t>Remember </a:t>
            </a:r>
            <a:r>
              <a:rPr lang="en-US" dirty="0"/>
              <a:t>to consult </a:t>
            </a:r>
            <a:r>
              <a:rPr lang="en-US" dirty="0" smtClean="0"/>
              <a:t>with parents</a:t>
            </a:r>
            <a:r>
              <a:rPr lang="en-US" dirty="0"/>
              <a:t>.</a:t>
            </a:r>
          </a:p>
          <a:p>
            <a:pPr marL="838179" lvl="1" indent="-380990">
              <a:lnSpc>
                <a:spcPct val="90000"/>
              </a:lnSpc>
            </a:pPr>
            <a:endParaRPr lang="en-US" dirty="0"/>
          </a:p>
          <a:p>
            <a:pPr marL="457189" indent="-457189">
              <a:lnSpc>
                <a:spcPct val="90000"/>
              </a:lnSpc>
              <a:buNone/>
            </a:pPr>
            <a:r>
              <a:rPr lang="en-US" dirty="0"/>
              <a:t>			</a:t>
            </a:r>
          </a:p>
        </p:txBody>
      </p:sp>
      <p:sp>
        <p:nvSpPr>
          <p:cNvPr id="140292" name="Rectangle 4"/>
          <p:cNvSpPr>
            <a:spLocks noChangeArrowheads="1"/>
          </p:cNvSpPr>
          <p:nvPr/>
        </p:nvSpPr>
        <p:spPr bwMode="auto">
          <a:xfrm>
            <a:off x="901703" y="59404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1229003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4166" y="5589642"/>
            <a:ext cx="4058367" cy="126836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4" name="Content Placeholder 3"/>
          <p:cNvGraphicFramePr>
            <a:graphicFrameLocks noGrp="1"/>
          </p:cNvGraphicFramePr>
          <p:nvPr>
            <p:ph idx="1"/>
            <p:extLst/>
          </p:nvPr>
        </p:nvGraphicFramePr>
        <p:xfrm>
          <a:off x="796414" y="398206"/>
          <a:ext cx="7787148" cy="645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044578" y="9170"/>
            <a:ext cx="7642225" cy="610265"/>
          </a:xfrm>
        </p:spPr>
        <p:txBody>
          <a:bodyPr/>
          <a:lstStyle/>
          <a:p>
            <a:r>
              <a:rPr lang="en-NZ" dirty="0" smtClean="0"/>
              <a:t>Principles of Reporting</a:t>
            </a:r>
            <a:endParaRPr lang="en-NZ" dirty="0"/>
          </a:p>
        </p:txBody>
      </p:sp>
    </p:spTree>
    <p:extLst>
      <p:ext uri="{BB962C8B-B14F-4D97-AF65-F5344CB8AC3E}">
        <p14:creationId xmlns:p14="http://schemas.microsoft.com/office/powerpoint/2010/main" val="29962048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123123" y="195471"/>
            <a:ext cx="7772400" cy="685800"/>
          </a:xfrm>
        </p:spPr>
        <p:txBody>
          <a:bodyPr/>
          <a:lstStyle/>
          <a:p>
            <a:r>
              <a:rPr lang="en-US" dirty="0">
                <a:solidFill>
                  <a:srgbClr val="000000"/>
                </a:solidFill>
                <a:latin typeface="Calibri" panose="020F0502020204030204" pitchFamily="34" charset="0"/>
              </a:rPr>
              <a:t>Report Examples</a:t>
            </a:r>
            <a:endParaRPr lang="en-US" b="0" dirty="0">
              <a:solidFill>
                <a:srgbClr val="000000"/>
              </a:solidFill>
              <a:latin typeface="Calibri" panose="020F0502020204030204" pitchFamily="34" charset="0"/>
            </a:endParaRPr>
          </a:p>
        </p:txBody>
      </p:sp>
      <p:sp>
        <p:nvSpPr>
          <p:cNvPr id="192515" name="Rectangle 3"/>
          <p:cNvSpPr>
            <a:spLocks noGrp="1" noChangeArrowheads="1"/>
          </p:cNvSpPr>
          <p:nvPr>
            <p:ph type="body" idx="1"/>
          </p:nvPr>
        </p:nvSpPr>
        <p:spPr>
          <a:xfrm>
            <a:off x="1123123" y="917714"/>
            <a:ext cx="7772400" cy="4718316"/>
          </a:xfrm>
        </p:spPr>
        <p:txBody>
          <a:bodyPr/>
          <a:lstStyle/>
          <a:p>
            <a:pPr>
              <a:lnSpc>
                <a:spcPct val="90000"/>
              </a:lnSpc>
              <a:buFontTx/>
              <a:buNone/>
            </a:pPr>
            <a:r>
              <a:rPr lang="en-US" b="1" dirty="0">
                <a:solidFill>
                  <a:srgbClr val="000000"/>
                </a:solidFill>
                <a:latin typeface="Calibri" panose="020F0502020204030204" pitchFamily="34" charset="0"/>
              </a:rPr>
              <a:t>TASK</a:t>
            </a:r>
            <a:endParaRPr lang="en-US" dirty="0">
              <a:solidFill>
                <a:srgbClr val="000000"/>
              </a:solidFill>
              <a:latin typeface="Calibri" panose="020F0502020204030204" pitchFamily="34" charset="0"/>
            </a:endParaRPr>
          </a:p>
          <a:p>
            <a:pPr marL="0" indent="0">
              <a:lnSpc>
                <a:spcPct val="90000"/>
              </a:lnSpc>
              <a:spcAft>
                <a:spcPts val="1000"/>
              </a:spcAft>
              <a:buNone/>
            </a:pPr>
            <a:r>
              <a:rPr lang="en-US" dirty="0" smtClean="0">
                <a:solidFill>
                  <a:srgbClr val="000000"/>
                </a:solidFill>
                <a:latin typeface="Calibri" panose="020F0502020204030204" pitchFamily="34" charset="0"/>
              </a:rPr>
              <a:t>	Using the </a:t>
            </a:r>
            <a:r>
              <a:rPr lang="en-US" dirty="0">
                <a:solidFill>
                  <a:srgbClr val="000000"/>
                </a:solidFill>
                <a:latin typeface="Calibri" panose="020F0502020204030204" pitchFamily="34" charset="0"/>
              </a:rPr>
              <a:t>principles of </a:t>
            </a:r>
            <a:r>
              <a:rPr lang="en-US" dirty="0" smtClean="0">
                <a:solidFill>
                  <a:srgbClr val="000000"/>
                </a:solidFill>
                <a:latin typeface="Calibri" panose="020F0502020204030204" pitchFamily="34" charset="0"/>
              </a:rPr>
              <a:t>reporting to c</a:t>
            </a:r>
            <a:r>
              <a:rPr lang="en-US" dirty="0">
                <a:solidFill>
                  <a:srgbClr val="000000"/>
                </a:solidFill>
                <a:latin typeface="Calibri" panose="020F0502020204030204" pitchFamily="34" charset="0"/>
              </a:rPr>
              <a:t>ritique the 	report examples in your </a:t>
            </a:r>
            <a:r>
              <a:rPr lang="en-US" dirty="0" smtClean="0">
                <a:solidFill>
                  <a:srgbClr val="000000"/>
                </a:solidFill>
                <a:latin typeface="Calibri" panose="020F0502020204030204" pitchFamily="34" charset="0"/>
              </a:rPr>
              <a:t>booklet.</a:t>
            </a:r>
            <a:endParaRPr lang="en-US" dirty="0">
              <a:solidFill>
                <a:srgbClr val="000000"/>
              </a:solidFill>
              <a:latin typeface="Calibri" panose="020F0502020204030204" pitchFamily="34" charset="0"/>
            </a:endParaRPr>
          </a:p>
          <a:p>
            <a:pPr indent="369879">
              <a:lnSpc>
                <a:spcPct val="90000"/>
              </a:lnSpc>
            </a:pPr>
            <a:r>
              <a:rPr lang="en-US" dirty="0" smtClean="0">
                <a:solidFill>
                  <a:srgbClr val="000000"/>
                </a:solidFill>
                <a:latin typeface="Calibri" panose="020F0502020204030204" pitchFamily="34" charset="0"/>
              </a:rPr>
              <a:t>	What does this report do well? How?</a:t>
            </a:r>
            <a:endParaRPr lang="en-US" dirty="0">
              <a:solidFill>
                <a:srgbClr val="000000"/>
              </a:solidFill>
              <a:latin typeface="Calibri" panose="020F0502020204030204" pitchFamily="34" charset="0"/>
            </a:endParaRPr>
          </a:p>
          <a:p>
            <a:pPr indent="369879">
              <a:lnSpc>
                <a:spcPct val="90000"/>
              </a:lnSpc>
            </a:pPr>
            <a:r>
              <a:rPr lang="en-US" dirty="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How </a:t>
            </a:r>
            <a:r>
              <a:rPr lang="en-US" dirty="0">
                <a:solidFill>
                  <a:srgbClr val="000000"/>
                </a:solidFill>
                <a:latin typeface="Calibri" panose="020F0502020204030204" pitchFamily="34" charset="0"/>
              </a:rPr>
              <a:t>could it be improved</a:t>
            </a:r>
            <a:r>
              <a:rPr lang="en-US" dirty="0" smtClean="0">
                <a:solidFill>
                  <a:srgbClr val="000000"/>
                </a:solidFill>
                <a:latin typeface="Calibri" panose="020F0502020204030204" pitchFamily="34" charset="0"/>
              </a:rPr>
              <a:t>?</a:t>
            </a:r>
          </a:p>
          <a:p>
            <a:pPr indent="369879">
              <a:lnSpc>
                <a:spcPct val="90000"/>
              </a:lnSpc>
            </a:pPr>
            <a:endParaRPr lang="en-US" dirty="0">
              <a:solidFill>
                <a:srgbClr val="000000"/>
              </a:solidFill>
              <a:latin typeface="Calibri" panose="020F0502020204030204" pitchFamily="34" charset="0"/>
            </a:endParaRPr>
          </a:p>
          <a:p>
            <a:pPr indent="0">
              <a:lnSpc>
                <a:spcPct val="90000"/>
              </a:lnSpc>
              <a:buNone/>
            </a:pPr>
            <a:r>
              <a:rPr lang="en-US" dirty="0" smtClean="0">
                <a:solidFill>
                  <a:srgbClr val="000000"/>
                </a:solidFill>
                <a:latin typeface="Calibri" panose="020F0502020204030204" pitchFamily="34" charset="0"/>
              </a:rPr>
              <a:t>Alternatively, use this time to critique your current reporting practices in relation to the principles of reporting.</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1545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Taking today’s learning back into your </a:t>
            </a:r>
            <a:r>
              <a:rPr lang="en-NZ" dirty="0" smtClean="0"/>
              <a:t>school</a:t>
            </a:r>
            <a:endParaRPr lang="en-NZ" dirty="0"/>
          </a:p>
        </p:txBody>
      </p:sp>
      <p:sp>
        <p:nvSpPr>
          <p:cNvPr id="3" name="Content Placeholder 2"/>
          <p:cNvSpPr>
            <a:spLocks noGrp="1"/>
          </p:cNvSpPr>
          <p:nvPr>
            <p:ph idx="1"/>
          </p:nvPr>
        </p:nvSpPr>
        <p:spPr>
          <a:xfrm>
            <a:off x="1044578" y="1600203"/>
            <a:ext cx="7882449" cy="4352925"/>
          </a:xfrm>
        </p:spPr>
        <p:txBody>
          <a:bodyPr/>
          <a:lstStyle/>
          <a:p>
            <a:pPr marL="0" indent="0">
              <a:buNone/>
            </a:pPr>
            <a:r>
              <a:rPr lang="en-NZ" dirty="0" smtClean="0"/>
              <a:t>Look at the table in your booklet. Think about any key learnings or things that have made you reflect on how you do things in your school </a:t>
            </a:r>
          </a:p>
          <a:p>
            <a:endParaRPr lang="en-NZ" dirty="0"/>
          </a:p>
          <a:p>
            <a:endParaRPr lang="en-NZ" dirty="0" smtClean="0"/>
          </a:p>
          <a:p>
            <a:pPr marL="0" indent="0">
              <a:buNone/>
            </a:pPr>
            <a:r>
              <a:rPr lang="en-NZ" dirty="0" smtClean="0"/>
              <a:t>Use this time to record your thoughts and possible future actions.</a:t>
            </a:r>
          </a:p>
        </p:txBody>
      </p:sp>
    </p:spTree>
    <p:extLst>
      <p:ext uri="{BB962C8B-B14F-4D97-AF65-F5344CB8AC3E}">
        <p14:creationId xmlns:p14="http://schemas.microsoft.com/office/powerpoint/2010/main" val="948986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78" y="274642"/>
            <a:ext cx="7642225" cy="469281"/>
          </a:xfrm>
        </p:spPr>
        <p:txBody>
          <a:bodyPr/>
          <a:lstStyle/>
          <a:p>
            <a:r>
              <a:rPr lang="en-NZ" sz="3200" dirty="0"/>
              <a:t>Taking today’s learning back into your school</a:t>
            </a:r>
          </a:p>
        </p:txBody>
      </p:sp>
      <p:sp>
        <p:nvSpPr>
          <p:cNvPr id="3" name="Content Placeholder 2"/>
          <p:cNvSpPr>
            <a:spLocks noGrp="1"/>
          </p:cNvSpPr>
          <p:nvPr>
            <p:ph idx="1"/>
          </p:nvPr>
        </p:nvSpPr>
        <p:spPr>
          <a:xfrm>
            <a:off x="1044578" y="867908"/>
            <a:ext cx="7882449" cy="5085221"/>
          </a:xfrm>
        </p:spPr>
        <p:txBody>
          <a:bodyPr/>
          <a:lstStyle/>
          <a:p>
            <a:pPr marL="0" indent="0">
              <a:buNone/>
            </a:pPr>
            <a:r>
              <a:rPr lang="en-NZ" i="1" dirty="0" smtClean="0"/>
              <a:t>Questions which may help your thinking</a:t>
            </a:r>
          </a:p>
          <a:p>
            <a:pPr marL="357179" lvl="1" indent="-263519"/>
            <a:r>
              <a:rPr lang="en-US" sz="2200" dirty="0"/>
              <a:t>Do we have a shared understanding of the reference materials used to make decisions, including definition of terms?</a:t>
            </a:r>
            <a:endParaRPr lang="en-NZ" sz="2200" dirty="0"/>
          </a:p>
          <a:p>
            <a:pPr marL="357179" lvl="1" indent="-263519"/>
            <a:r>
              <a:rPr lang="en-US" sz="2200" dirty="0"/>
              <a:t>Do we have a shared understanding of progressions in the reference materials?</a:t>
            </a:r>
            <a:endParaRPr lang="en-NZ" sz="2200" dirty="0"/>
          </a:p>
          <a:p>
            <a:pPr marL="357179" lvl="1" indent="-263519"/>
            <a:r>
              <a:rPr lang="en-US" sz="2200" dirty="0"/>
              <a:t>Do we all know what to notice and recognise when making our decisions?</a:t>
            </a:r>
            <a:endParaRPr lang="en-NZ" sz="2200" dirty="0"/>
          </a:p>
          <a:p>
            <a:pPr marL="357179" lvl="1" indent="-263519"/>
            <a:r>
              <a:rPr lang="en-NZ" sz="2200" dirty="0"/>
              <a:t>How confident are we that we have evidence that highlights the key aspects of each standard?</a:t>
            </a:r>
          </a:p>
          <a:p>
            <a:pPr marL="357179" lvl="1" indent="-263519"/>
            <a:r>
              <a:rPr lang="en-NZ" sz="2200" dirty="0"/>
              <a:t>How confident are we that all of our teachers are using a school-wide agreed process to make OTJs?</a:t>
            </a:r>
          </a:p>
          <a:p>
            <a:pPr marL="357179" lvl="1" indent="-263519"/>
            <a:r>
              <a:rPr lang="en-NZ" sz="2200" dirty="0"/>
              <a:t>How user friendly are our systems for recording and using OTJs.</a:t>
            </a:r>
          </a:p>
          <a:p>
            <a:pPr marL="357179" lvl="1" indent="-263519"/>
            <a:r>
              <a:rPr lang="en-NZ" sz="2200" dirty="0"/>
              <a:t>How user friendly are our reporting processes?</a:t>
            </a:r>
          </a:p>
          <a:p>
            <a:pPr lvl="1"/>
            <a:endParaRPr lang="en-NZ" dirty="0"/>
          </a:p>
        </p:txBody>
      </p:sp>
    </p:spTree>
    <p:extLst>
      <p:ext uri="{BB962C8B-B14F-4D97-AF65-F5344CB8AC3E}">
        <p14:creationId xmlns:p14="http://schemas.microsoft.com/office/powerpoint/2010/main" val="1540737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044578" y="274639"/>
            <a:ext cx="7642225" cy="448376"/>
          </a:xfrm>
        </p:spPr>
        <p:txBody>
          <a:bodyPr/>
          <a:lstStyle/>
          <a:p>
            <a:r>
              <a:rPr lang="en-US" dirty="0" smtClean="0"/>
              <a:t>Links 1</a:t>
            </a:r>
          </a:p>
        </p:txBody>
      </p:sp>
      <p:sp>
        <p:nvSpPr>
          <p:cNvPr id="84995" name="Content Placeholder 2"/>
          <p:cNvSpPr>
            <a:spLocks noGrp="1"/>
          </p:cNvSpPr>
          <p:nvPr>
            <p:ph idx="1"/>
          </p:nvPr>
        </p:nvSpPr>
        <p:spPr>
          <a:xfrm>
            <a:off x="1044578" y="850609"/>
            <a:ext cx="7642225" cy="5102521"/>
          </a:xfrm>
        </p:spPr>
        <p:txBody>
          <a:bodyPr/>
          <a:lstStyle/>
          <a:p>
            <a:pPr marL="0" indent="0">
              <a:buNone/>
            </a:pPr>
            <a:r>
              <a:rPr lang="en-NZ" sz="1200" b="1" dirty="0">
                <a:solidFill>
                  <a:srgbClr val="00B050"/>
                </a:solidFill>
              </a:rPr>
              <a:t>Moderation</a:t>
            </a:r>
          </a:p>
          <a:p>
            <a:r>
              <a:rPr lang="en-NZ" sz="1200" dirty="0"/>
              <a:t>Moderation on TKI - </a:t>
            </a:r>
            <a:r>
              <a:rPr lang="en-NZ" sz="1200" dirty="0">
                <a:hlinkClick r:id="rId3"/>
              </a:rPr>
              <a:t>http://assessment.tki.org.nz/Moderation </a:t>
            </a:r>
            <a:endParaRPr lang="en-NZ" sz="1200" dirty="0"/>
          </a:p>
          <a:p>
            <a:r>
              <a:rPr lang="en-NZ" sz="1200" dirty="0"/>
              <a:t>Illustrations and the National Standards modules - </a:t>
            </a:r>
            <a:r>
              <a:rPr lang="en-NZ" sz="1200" dirty="0">
                <a:hlinkClick r:id="rId4"/>
              </a:rPr>
              <a:t>http://nzmaths.co.nz/ns-modules/ </a:t>
            </a:r>
            <a:endParaRPr lang="en-NZ" sz="1200" dirty="0"/>
          </a:p>
          <a:p>
            <a:r>
              <a:rPr lang="en-NZ" sz="1200" dirty="0"/>
              <a:t>Mitchell, K., &amp; </a:t>
            </a:r>
            <a:r>
              <a:rPr lang="en-NZ" sz="1200" dirty="0" err="1"/>
              <a:t>Poskitt</a:t>
            </a:r>
            <a:r>
              <a:rPr lang="en-NZ" sz="1200" dirty="0"/>
              <a:t>, J. (2010. How do teachers make overall teacher judgment (OTJs) and how are they supported to make sound and accurate OTJs?) - </a:t>
            </a:r>
            <a:r>
              <a:rPr lang="en-NZ" sz="1200" dirty="0">
                <a:hlinkClick r:id="rId5"/>
              </a:rPr>
              <a:t>http://assessment.tki.org.nz/Research-and-readings/National-Standards </a:t>
            </a:r>
            <a:endParaRPr lang="en-NZ" sz="1200" dirty="0"/>
          </a:p>
          <a:p>
            <a:endParaRPr lang="en-NZ" sz="1200" dirty="0" smtClean="0"/>
          </a:p>
          <a:p>
            <a:pPr marL="0" indent="0">
              <a:buNone/>
            </a:pPr>
            <a:r>
              <a:rPr lang="en-NZ" sz="1200" b="1" dirty="0">
                <a:solidFill>
                  <a:srgbClr val="00B050"/>
                </a:solidFill>
              </a:rPr>
              <a:t>Ministry </a:t>
            </a:r>
            <a:r>
              <a:rPr lang="en-NZ" sz="1200" b="1" dirty="0" smtClean="0">
                <a:solidFill>
                  <a:srgbClr val="00B050"/>
                </a:solidFill>
              </a:rPr>
              <a:t>resources</a:t>
            </a:r>
          </a:p>
          <a:p>
            <a:r>
              <a:rPr lang="en-NZ" sz="1200" dirty="0" smtClean="0"/>
              <a:t>English </a:t>
            </a:r>
            <a:r>
              <a:rPr lang="en-NZ" sz="1200" dirty="0"/>
              <a:t>Language Learning Progressions - </a:t>
            </a:r>
            <a:r>
              <a:rPr lang="en-NZ" sz="1200" dirty="0">
                <a:hlinkClick r:id="rId6"/>
              </a:rPr>
              <a:t>http://</a:t>
            </a:r>
            <a:r>
              <a:rPr lang="en-NZ" sz="1200" dirty="0" smtClean="0">
                <a:hlinkClick r:id="rId6"/>
              </a:rPr>
              <a:t>esolonline.tki.org.nz/ESOL-Online/Student-needs/English-Language-Learning-Progressions</a:t>
            </a:r>
            <a:r>
              <a:rPr lang="en-NZ" sz="1200" dirty="0" smtClean="0"/>
              <a:t> </a:t>
            </a:r>
          </a:p>
          <a:p>
            <a:r>
              <a:rPr lang="en-NZ" sz="1200" dirty="0"/>
              <a:t>The National Administration Guidelines (NAGs</a:t>
            </a:r>
            <a:r>
              <a:rPr lang="en-NZ" sz="1200" dirty="0" smtClean="0"/>
              <a:t>)</a:t>
            </a:r>
            <a:r>
              <a:rPr lang="en-NZ" sz="1200" dirty="0" smtClean="0">
                <a:hlinkClick r:id="rId7"/>
              </a:rPr>
              <a:t> http</a:t>
            </a:r>
            <a:r>
              <a:rPr lang="en-NZ" sz="1200" dirty="0">
                <a:hlinkClick r:id="rId7"/>
              </a:rPr>
              <a:t>://www.education.govt.nz/ministry-of-education/legislation/nags</a:t>
            </a:r>
            <a:r>
              <a:rPr lang="en-NZ" sz="1200" dirty="0" smtClean="0">
                <a:hlinkClick r:id="rId7"/>
              </a:rPr>
              <a:t>/</a:t>
            </a:r>
            <a:r>
              <a:rPr lang="en-NZ" sz="1200" dirty="0" smtClean="0"/>
              <a:t> </a:t>
            </a:r>
            <a:endParaRPr lang="en-NZ" sz="1200" dirty="0"/>
          </a:p>
          <a:p>
            <a:pPr marL="0" indent="0">
              <a:buNone/>
            </a:pPr>
            <a:endParaRPr lang="en-NZ" sz="1200" b="1" dirty="0" smtClean="0">
              <a:solidFill>
                <a:srgbClr val="00B050"/>
              </a:solidFill>
            </a:endParaRPr>
          </a:p>
          <a:p>
            <a:pPr marL="0" indent="0">
              <a:buNone/>
            </a:pPr>
            <a:r>
              <a:rPr lang="en-NZ" sz="1200" b="1" dirty="0" smtClean="0">
                <a:solidFill>
                  <a:srgbClr val="00B050"/>
                </a:solidFill>
              </a:rPr>
              <a:t>Progress </a:t>
            </a:r>
            <a:r>
              <a:rPr lang="en-NZ" sz="1200" b="1" dirty="0">
                <a:solidFill>
                  <a:srgbClr val="00B050"/>
                </a:solidFill>
              </a:rPr>
              <a:t>and Consistency Tool</a:t>
            </a:r>
          </a:p>
          <a:p>
            <a:r>
              <a:rPr lang="en-NZ" sz="1200" dirty="0"/>
              <a:t>Introducing the </a:t>
            </a:r>
            <a:r>
              <a:rPr lang="en-NZ" sz="1200" dirty="0" err="1"/>
              <a:t>PaCT</a:t>
            </a:r>
            <a:r>
              <a:rPr lang="en-NZ" sz="1200" dirty="0"/>
              <a:t> and getting started - </a:t>
            </a:r>
            <a:r>
              <a:rPr lang="en-NZ" sz="1200" dirty="0">
                <a:hlinkClick r:id="rId8"/>
              </a:rPr>
              <a:t>http://www.pactinfo.education.govt.nz/ </a:t>
            </a:r>
            <a:endParaRPr lang="en-NZ" sz="1200" dirty="0"/>
          </a:p>
          <a:p>
            <a:r>
              <a:rPr lang="en-NZ" sz="1200" dirty="0"/>
              <a:t>Welcome to the Progress and Consistency Tool (</a:t>
            </a:r>
            <a:r>
              <a:rPr lang="en-NZ" sz="1200" dirty="0" err="1"/>
              <a:t>PaCT</a:t>
            </a:r>
            <a:r>
              <a:rPr lang="en-NZ" sz="1200" dirty="0"/>
              <a:t>) - </a:t>
            </a:r>
            <a:r>
              <a:rPr lang="en-NZ" sz="1200" dirty="0">
                <a:hlinkClick r:id="rId9"/>
              </a:rPr>
              <a:t>http://assessment.tki.org.nz/Progress-and-Consistency-Tool </a:t>
            </a:r>
            <a:endParaRPr lang="en-NZ" sz="1200" dirty="0"/>
          </a:p>
          <a:p>
            <a:pPr marL="0" indent="0">
              <a:buNone/>
            </a:pPr>
            <a:endParaRPr lang="en-NZ" sz="1200" dirty="0"/>
          </a:p>
          <a:p>
            <a:pPr marL="0" indent="0">
              <a:buNone/>
            </a:pPr>
            <a:r>
              <a:rPr lang="en-NZ" sz="1200" b="1" dirty="0">
                <a:solidFill>
                  <a:srgbClr val="00B050"/>
                </a:solidFill>
              </a:rPr>
              <a:t>Reporting to parents and </a:t>
            </a:r>
            <a:r>
              <a:rPr lang="en-NZ" sz="1200" b="1" dirty="0" err="1">
                <a:solidFill>
                  <a:srgbClr val="00B050"/>
                </a:solidFill>
              </a:rPr>
              <a:t>whānau</a:t>
            </a:r>
            <a:endParaRPr lang="en-NZ" sz="1200" b="1" dirty="0">
              <a:solidFill>
                <a:srgbClr val="00B050"/>
              </a:solidFill>
            </a:endParaRPr>
          </a:p>
          <a:p>
            <a:r>
              <a:rPr lang="en-NZ" sz="1200" dirty="0"/>
              <a:t>TKI Reporting to parents and whānau - </a:t>
            </a:r>
            <a:r>
              <a:rPr lang="en-NZ" sz="1200" dirty="0">
                <a:hlinkClick r:id="rId10"/>
              </a:rPr>
              <a:t>http://</a:t>
            </a:r>
            <a:r>
              <a:rPr lang="en-NZ" sz="1200" dirty="0" smtClean="0">
                <a:hlinkClick r:id="rId10"/>
              </a:rPr>
              <a:t>assessment.tki.org.nz/Reporting-to-parents-whānau</a:t>
            </a:r>
            <a:endParaRPr lang="en-NZ" sz="1200" dirty="0" smtClean="0"/>
          </a:p>
          <a:p>
            <a:r>
              <a:rPr lang="en-NZ" sz="1200" dirty="0" smtClean="0"/>
              <a:t>English language Leaners guidelines </a:t>
            </a:r>
            <a:r>
              <a:rPr lang="en-NZ" sz="1200" dirty="0"/>
              <a:t>- </a:t>
            </a:r>
            <a:r>
              <a:rPr lang="en-NZ" sz="1200" dirty="0">
                <a:hlinkClick r:id="rId11"/>
              </a:rPr>
              <a:t>http://</a:t>
            </a:r>
            <a:r>
              <a:rPr lang="en-NZ" sz="1200" dirty="0" smtClean="0">
                <a:hlinkClick r:id="rId11"/>
              </a:rPr>
              <a:t>nzcurriculum.tki.org.nz/National-Standards/Key-information/Fact-sheets/English-language-learners</a:t>
            </a:r>
            <a:r>
              <a:rPr lang="en-NZ" sz="1200" dirty="0" smtClean="0"/>
              <a:t> </a:t>
            </a:r>
            <a:endParaRPr lang="en-NZ" sz="1200" dirty="0"/>
          </a:p>
          <a:p>
            <a:pPr marL="0" indent="0">
              <a:buNone/>
            </a:pPr>
            <a:endParaRPr lang="en-US" sz="1600" dirty="0"/>
          </a:p>
          <a:p>
            <a:pPr marL="0" indent="0">
              <a:buNone/>
            </a:pPr>
            <a:r>
              <a:rPr lang="en-US" sz="1600" dirty="0"/>
              <a:t>Support material from this workshop will be available on </a:t>
            </a:r>
            <a:r>
              <a:rPr lang="en-US" sz="1600" dirty="0">
                <a:hlinkClick r:id="rId12"/>
              </a:rPr>
              <a:t>cpl.org.nz</a:t>
            </a:r>
            <a:r>
              <a:rPr lang="en-US" sz="16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44578" y="219078"/>
            <a:ext cx="7642225" cy="639763"/>
          </a:xfrm>
        </p:spPr>
        <p:txBody>
          <a:bodyPr/>
          <a:lstStyle/>
          <a:p>
            <a:r>
              <a:rPr lang="en-NZ" dirty="0" smtClean="0"/>
              <a:t>Current context</a:t>
            </a:r>
            <a:endParaRPr lang="en-NZ" dirty="0" smtClean="0">
              <a:solidFill>
                <a:srgbClr val="FF0000"/>
              </a:solidFill>
            </a:endParaRPr>
          </a:p>
        </p:txBody>
      </p:sp>
      <p:sp>
        <p:nvSpPr>
          <p:cNvPr id="27651" name="Content Placeholder 2"/>
          <p:cNvSpPr>
            <a:spLocks noGrp="1"/>
          </p:cNvSpPr>
          <p:nvPr>
            <p:ph idx="1"/>
          </p:nvPr>
        </p:nvSpPr>
        <p:spPr>
          <a:xfrm>
            <a:off x="1697039" y="947311"/>
            <a:ext cx="6553200" cy="1892728"/>
          </a:xfrm>
        </p:spPr>
        <p:txBody>
          <a:bodyPr/>
          <a:lstStyle/>
          <a:p>
            <a:r>
              <a:rPr lang="en-NZ" sz="2000" dirty="0"/>
              <a:t>Curriculum = outcomes</a:t>
            </a:r>
          </a:p>
          <a:p>
            <a:r>
              <a:rPr lang="en-NZ" sz="2000" dirty="0"/>
              <a:t>Progression documents = indicators</a:t>
            </a:r>
          </a:p>
          <a:p>
            <a:r>
              <a:rPr lang="en-NZ" sz="2000" dirty="0"/>
              <a:t>Standards = signposts for progress in Years 1-8</a:t>
            </a:r>
          </a:p>
        </p:txBody>
      </p:sp>
      <p:grpSp>
        <p:nvGrpSpPr>
          <p:cNvPr id="4" name="Group 3"/>
          <p:cNvGrpSpPr/>
          <p:nvPr/>
        </p:nvGrpSpPr>
        <p:grpSpPr>
          <a:xfrm>
            <a:off x="1150707" y="2065110"/>
            <a:ext cx="7613151" cy="3883631"/>
            <a:chOff x="1150706" y="2065106"/>
            <a:chExt cx="7613150" cy="3883631"/>
          </a:xfrm>
        </p:grpSpPr>
        <p:pic>
          <p:nvPicPr>
            <p:cNvPr id="2" name="Picture 1"/>
            <p:cNvPicPr>
              <a:picLocks noChangeAspect="1"/>
            </p:cNvPicPr>
            <p:nvPr/>
          </p:nvPicPr>
          <p:blipFill>
            <a:blip r:embed="rId3"/>
            <a:stretch>
              <a:fillRect/>
            </a:stretch>
          </p:blipFill>
          <p:spPr>
            <a:xfrm>
              <a:off x="1150706" y="2065106"/>
              <a:ext cx="7613150" cy="3883631"/>
            </a:xfrm>
            <a:prstGeom prst="rect">
              <a:avLst/>
            </a:prstGeom>
          </p:spPr>
        </p:pic>
        <p:sp>
          <p:nvSpPr>
            <p:cNvPr id="3" name="Rectangle 2"/>
            <p:cNvSpPr/>
            <p:nvPr/>
          </p:nvSpPr>
          <p:spPr>
            <a:xfrm>
              <a:off x="3493214" y="4623371"/>
              <a:ext cx="472612" cy="267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800" b="1" dirty="0">
                  <a:solidFill>
                    <a:schemeClr val="tx1"/>
                  </a:solidFill>
                </a:rPr>
                <a:t>End of Year 5</a:t>
              </a:r>
            </a:p>
          </p:txBody>
        </p:sp>
        <p:sp>
          <p:nvSpPr>
            <p:cNvPr id="7" name="Rectangle 6"/>
            <p:cNvSpPr/>
            <p:nvPr/>
          </p:nvSpPr>
          <p:spPr>
            <a:xfrm>
              <a:off x="4039314" y="4623371"/>
              <a:ext cx="472612" cy="267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800" b="1" dirty="0">
                  <a:solidFill>
                    <a:schemeClr val="tx1"/>
                  </a:solidFill>
                </a:rPr>
                <a:t>End of Year 6</a:t>
              </a:r>
            </a:p>
          </p:txBody>
        </p:sp>
        <p:sp>
          <p:nvSpPr>
            <p:cNvPr id="8" name="Rectangle 7"/>
            <p:cNvSpPr/>
            <p:nvPr/>
          </p:nvSpPr>
          <p:spPr>
            <a:xfrm>
              <a:off x="4604464" y="4242371"/>
              <a:ext cx="472612" cy="267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800" b="1" dirty="0">
                  <a:solidFill>
                    <a:schemeClr val="tx1"/>
                  </a:solidFill>
                </a:rPr>
                <a:t>End of Year 7</a:t>
              </a:r>
            </a:p>
          </p:txBody>
        </p:sp>
        <p:sp>
          <p:nvSpPr>
            <p:cNvPr id="9" name="Rectangle 8"/>
            <p:cNvSpPr/>
            <p:nvPr/>
          </p:nvSpPr>
          <p:spPr>
            <a:xfrm>
              <a:off x="5150564" y="4242371"/>
              <a:ext cx="472612" cy="267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800" b="1" dirty="0">
                  <a:solidFill>
                    <a:schemeClr val="tx1"/>
                  </a:solidFill>
                </a:rPr>
                <a:t>End of Year 8</a:t>
              </a:r>
            </a:p>
          </p:txBody>
        </p:sp>
        <p:sp>
          <p:nvSpPr>
            <p:cNvPr id="10" name="Rectangle 9"/>
            <p:cNvSpPr/>
            <p:nvPr/>
          </p:nvSpPr>
          <p:spPr>
            <a:xfrm>
              <a:off x="1448514" y="5334571"/>
              <a:ext cx="472612" cy="267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800" b="1" dirty="0">
                  <a:solidFill>
                    <a:schemeClr val="tx1"/>
                  </a:solidFill>
                </a:rPr>
                <a:t>After 1 year</a:t>
              </a:r>
            </a:p>
          </p:txBody>
        </p:sp>
        <p:sp>
          <p:nvSpPr>
            <p:cNvPr id="11" name="Rectangle 10"/>
            <p:cNvSpPr/>
            <p:nvPr/>
          </p:nvSpPr>
          <p:spPr>
            <a:xfrm>
              <a:off x="1994614" y="5334571"/>
              <a:ext cx="472612" cy="267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800" b="1" dirty="0">
                  <a:solidFill>
                    <a:schemeClr val="tx1"/>
                  </a:solidFill>
                </a:rPr>
                <a:t>After 2 years</a:t>
              </a:r>
            </a:p>
          </p:txBody>
        </p:sp>
        <p:sp>
          <p:nvSpPr>
            <p:cNvPr id="16" name="Rectangle 15"/>
            <p:cNvSpPr/>
            <p:nvPr/>
          </p:nvSpPr>
          <p:spPr>
            <a:xfrm>
              <a:off x="2467226" y="4978971"/>
              <a:ext cx="936374" cy="2671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NZ" sz="800" b="1" dirty="0">
                  <a:solidFill>
                    <a:schemeClr val="tx1"/>
                  </a:solidFill>
                </a:rPr>
                <a:t>  After         End of </a:t>
              </a:r>
            </a:p>
            <a:p>
              <a:r>
                <a:rPr lang="en-NZ" sz="800" b="1" dirty="0">
                  <a:solidFill>
                    <a:schemeClr val="tx1"/>
                  </a:solidFill>
                </a:rPr>
                <a:t>3 years       year 4</a:t>
              </a:r>
            </a:p>
          </p:txBody>
        </p:sp>
      </p:grpSp>
    </p:spTree>
    <p:extLst>
      <p:ext uri="{BB962C8B-B14F-4D97-AF65-F5344CB8AC3E}">
        <p14:creationId xmlns:p14="http://schemas.microsoft.com/office/powerpoint/2010/main" val="2215726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044578" y="274639"/>
            <a:ext cx="7642225" cy="448376"/>
          </a:xfrm>
        </p:spPr>
        <p:txBody>
          <a:bodyPr/>
          <a:lstStyle/>
          <a:p>
            <a:r>
              <a:rPr lang="en-US" dirty="0" smtClean="0"/>
              <a:t>Links 2</a:t>
            </a:r>
          </a:p>
        </p:txBody>
      </p:sp>
      <p:sp>
        <p:nvSpPr>
          <p:cNvPr id="84995" name="Content Placeholder 2"/>
          <p:cNvSpPr>
            <a:spLocks noGrp="1"/>
          </p:cNvSpPr>
          <p:nvPr>
            <p:ph idx="1"/>
          </p:nvPr>
        </p:nvSpPr>
        <p:spPr>
          <a:xfrm>
            <a:off x="1044578" y="850609"/>
            <a:ext cx="7834727" cy="5102521"/>
          </a:xfrm>
        </p:spPr>
        <p:txBody>
          <a:bodyPr/>
          <a:lstStyle/>
          <a:p>
            <a:pPr marL="0" indent="0">
              <a:lnSpc>
                <a:spcPct val="107000"/>
              </a:lnSpc>
              <a:spcBef>
                <a:spcPts val="200"/>
              </a:spcBef>
              <a:spcAft>
                <a:spcPts val="0"/>
              </a:spcAft>
              <a:buNone/>
            </a:pPr>
            <a:r>
              <a:rPr lang="en-NZ" sz="1200" b="1" dirty="0">
                <a:solidFill>
                  <a:srgbClr val="00B050"/>
                </a:solidFill>
              </a:rPr>
              <a:t>National Standards</a:t>
            </a:r>
          </a:p>
          <a:p>
            <a:pPr>
              <a:spcBef>
                <a:spcPts val="0"/>
              </a:spcBef>
              <a:spcAft>
                <a:spcPts val="800"/>
              </a:spcAft>
            </a:pPr>
            <a:r>
              <a:rPr lang="en-NZ" sz="1200" dirty="0">
                <a:latin typeface="Calibri" panose="020F0502020204030204" pitchFamily="34" charset="0"/>
                <a:ea typeface="Calibri" panose="020F0502020204030204" pitchFamily="34" charset="0"/>
                <a:cs typeface="Times New Roman" panose="02020603050405020304" pitchFamily="18" charset="0"/>
              </a:rPr>
              <a:t>Maths poster - </a:t>
            </a:r>
            <a:r>
              <a:rPr lang="en-NZ"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http://nzmaths.co.nz/nzc-and-standards</a:t>
            </a:r>
            <a:r>
              <a:rPr lang="en-NZ" sz="1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800"/>
              </a:spcAft>
            </a:pPr>
            <a:r>
              <a:rPr lang="en-NZ" sz="1200" dirty="0">
                <a:latin typeface="Calibri" panose="020F0502020204030204" pitchFamily="34" charset="0"/>
                <a:ea typeface="Calibri" panose="020F0502020204030204" pitchFamily="34" charset="0"/>
                <a:cs typeface="Times New Roman" panose="02020603050405020304" pitchFamily="18" charset="0"/>
              </a:rPr>
              <a:t>Reading </a:t>
            </a:r>
            <a:r>
              <a:rPr lang="en-NZ" sz="1200" dirty="0" smtClean="0">
                <a:latin typeface="Calibri" panose="020F0502020204030204" pitchFamily="34" charset="0"/>
                <a:ea typeface="Calibri" panose="020F0502020204030204" pitchFamily="34" charset="0"/>
                <a:cs typeface="Times New Roman" panose="02020603050405020304" pitchFamily="18" charset="0"/>
              </a:rPr>
              <a:t>poster -</a:t>
            </a:r>
            <a:r>
              <a:rPr lang="en-NZ"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en-NZ"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://nzcurriculum.tki.org.nz/content/download/7801/111265/file/NZC%20Reading%20Standards_Poster_MOE.pdf</a:t>
            </a:r>
            <a:r>
              <a:rPr lang="en-NZ" sz="1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800"/>
              </a:spcAft>
            </a:pPr>
            <a:r>
              <a:rPr lang="en-NZ" sz="1200" dirty="0">
                <a:latin typeface="Calibri" panose="020F0502020204030204" pitchFamily="34" charset="0"/>
                <a:ea typeface="Calibri" panose="020F0502020204030204" pitchFamily="34" charset="0"/>
                <a:cs typeface="Times New Roman" panose="02020603050405020304" pitchFamily="18" charset="0"/>
              </a:rPr>
              <a:t>Writing </a:t>
            </a:r>
            <a:r>
              <a:rPr lang="en-NZ" sz="1200" dirty="0" smtClean="0">
                <a:latin typeface="Calibri" panose="020F0502020204030204" pitchFamily="34" charset="0"/>
                <a:ea typeface="Calibri" panose="020F0502020204030204" pitchFamily="34" charset="0"/>
                <a:cs typeface="Times New Roman" panose="02020603050405020304" pitchFamily="18" charset="0"/>
              </a:rPr>
              <a:t>poster </a:t>
            </a:r>
            <a:r>
              <a:rPr lang="en-NZ"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t>
            </a:r>
            <a:r>
              <a:rPr lang="en-NZ"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://nzcurriculum.tki.org.nz/content/download/7800/111262/file/NZC%20Writing%20Standards_Poster_MOE.pdf</a:t>
            </a:r>
            <a:r>
              <a:rPr lang="en-NZ" sz="1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0"/>
              </a:spcAft>
            </a:pPr>
            <a:r>
              <a:rPr lang="en-NZ" sz="1200" dirty="0">
                <a:latin typeface="Calibri" panose="020F0502020204030204" pitchFamily="34" charset="0"/>
                <a:ea typeface="Calibri" panose="020F0502020204030204" pitchFamily="34" charset="0"/>
                <a:cs typeface="Times New Roman" panose="02020603050405020304" pitchFamily="18" charset="0"/>
              </a:rPr>
              <a:t>Definitions of student </a:t>
            </a:r>
            <a:r>
              <a:rPr lang="en-NZ" sz="1200" dirty="0" smtClean="0">
                <a:latin typeface="Calibri" panose="020F0502020204030204" pitchFamily="34" charset="0"/>
                <a:ea typeface="Calibri" panose="020F0502020204030204" pitchFamily="34" charset="0"/>
                <a:cs typeface="Times New Roman" panose="02020603050405020304" pitchFamily="18" charset="0"/>
              </a:rPr>
              <a:t>achievement </a:t>
            </a:r>
            <a:r>
              <a:rPr lang="en-NZ"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en-NZ"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://assessment.tki.org.nz/Overall-teacher-judgment/Definitions-of-achievement</a:t>
            </a:r>
            <a:r>
              <a:rPr lang="en-NZ" sz="1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0"/>
              </a:spcAft>
            </a:pPr>
            <a:r>
              <a:rPr lang="en-NZ" sz="1200" dirty="0">
                <a:latin typeface="Calibri" panose="020F0502020204030204" pitchFamily="34" charset="0"/>
                <a:ea typeface="Calibri" panose="020F0502020204030204" pitchFamily="34" charset="0"/>
                <a:cs typeface="Times New Roman" panose="02020603050405020304" pitchFamily="18" charset="0"/>
              </a:rPr>
              <a:t>Clarification about National </a:t>
            </a:r>
            <a:r>
              <a:rPr lang="en-NZ" sz="1200" dirty="0" smtClean="0">
                <a:latin typeface="Calibri" panose="020F0502020204030204" pitchFamily="34" charset="0"/>
                <a:ea typeface="Calibri" panose="020F0502020204030204" pitchFamily="34" charset="0"/>
                <a:cs typeface="Times New Roman" panose="02020603050405020304" pitchFamily="18" charset="0"/>
              </a:rPr>
              <a:t>Standards </a:t>
            </a:r>
            <a:r>
              <a:rPr lang="en-NZ"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a:t>
            </a:r>
            <a:r>
              <a:rPr lang="en-NZ"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://assessment.tki.org.nz/Reporting-to-parents-whanau/Clarifications-about-National-Standards</a:t>
            </a:r>
            <a:r>
              <a:rPr lang="en-NZ" sz="12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1600" b="1"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Support material from this workshop will be available on </a:t>
            </a:r>
            <a:r>
              <a:rPr lang="en-US" sz="1600" dirty="0" smtClean="0">
                <a:hlinkClick r:id="rId8"/>
              </a:rPr>
              <a:t>cpl.org.nz</a:t>
            </a:r>
            <a:r>
              <a:rPr lang="en-US" sz="1600" dirty="0" smtClean="0"/>
              <a:t>. </a:t>
            </a:r>
            <a:endParaRPr lang="en-US" sz="1600" dirty="0"/>
          </a:p>
        </p:txBody>
      </p:sp>
    </p:spTree>
    <p:extLst>
      <p:ext uri="{BB962C8B-B14F-4D97-AF65-F5344CB8AC3E}">
        <p14:creationId xmlns:p14="http://schemas.microsoft.com/office/powerpoint/2010/main" val="3840844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1044578" y="2"/>
            <a:ext cx="7642225" cy="724823"/>
          </a:xfrm>
        </p:spPr>
        <p:txBody>
          <a:bodyPr/>
          <a:lstStyle/>
          <a:p>
            <a:r>
              <a:rPr lang="en-US" dirty="0" smtClean="0"/>
              <a:t>Making Overall Teacher Judgments</a:t>
            </a:r>
            <a:endParaRPr lang="en-NZ" dirty="0"/>
          </a:p>
        </p:txBody>
      </p:sp>
      <p:sp>
        <p:nvSpPr>
          <p:cNvPr id="2" name="Content Placeholder 1"/>
          <p:cNvSpPr>
            <a:spLocks noGrp="1"/>
          </p:cNvSpPr>
          <p:nvPr>
            <p:ph idx="1"/>
          </p:nvPr>
        </p:nvSpPr>
        <p:spPr>
          <a:xfrm>
            <a:off x="1044578" y="724826"/>
            <a:ext cx="7870825" cy="5228303"/>
          </a:xfrm>
        </p:spPr>
        <p:txBody>
          <a:bodyPr/>
          <a:lstStyle/>
          <a:p>
            <a:pPr marL="457189" indent="-457189">
              <a:buFont typeface="+mj-lt"/>
              <a:buAutoNum type="arabicPeriod"/>
            </a:pPr>
            <a:r>
              <a:rPr lang="en-NZ" sz="2400" dirty="0"/>
              <a:t>Greater use of agreed reference materials (the NS, LLP, NS illustrations) when making OTJs</a:t>
            </a:r>
          </a:p>
          <a:p>
            <a:pPr marL="457189" indent="-457189">
              <a:buFont typeface="+mj-lt"/>
              <a:buAutoNum type="arabicPeriod"/>
            </a:pPr>
            <a:r>
              <a:rPr lang="en-NZ" sz="2400" dirty="0"/>
              <a:t>Greater range of evidence used to inform OTJs (and less reliance on a one-off test)</a:t>
            </a:r>
          </a:p>
          <a:p>
            <a:pPr marL="457189" indent="-457189">
              <a:buFont typeface="+mj-lt"/>
              <a:buAutoNum type="arabicPeriod"/>
            </a:pPr>
            <a:r>
              <a:rPr lang="en-NZ" sz="2400" dirty="0"/>
              <a:t>Clearer processes for making </a:t>
            </a:r>
            <a:r>
              <a:rPr lang="en-NZ" sz="2400" dirty="0" smtClean="0"/>
              <a:t>judgments </a:t>
            </a:r>
            <a:r>
              <a:rPr lang="en-NZ" sz="2400" dirty="0"/>
              <a:t>(school-wide agreed processes) and so more confidence they are providing students/parents/whanau with accurate information</a:t>
            </a:r>
          </a:p>
          <a:p>
            <a:pPr marL="457189" indent="-457189">
              <a:buFont typeface="+mj-lt"/>
              <a:buAutoNum type="arabicPeriod"/>
            </a:pPr>
            <a:r>
              <a:rPr lang="en-NZ" sz="2400" dirty="0"/>
              <a:t>More timely </a:t>
            </a:r>
            <a:r>
              <a:rPr lang="en-NZ" sz="2400" dirty="0" smtClean="0"/>
              <a:t>judgments </a:t>
            </a:r>
            <a:r>
              <a:rPr lang="en-NZ" sz="2400" dirty="0"/>
              <a:t>(using current evidence of achievement)</a:t>
            </a:r>
          </a:p>
          <a:p>
            <a:pPr marL="457189" indent="-457189">
              <a:buFont typeface="+mj-lt"/>
              <a:buAutoNum type="arabicPeriod"/>
            </a:pPr>
            <a:r>
              <a:rPr lang="en-NZ" sz="2400" dirty="0"/>
              <a:t>More moderation of </a:t>
            </a:r>
            <a:r>
              <a:rPr lang="en-NZ" sz="2400" dirty="0" smtClean="0"/>
              <a:t>judgments </a:t>
            </a:r>
            <a:r>
              <a:rPr lang="en-NZ" sz="2400" dirty="0"/>
              <a:t>(although this is more so in Writing, and perhaps about moderating writing scripts rather than moderation of Writing OTJs)</a:t>
            </a:r>
          </a:p>
        </p:txBody>
      </p:sp>
    </p:spTree>
    <p:extLst>
      <p:ext uri="{BB962C8B-B14F-4D97-AF65-F5344CB8AC3E}">
        <p14:creationId xmlns:p14="http://schemas.microsoft.com/office/powerpoint/2010/main" val="231053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Moderation</a:t>
            </a:r>
            <a:endParaRPr lang="en-NZ" dirty="0"/>
          </a:p>
        </p:txBody>
      </p:sp>
      <p:sp>
        <p:nvSpPr>
          <p:cNvPr id="29697" name="Content Placeholder 2"/>
          <p:cNvSpPr>
            <a:spLocks noGrp="1"/>
          </p:cNvSpPr>
          <p:nvPr>
            <p:ph idx="1"/>
          </p:nvPr>
        </p:nvSpPr>
        <p:spPr>
          <a:xfrm>
            <a:off x="1044577" y="1136470"/>
            <a:ext cx="7642225" cy="4816660"/>
          </a:xfrm>
        </p:spPr>
        <p:txBody>
          <a:bodyPr/>
          <a:lstStyle/>
          <a:p>
            <a:pPr marL="0" indent="0">
              <a:buNone/>
              <a:defRPr/>
            </a:pPr>
            <a:r>
              <a:rPr lang="en-NZ" i="1" dirty="0" smtClean="0">
                <a:ea typeface="MS PGothic" charset="0"/>
              </a:rPr>
              <a:t>‘</a:t>
            </a:r>
            <a:r>
              <a:rPr lang="en-NZ" b="1" i="1" dirty="0" smtClean="0">
                <a:ea typeface="MS PGothic" charset="0"/>
              </a:rPr>
              <a:t>Moderation</a:t>
            </a:r>
            <a:r>
              <a:rPr lang="en-NZ" i="1" dirty="0" smtClean="0">
                <a:ea typeface="MS PGothic" charset="0"/>
              </a:rPr>
              <a:t> </a:t>
            </a:r>
            <a:r>
              <a:rPr lang="en-NZ" i="1" dirty="0">
                <a:ea typeface="MS PGothic" charset="0"/>
              </a:rPr>
              <a:t>is the process of sharing expectations and understanding of standards in order to improve the consistency of decisions (reaching agreement</a:t>
            </a:r>
            <a:r>
              <a:rPr lang="en-NZ" i="1" dirty="0" smtClean="0">
                <a:ea typeface="MS PGothic" charset="0"/>
              </a:rPr>
              <a:t>).’</a:t>
            </a:r>
            <a:endParaRPr lang="en-NZ" i="1" dirty="0">
              <a:ea typeface="MS PGothic" charset="0"/>
            </a:endParaRPr>
          </a:p>
          <a:p>
            <a:pPr marL="0" indent="0" algn="r">
              <a:buNone/>
              <a:defRPr/>
            </a:pPr>
            <a:r>
              <a:rPr lang="en-NZ" dirty="0">
                <a:ea typeface="MS PGothic" charset="0"/>
              </a:rPr>
              <a:t>(TKI Assessment</a:t>
            </a:r>
            <a:r>
              <a:rPr lang="en-NZ" dirty="0" smtClean="0">
                <a:ea typeface="MS PGothic" charset="0"/>
              </a:rPr>
              <a:t>)</a:t>
            </a:r>
          </a:p>
          <a:p>
            <a:pPr marL="0" indent="0" algn="r">
              <a:buNone/>
              <a:defRPr/>
            </a:pPr>
            <a:endParaRPr lang="en-NZ" sz="1600" dirty="0">
              <a:ea typeface="MS PGothic" charset="0"/>
            </a:endParaRPr>
          </a:p>
          <a:p>
            <a:pPr marL="0" indent="0">
              <a:buNone/>
              <a:defRPr/>
            </a:pPr>
            <a:endParaRPr lang="en-NZ" dirty="0" smtClean="0"/>
          </a:p>
          <a:p>
            <a:pPr marL="0" indent="0">
              <a:buNone/>
              <a:defRPr/>
            </a:pPr>
            <a:r>
              <a:rPr lang="en-NZ" dirty="0" smtClean="0"/>
              <a:t>What are the informal opportunities that occur?</a:t>
            </a:r>
          </a:p>
          <a:p>
            <a:pPr marL="0" indent="0">
              <a:buNone/>
              <a:defRPr/>
            </a:pPr>
            <a:endParaRPr lang="en-NZ" dirty="0" smtClean="0"/>
          </a:p>
          <a:p>
            <a:pPr marL="0" indent="0">
              <a:buNone/>
              <a:defRPr/>
            </a:pPr>
            <a:r>
              <a:rPr lang="en-NZ" dirty="0" smtClean="0"/>
              <a:t>What </a:t>
            </a:r>
            <a:r>
              <a:rPr lang="en-NZ" dirty="0"/>
              <a:t>are the </a:t>
            </a:r>
            <a:r>
              <a:rPr lang="en-NZ" dirty="0" smtClean="0"/>
              <a:t>deliberate moderation opportunities currently </a:t>
            </a:r>
            <a:r>
              <a:rPr lang="en-NZ" dirty="0"/>
              <a:t>happening in your school</a:t>
            </a:r>
            <a:r>
              <a:rPr lang="en-NZ" dirty="0" smtClean="0"/>
              <a:t>?</a:t>
            </a:r>
            <a:endParaRPr lang="en-NZ" dirty="0"/>
          </a:p>
        </p:txBody>
      </p:sp>
    </p:spTree>
    <p:extLst>
      <p:ext uri="{BB962C8B-B14F-4D97-AF65-F5344CB8AC3E}">
        <p14:creationId xmlns:p14="http://schemas.microsoft.com/office/powerpoint/2010/main" val="3101462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10841328"/>
              </p:ext>
            </p:extLst>
          </p:nvPr>
        </p:nvGraphicFramePr>
        <p:xfrm>
          <a:off x="1109332" y="514500"/>
          <a:ext cx="7822019" cy="4993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797092" y="5636659"/>
            <a:ext cx="3147080" cy="369332"/>
          </a:xfrm>
          <a:prstGeom prst="rect">
            <a:avLst/>
          </a:prstGeom>
        </p:spPr>
        <p:txBody>
          <a:bodyPr wrap="none">
            <a:spAutoFit/>
          </a:bodyPr>
          <a:lstStyle/>
          <a:p>
            <a:r>
              <a:rPr lang="en-NZ" dirty="0"/>
              <a:t>Mitchell, K., &amp; </a:t>
            </a:r>
            <a:r>
              <a:rPr lang="en-NZ" dirty="0" err="1"/>
              <a:t>Poskitt</a:t>
            </a:r>
            <a:r>
              <a:rPr lang="en-NZ" dirty="0"/>
              <a:t>, J. (</a:t>
            </a:r>
            <a:r>
              <a:rPr lang="en-NZ" dirty="0" smtClean="0"/>
              <a:t>2010) </a:t>
            </a:r>
            <a:endParaRPr lang="en-NZ" dirty="0"/>
          </a:p>
        </p:txBody>
      </p:sp>
    </p:spTree>
    <p:extLst>
      <p:ext uri="{BB962C8B-B14F-4D97-AF65-F5344CB8AC3E}">
        <p14:creationId xmlns:p14="http://schemas.microsoft.com/office/powerpoint/2010/main" val="4169372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Ready to Read Series</a:t>
            </a:r>
            <a:endParaRPr lang="en-NZ" dirty="0"/>
          </a:p>
        </p:txBody>
      </p:sp>
      <p:sp>
        <p:nvSpPr>
          <p:cNvPr id="3" name="Content Placeholder 2"/>
          <p:cNvSpPr>
            <a:spLocks noGrp="1"/>
          </p:cNvSpPr>
          <p:nvPr>
            <p:ph idx="1"/>
          </p:nvPr>
        </p:nvSpPr>
        <p:spPr>
          <a:xfrm>
            <a:off x="1044577" y="1345474"/>
            <a:ext cx="7642225" cy="4607655"/>
          </a:xfrm>
        </p:spPr>
        <p:txBody>
          <a:bodyPr/>
          <a:lstStyle/>
          <a:p>
            <a:r>
              <a:rPr lang="en-NZ" dirty="0" smtClean="0"/>
              <a:t>An example where developing a shared understanding is important is the Ready to </a:t>
            </a:r>
            <a:r>
              <a:rPr lang="en-NZ" dirty="0"/>
              <a:t>R</a:t>
            </a:r>
            <a:r>
              <a:rPr lang="en-NZ" dirty="0" smtClean="0"/>
              <a:t>ead series. Teachers engaged with these texts need to develop a clear understanding about the changes that have taken place, and their place in the National Standards.</a:t>
            </a:r>
            <a:endParaRPr lang="en-NZ" dirty="0"/>
          </a:p>
          <a:p>
            <a:endParaRPr lang="en-NZ" dirty="0" smtClean="0"/>
          </a:p>
          <a:p>
            <a:r>
              <a:rPr lang="en-NZ" dirty="0" smtClean="0"/>
              <a:t>Refer to the participant booklet to view some of this information.</a:t>
            </a:r>
          </a:p>
        </p:txBody>
      </p:sp>
    </p:spTree>
    <p:extLst>
      <p:ext uri="{BB962C8B-B14F-4D97-AF65-F5344CB8AC3E}">
        <p14:creationId xmlns:p14="http://schemas.microsoft.com/office/powerpoint/2010/main" val="437984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PL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PL Pag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10368</TotalTime>
  <Words>3107</Words>
  <Application>Microsoft Office PowerPoint</Application>
  <PresentationFormat>On-screen Show (4:3)</PresentationFormat>
  <Paragraphs>477</Paragraphs>
  <Slides>50</Slides>
  <Notes>50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ＭＳ Ｐゴシック</vt:lpstr>
      <vt:lpstr>ＭＳ Ｐゴシック</vt:lpstr>
      <vt:lpstr>Arial</vt:lpstr>
      <vt:lpstr>Calibri</vt:lpstr>
      <vt:lpstr>Calibri Light</vt:lpstr>
      <vt:lpstr>Times New Roman</vt:lpstr>
      <vt:lpstr>CPL Title page</vt:lpstr>
      <vt:lpstr>CPL Page 2</vt:lpstr>
      <vt:lpstr>Office Theme</vt:lpstr>
      <vt:lpstr>Supporting Teachers to make Overall Teacher Judgments</vt:lpstr>
      <vt:lpstr> The Purpose of OTJ workshops   </vt:lpstr>
      <vt:lpstr>Workshop process</vt:lpstr>
      <vt:lpstr>PowerPoint Presentation</vt:lpstr>
      <vt:lpstr>Current context</vt:lpstr>
      <vt:lpstr>Making Overall Teacher Judgments</vt:lpstr>
      <vt:lpstr>Moderation</vt:lpstr>
      <vt:lpstr>PowerPoint Presentation</vt:lpstr>
      <vt:lpstr>Ready to Read Series</vt:lpstr>
      <vt:lpstr>PowerPoint Presentation</vt:lpstr>
      <vt:lpstr>Refining not redefining</vt:lpstr>
      <vt:lpstr>PaCT frameworks</vt:lpstr>
      <vt:lpstr> Framework</vt:lpstr>
      <vt:lpstr>Sets of Illustrations</vt:lpstr>
      <vt:lpstr>The components of an illustration</vt:lpstr>
      <vt:lpstr>Using the Illustrations </vt:lpstr>
      <vt:lpstr>Making judgments</vt:lpstr>
      <vt:lpstr>The Reading and Writing Illustrations</vt:lpstr>
      <vt:lpstr>Writing aspect: Using writing to think and organise for learning</vt:lpstr>
      <vt:lpstr>Writing Activity One: Identifying writing progression </vt:lpstr>
      <vt:lpstr>Writing Activity One answers  - check first illustration in each set (red star)</vt:lpstr>
      <vt:lpstr>Making aspect judgments</vt:lpstr>
      <vt:lpstr>Writing Activity Two - making an aspect judgment</vt:lpstr>
      <vt:lpstr>Aspect judgments</vt:lpstr>
      <vt:lpstr>Reading  Making sense of text: Reading critically</vt:lpstr>
      <vt:lpstr>Reading Activity One: Identifying progression through the annotations</vt:lpstr>
      <vt:lpstr>Reading Activity One answers - check first illustration in each set (red star)</vt:lpstr>
      <vt:lpstr>Reading Activity Two - making an aspect judgment</vt:lpstr>
      <vt:lpstr>Best fit for aspect judgments</vt:lpstr>
      <vt:lpstr>Components of moderation</vt:lpstr>
      <vt:lpstr>The value of common frameworks</vt:lpstr>
      <vt:lpstr>Moderation – systems and processes</vt:lpstr>
      <vt:lpstr>Role of standardised tools</vt:lpstr>
      <vt:lpstr>Reflection time</vt:lpstr>
      <vt:lpstr>Reporting to parents and whānau</vt:lpstr>
      <vt:lpstr>Using NZC principles when applying NAG 2A</vt:lpstr>
      <vt:lpstr>Key messages about written reports to parents and whānau</vt:lpstr>
      <vt:lpstr>Definitions – What is At, Above, Below, Well below?</vt:lpstr>
      <vt:lpstr>Reporting to parents without using above, at, below or well below</vt:lpstr>
      <vt:lpstr> The difference between interim and end of year/anniversary judgments </vt:lpstr>
      <vt:lpstr> Report content - interim and end of year/anniversary </vt:lpstr>
      <vt:lpstr> English Language Learners </vt:lpstr>
      <vt:lpstr> After 1/2/3 years at school</vt:lpstr>
      <vt:lpstr>After 1/2/3 years at school</vt:lpstr>
      <vt:lpstr>Principles of Reporting</vt:lpstr>
      <vt:lpstr>Report Examples</vt:lpstr>
      <vt:lpstr>Taking today’s learning back into your school</vt:lpstr>
      <vt:lpstr>Taking today’s learning back into your school</vt:lpstr>
      <vt:lpstr>Links 1</vt:lpstr>
      <vt:lpstr>Links 2</vt:lpstr>
    </vt:vector>
  </TitlesOfParts>
  <Company>Learning Media Limited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McIntyre</dc:creator>
  <cp:lastModifiedBy>Adrienne Carlisle</cp:lastModifiedBy>
  <cp:revision>829</cp:revision>
  <cp:lastPrinted>2015-08-03T01:17:56Z</cp:lastPrinted>
  <dcterms:created xsi:type="dcterms:W3CDTF">2011-07-24T22:18:46Z</dcterms:created>
  <dcterms:modified xsi:type="dcterms:W3CDTF">2015-08-20T21:54:43Z</dcterms:modified>
</cp:coreProperties>
</file>