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4"/>
  </p:notesMasterIdLst>
  <p:handoutMasterIdLst>
    <p:handoutMasterId r:id="rId45"/>
  </p:handoutMasterIdLst>
  <p:sldIdLst>
    <p:sldId id="291" r:id="rId2"/>
    <p:sldId id="292" r:id="rId3"/>
    <p:sldId id="293" r:id="rId4"/>
    <p:sldId id="294" r:id="rId5"/>
    <p:sldId id="295" r:id="rId6"/>
    <p:sldId id="296" r:id="rId7"/>
    <p:sldId id="297" r:id="rId8"/>
    <p:sldId id="298" r:id="rId9"/>
    <p:sldId id="299" r:id="rId10"/>
    <p:sldId id="300" r:id="rId11"/>
    <p:sldId id="301" r:id="rId12"/>
    <p:sldId id="302" r:id="rId13"/>
    <p:sldId id="303" r:id="rId14"/>
    <p:sldId id="304" r:id="rId15"/>
    <p:sldId id="305" r:id="rId16"/>
    <p:sldId id="306" r:id="rId17"/>
    <p:sldId id="307" r:id="rId18"/>
    <p:sldId id="308" r:id="rId19"/>
    <p:sldId id="309" r:id="rId20"/>
    <p:sldId id="310" r:id="rId21"/>
    <p:sldId id="311" r:id="rId22"/>
    <p:sldId id="312" r:id="rId23"/>
    <p:sldId id="313" r:id="rId24"/>
    <p:sldId id="314" r:id="rId25"/>
    <p:sldId id="315" r:id="rId26"/>
    <p:sldId id="331" r:id="rId27"/>
    <p:sldId id="316" r:id="rId28"/>
    <p:sldId id="317" r:id="rId29"/>
    <p:sldId id="318" r:id="rId30"/>
    <p:sldId id="319" r:id="rId31"/>
    <p:sldId id="320" r:id="rId32"/>
    <p:sldId id="321" r:id="rId33"/>
    <p:sldId id="322" r:id="rId34"/>
    <p:sldId id="323" r:id="rId35"/>
    <p:sldId id="332" r:id="rId36"/>
    <p:sldId id="324" r:id="rId37"/>
    <p:sldId id="325" r:id="rId38"/>
    <p:sldId id="326" r:id="rId39"/>
    <p:sldId id="327" r:id="rId40"/>
    <p:sldId id="328" r:id="rId41"/>
    <p:sldId id="329" r:id="rId42"/>
    <p:sldId id="330" r:id="rId43"/>
  </p:sldIdLst>
  <p:sldSz cx="9144000" cy="6858000" type="screen4x3"/>
  <p:notesSz cx="6805613" cy="9939338"/>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128"/>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128"/>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128"/>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128"/>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128"/>
        <a:cs typeface="+mn-cs"/>
      </a:defRPr>
    </a:lvl5pPr>
    <a:lvl6pPr marL="2286000" algn="l" defTabSz="914400" rtl="0" eaLnBrk="1" latinLnBrk="0" hangingPunct="1">
      <a:defRPr kern="1200">
        <a:solidFill>
          <a:schemeClr val="tx1"/>
        </a:solidFill>
        <a:latin typeface="Arial" charset="0"/>
        <a:ea typeface="ＭＳ Ｐゴシック" charset="-128"/>
        <a:cs typeface="+mn-cs"/>
      </a:defRPr>
    </a:lvl6pPr>
    <a:lvl7pPr marL="2743200" algn="l" defTabSz="914400" rtl="0" eaLnBrk="1" latinLnBrk="0" hangingPunct="1">
      <a:defRPr kern="1200">
        <a:solidFill>
          <a:schemeClr val="tx1"/>
        </a:solidFill>
        <a:latin typeface="Arial" charset="0"/>
        <a:ea typeface="ＭＳ Ｐゴシック" charset="-128"/>
        <a:cs typeface="+mn-cs"/>
      </a:defRPr>
    </a:lvl7pPr>
    <a:lvl8pPr marL="3200400" algn="l" defTabSz="914400" rtl="0" eaLnBrk="1" latinLnBrk="0" hangingPunct="1">
      <a:defRPr kern="1200">
        <a:solidFill>
          <a:schemeClr val="tx1"/>
        </a:solidFill>
        <a:latin typeface="Arial" charset="0"/>
        <a:ea typeface="ＭＳ Ｐゴシック" charset="-128"/>
        <a:cs typeface="+mn-cs"/>
      </a:defRPr>
    </a:lvl8pPr>
    <a:lvl9pPr marL="3657600" algn="l" defTabSz="914400" rtl="0" eaLnBrk="1" latinLnBrk="0" hangingPunct="1">
      <a:defRPr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130">
          <p15:clr>
            <a:srgbClr val="A4A3A4"/>
          </p15:clr>
        </p15:guide>
        <p15:guide id="2" pos="2143">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2C26"/>
    <a:srgbClr val="68770C"/>
    <a:srgbClr val="008198"/>
    <a:srgbClr val="E2770B"/>
    <a:srgbClr val="584571"/>
    <a:srgbClr val="644E7F"/>
    <a:srgbClr val="008A98"/>
    <a:srgbClr val="0097A5"/>
    <a:srgbClr val="00AAC0"/>
    <a:srgbClr val="058BC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226"/>
    <p:restoredTop sz="50000"/>
  </p:normalViewPr>
  <p:slideViewPr>
    <p:cSldViewPr>
      <p:cViewPr>
        <p:scale>
          <a:sx n="110" d="100"/>
          <a:sy n="110" d="100"/>
        </p:scale>
        <p:origin x="1032" y="432"/>
      </p:cViewPr>
      <p:guideLst>
        <p:guide orient="horz" pos="2160"/>
        <p:guide pos="2880"/>
      </p:guideLst>
    </p:cSldViewPr>
  </p:slideViewPr>
  <p:notesTextViewPr>
    <p:cViewPr>
      <p:scale>
        <a:sx n="100" d="100"/>
        <a:sy n="100" d="100"/>
      </p:scale>
      <p:origin x="0" y="0"/>
    </p:cViewPr>
  </p:notesTextViewPr>
  <p:notesViewPr>
    <p:cSldViewPr>
      <p:cViewPr>
        <p:scale>
          <a:sx n="100" d="100"/>
          <a:sy n="100" d="100"/>
        </p:scale>
        <p:origin x="-3056" y="40"/>
      </p:cViewPr>
      <p:guideLst>
        <p:guide orient="horz" pos="3130"/>
        <p:guide pos="2143"/>
      </p:guideLst>
    </p:cSldViewPr>
  </p:notesViewPr>
  <p:gridSpacing cx="72008" cy="72008"/>
</p:viewPr>
</file>

<file path=ppt/_rels/presentation.xml.rels><?xml version="1.0" encoding="UTF-8" standalone="yes"?>
<Relationships xmlns="http://schemas.openxmlformats.org/package/2006/relationships"><Relationship Id="rId46" Type="http://schemas.openxmlformats.org/officeDocument/2006/relationships/presProps" Target="presProps.xml"/><Relationship Id="rId47" Type="http://schemas.openxmlformats.org/officeDocument/2006/relationships/viewProps" Target="viewProps.xml"/><Relationship Id="rId48" Type="http://schemas.openxmlformats.org/officeDocument/2006/relationships/theme" Target="theme/theme1.xml"/><Relationship Id="rId49"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notesMaster" Target="notesMasters/notesMaster1.xml"/><Relationship Id="rId45"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4">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397177-D009-4898-B695-FC070E30C70A}" type="doc">
      <dgm:prSet loTypeId="urn:microsoft.com/office/officeart/2005/8/layout/radial6" loCatId="cycle" qsTypeId="urn:microsoft.com/office/officeart/2005/8/quickstyle/simple1" qsCatId="simple" csTypeId="urn:microsoft.com/office/officeart/2005/8/colors/colorful1" csCatId="colorful" phldr="1"/>
      <dgm:spPr/>
      <dgm:t>
        <a:bodyPr/>
        <a:lstStyle/>
        <a:p>
          <a:endParaRPr lang="en-NZ"/>
        </a:p>
      </dgm:t>
    </dgm:pt>
    <dgm:pt modelId="{B5CC8A3E-7857-4BD9-9AEF-31D4586C2379}">
      <dgm:prSet phldrT="[Text]" custT="1"/>
      <dgm:spPr>
        <a:solidFill>
          <a:srgbClr val="982C26"/>
        </a:solidFill>
      </dgm:spPr>
      <dgm:t>
        <a:bodyPr/>
        <a:lstStyle/>
        <a:p>
          <a:r>
            <a:rPr lang="en-NZ" sz="1400" dirty="0" smtClean="0">
              <a:latin typeface="Calibri" charset="0"/>
              <a:ea typeface="Calibri" charset="0"/>
              <a:cs typeface="Calibri" charset="0"/>
            </a:rPr>
            <a:t>High quality teacher judgments: appropriate, comparable and equitable</a:t>
          </a:r>
          <a:endParaRPr lang="en-NZ" sz="1400" dirty="0">
            <a:latin typeface="Calibri" charset="0"/>
            <a:ea typeface="Calibri" charset="0"/>
            <a:cs typeface="Calibri" charset="0"/>
          </a:endParaRPr>
        </a:p>
      </dgm:t>
    </dgm:pt>
    <dgm:pt modelId="{0A6A4279-3CAA-4FD0-BE6C-376D45CE8505}" type="parTrans" cxnId="{A8F317CE-DE82-4570-B1DF-F840372DE375}">
      <dgm:prSet/>
      <dgm:spPr/>
      <dgm:t>
        <a:bodyPr/>
        <a:lstStyle/>
        <a:p>
          <a:endParaRPr lang="en-NZ"/>
        </a:p>
      </dgm:t>
    </dgm:pt>
    <dgm:pt modelId="{BF0FB4DC-C2FE-4A69-BD4D-A5A530EEA53C}" type="sibTrans" cxnId="{A8F317CE-DE82-4570-B1DF-F840372DE375}">
      <dgm:prSet/>
      <dgm:spPr/>
      <dgm:t>
        <a:bodyPr/>
        <a:lstStyle/>
        <a:p>
          <a:endParaRPr lang="en-NZ"/>
        </a:p>
      </dgm:t>
    </dgm:pt>
    <dgm:pt modelId="{F807A538-4D7F-46E4-864C-B53682F25AA7}">
      <dgm:prSet phldrT="[Text]" custT="1"/>
      <dgm:spPr>
        <a:solidFill>
          <a:srgbClr val="68770C"/>
        </a:solidFill>
        <a:ln>
          <a:solidFill>
            <a:schemeClr val="bg1">
              <a:alpha val="77000"/>
            </a:schemeClr>
          </a:solidFill>
        </a:ln>
      </dgm:spPr>
      <dgm:t>
        <a:bodyPr/>
        <a:lstStyle/>
        <a:p>
          <a:r>
            <a:rPr lang="en-NZ" sz="900" dirty="0" smtClean="0">
              <a:latin typeface="Calibri" charset="0"/>
              <a:ea typeface="Calibri" charset="0"/>
              <a:cs typeface="Calibri" charset="0"/>
            </a:rPr>
            <a:t>Conversations: about planning </a:t>
          </a:r>
          <a:r>
            <a:rPr lang="en-NZ" sz="900" dirty="0" smtClean="0">
              <a:latin typeface="Calibri" charset="0"/>
              <a:ea typeface="Calibri" charset="0"/>
              <a:cs typeface="Calibri" charset="0"/>
            </a:rPr>
            <a:t>for </a:t>
          </a:r>
          <a:r>
            <a:rPr lang="en-NZ" sz="900" dirty="0" smtClean="0">
              <a:latin typeface="Calibri" charset="0"/>
              <a:ea typeface="Calibri" charset="0"/>
              <a:cs typeface="Calibri" charset="0"/>
            </a:rPr>
            <a:t>moderation,</a:t>
          </a:r>
          <a:r>
            <a:rPr lang="en-NZ" sz="900" baseline="0" dirty="0" smtClean="0">
              <a:latin typeface="Calibri" charset="0"/>
              <a:ea typeface="Calibri" charset="0"/>
              <a:cs typeface="Calibri" charset="0"/>
            </a:rPr>
            <a:t> </a:t>
          </a:r>
          <a:r>
            <a:rPr lang="en-NZ" sz="900" dirty="0" smtClean="0">
              <a:latin typeface="Calibri" charset="0"/>
              <a:ea typeface="Calibri" charset="0"/>
              <a:cs typeface="Calibri" charset="0"/>
            </a:rPr>
            <a:t>sharing </a:t>
          </a:r>
          <a:r>
            <a:rPr lang="en-NZ" sz="900" dirty="0" smtClean="0">
              <a:latin typeface="Calibri" charset="0"/>
              <a:ea typeface="Calibri" charset="0"/>
              <a:cs typeface="Calibri" charset="0"/>
            </a:rPr>
            <a:t>expectations; collecting and analysing evidence of </a:t>
          </a:r>
          <a:r>
            <a:rPr lang="en-NZ" sz="900" dirty="0" smtClean="0">
              <a:latin typeface="Calibri" charset="0"/>
              <a:ea typeface="Calibri" charset="0"/>
              <a:cs typeface="Calibri" charset="0"/>
            </a:rPr>
            <a:t>student</a:t>
          </a:r>
          <a:br>
            <a:rPr lang="en-NZ" sz="900" dirty="0" smtClean="0">
              <a:latin typeface="Calibri" charset="0"/>
              <a:ea typeface="Calibri" charset="0"/>
              <a:cs typeface="Calibri" charset="0"/>
            </a:rPr>
          </a:br>
          <a:r>
            <a:rPr lang="en-NZ" sz="900" dirty="0" smtClean="0">
              <a:latin typeface="Calibri" charset="0"/>
              <a:ea typeface="Calibri" charset="0"/>
              <a:cs typeface="Calibri" charset="0"/>
            </a:rPr>
            <a:t> </a:t>
          </a:r>
          <a:r>
            <a:rPr lang="en-NZ" sz="900" dirty="0" smtClean="0">
              <a:latin typeface="Calibri" charset="0"/>
              <a:ea typeface="Calibri" charset="0"/>
              <a:cs typeface="Calibri" charset="0"/>
            </a:rPr>
            <a:t>learning </a:t>
          </a:r>
          <a:endParaRPr lang="en-NZ" sz="900" dirty="0">
            <a:latin typeface="Calibri" charset="0"/>
            <a:ea typeface="Calibri" charset="0"/>
            <a:cs typeface="Calibri" charset="0"/>
          </a:endParaRPr>
        </a:p>
      </dgm:t>
    </dgm:pt>
    <dgm:pt modelId="{E179F52D-CE18-4276-AE2D-C7D5625D021E}" type="parTrans" cxnId="{1C4858B7-E4CD-4C0E-99E7-F6B5ED9EAFAB}">
      <dgm:prSet/>
      <dgm:spPr/>
      <dgm:t>
        <a:bodyPr/>
        <a:lstStyle/>
        <a:p>
          <a:endParaRPr lang="en-NZ"/>
        </a:p>
      </dgm:t>
    </dgm:pt>
    <dgm:pt modelId="{62F576D0-896E-4651-91F5-4A0D29E01EC7}" type="sibTrans" cxnId="{1C4858B7-E4CD-4C0E-99E7-F6B5ED9EAFAB}">
      <dgm:prSet/>
      <dgm:spPr>
        <a:gradFill flip="none" rotWithShape="1">
          <a:gsLst>
            <a:gs pos="99000">
              <a:srgbClr val="68770C"/>
            </a:gs>
            <a:gs pos="100000">
              <a:schemeClr val="accent2">
                <a:lumMod val="97000"/>
                <a:lumOff val="3000"/>
              </a:schemeClr>
            </a:gs>
            <a:gs pos="100000">
              <a:schemeClr val="accent2">
                <a:lumMod val="60000"/>
                <a:lumOff val="40000"/>
              </a:schemeClr>
            </a:gs>
          </a:gsLst>
          <a:lin ang="16200000" scaled="1"/>
          <a:tileRect/>
        </a:gradFill>
      </dgm:spPr>
      <dgm:t>
        <a:bodyPr/>
        <a:lstStyle/>
        <a:p>
          <a:endParaRPr lang="en-NZ"/>
        </a:p>
      </dgm:t>
    </dgm:pt>
    <dgm:pt modelId="{0C153E98-B94E-4F5E-A113-E428A647EDCB}">
      <dgm:prSet phldrT="[Text]" custT="1"/>
      <dgm:spPr>
        <a:solidFill>
          <a:srgbClr val="008198"/>
        </a:solidFill>
      </dgm:spPr>
      <dgm:t>
        <a:bodyPr/>
        <a:lstStyle/>
        <a:p>
          <a:r>
            <a:rPr lang="en-NZ" sz="1000" dirty="0" smtClean="0">
              <a:latin typeface="Calibri" charset="0"/>
              <a:ea typeface="Calibri" charset="0"/>
              <a:cs typeface="Calibri" charset="0"/>
            </a:rPr>
            <a:t>Comparison of that evidence against expectations, benchmarks or </a:t>
          </a:r>
          <a:r>
            <a:rPr lang="en-NZ" sz="1000" dirty="0" smtClean="0">
              <a:latin typeface="Calibri" charset="0"/>
              <a:ea typeface="Calibri" charset="0"/>
              <a:cs typeface="Calibri" charset="0"/>
            </a:rPr>
            <a:t>“standards”.</a:t>
          </a:r>
          <a:endParaRPr lang="en-NZ" sz="1000" dirty="0">
            <a:latin typeface="Calibri" charset="0"/>
            <a:ea typeface="Calibri" charset="0"/>
            <a:cs typeface="Calibri" charset="0"/>
          </a:endParaRPr>
        </a:p>
      </dgm:t>
    </dgm:pt>
    <dgm:pt modelId="{22E3DF89-6643-4375-8570-929FD23ECAA1}" type="parTrans" cxnId="{138031AB-26AC-40E7-907E-CAAC40FBCC2B}">
      <dgm:prSet/>
      <dgm:spPr/>
      <dgm:t>
        <a:bodyPr/>
        <a:lstStyle/>
        <a:p>
          <a:endParaRPr lang="en-NZ"/>
        </a:p>
      </dgm:t>
    </dgm:pt>
    <dgm:pt modelId="{5A4E9CCD-2B2A-4FB9-B2B9-E424D550CCBA}" type="sibTrans" cxnId="{138031AB-26AC-40E7-907E-CAAC40FBCC2B}">
      <dgm:prSet/>
      <dgm:spPr>
        <a:gradFill flip="none" rotWithShape="1">
          <a:gsLst>
            <a:gs pos="100000">
              <a:srgbClr val="008198"/>
            </a:gs>
            <a:gs pos="100000">
              <a:schemeClr val="accent2">
                <a:lumMod val="97000"/>
                <a:lumOff val="3000"/>
              </a:schemeClr>
            </a:gs>
            <a:gs pos="100000">
              <a:schemeClr val="accent2">
                <a:lumMod val="60000"/>
                <a:lumOff val="40000"/>
              </a:schemeClr>
            </a:gs>
          </a:gsLst>
          <a:lin ang="16200000" scaled="1"/>
          <a:tileRect/>
        </a:gradFill>
      </dgm:spPr>
      <dgm:t>
        <a:bodyPr/>
        <a:lstStyle/>
        <a:p>
          <a:endParaRPr lang="en-NZ"/>
        </a:p>
      </dgm:t>
    </dgm:pt>
    <dgm:pt modelId="{102921EB-4676-47F9-85A6-87334C9F6FAB}">
      <dgm:prSet phldrT="[Text]" custT="1"/>
      <dgm:spPr>
        <a:solidFill>
          <a:srgbClr val="584571"/>
        </a:solidFill>
      </dgm:spPr>
      <dgm:t>
        <a:bodyPr/>
        <a:lstStyle/>
        <a:p>
          <a:r>
            <a:rPr lang="en-NZ" sz="1000" dirty="0" smtClean="0">
              <a:latin typeface="Calibri" charset="0"/>
              <a:ea typeface="Calibri" charset="0"/>
              <a:cs typeface="Calibri" charset="0"/>
            </a:rPr>
            <a:t>Adjustment of judgments to align with common expectations, benchmarks or </a:t>
          </a:r>
          <a:r>
            <a:rPr lang="en-NZ" sz="1000" dirty="0" smtClean="0">
              <a:latin typeface="Calibri" charset="0"/>
              <a:ea typeface="Calibri" charset="0"/>
              <a:cs typeface="Calibri" charset="0"/>
            </a:rPr>
            <a:t>“standards”.</a:t>
          </a:r>
          <a:endParaRPr lang="en-NZ" sz="1000" dirty="0">
            <a:latin typeface="Calibri" charset="0"/>
            <a:ea typeface="Calibri" charset="0"/>
            <a:cs typeface="Calibri" charset="0"/>
          </a:endParaRPr>
        </a:p>
      </dgm:t>
    </dgm:pt>
    <dgm:pt modelId="{8D049BCB-244A-4D7C-9BE3-3586177A39F3}" type="parTrans" cxnId="{198FB4B7-F57B-4F93-9F5D-53F50DA1D957}">
      <dgm:prSet/>
      <dgm:spPr/>
      <dgm:t>
        <a:bodyPr/>
        <a:lstStyle/>
        <a:p>
          <a:endParaRPr lang="en-NZ"/>
        </a:p>
      </dgm:t>
    </dgm:pt>
    <dgm:pt modelId="{B7532789-4704-485E-89AD-6A024C530803}" type="sibTrans" cxnId="{198FB4B7-F57B-4F93-9F5D-53F50DA1D957}">
      <dgm:prSet/>
      <dgm:spPr>
        <a:solidFill>
          <a:srgbClr val="584571"/>
        </a:solidFill>
      </dgm:spPr>
      <dgm:t>
        <a:bodyPr/>
        <a:lstStyle/>
        <a:p>
          <a:endParaRPr lang="en-NZ"/>
        </a:p>
      </dgm:t>
    </dgm:pt>
    <dgm:pt modelId="{3CD5FE8F-2CA0-41BF-8D5F-13CD57E8A46F}" type="pres">
      <dgm:prSet presAssocID="{FB397177-D009-4898-B695-FC070E30C70A}" presName="Name0" presStyleCnt="0">
        <dgm:presLayoutVars>
          <dgm:chMax val="1"/>
          <dgm:dir/>
          <dgm:animLvl val="ctr"/>
          <dgm:resizeHandles val="exact"/>
        </dgm:presLayoutVars>
      </dgm:prSet>
      <dgm:spPr/>
      <dgm:t>
        <a:bodyPr/>
        <a:lstStyle/>
        <a:p>
          <a:endParaRPr lang="en-NZ"/>
        </a:p>
      </dgm:t>
    </dgm:pt>
    <dgm:pt modelId="{F8221170-0D38-4464-A942-6CD45A8D41FE}" type="pres">
      <dgm:prSet presAssocID="{B5CC8A3E-7857-4BD9-9AEF-31D4586C2379}" presName="centerShape" presStyleLbl="node0" presStyleIdx="0" presStyleCnt="1" custScaleX="110000" custScaleY="110000"/>
      <dgm:spPr/>
      <dgm:t>
        <a:bodyPr/>
        <a:lstStyle/>
        <a:p>
          <a:endParaRPr lang="en-NZ"/>
        </a:p>
      </dgm:t>
    </dgm:pt>
    <dgm:pt modelId="{AA2E12A0-D6D3-415A-884E-13755927236F}" type="pres">
      <dgm:prSet presAssocID="{F807A538-4D7F-46E4-864C-B53682F25AA7}" presName="node" presStyleLbl="node1" presStyleIdx="0" presStyleCnt="3" custScaleX="133100" custScaleY="133100">
        <dgm:presLayoutVars>
          <dgm:bulletEnabled val="1"/>
        </dgm:presLayoutVars>
      </dgm:prSet>
      <dgm:spPr/>
      <dgm:t>
        <a:bodyPr/>
        <a:lstStyle/>
        <a:p>
          <a:endParaRPr lang="en-NZ"/>
        </a:p>
      </dgm:t>
    </dgm:pt>
    <dgm:pt modelId="{0014E07C-A67D-4DD2-921C-F0AE1BF4D639}" type="pres">
      <dgm:prSet presAssocID="{F807A538-4D7F-46E4-864C-B53682F25AA7}" presName="dummy" presStyleCnt="0"/>
      <dgm:spPr/>
    </dgm:pt>
    <dgm:pt modelId="{BF35007A-6293-45C9-B83F-E11175B56C05}" type="pres">
      <dgm:prSet presAssocID="{62F576D0-896E-4651-91F5-4A0D29E01EC7}" presName="sibTrans" presStyleLbl="sibTrans2D1" presStyleIdx="0" presStyleCnt="3"/>
      <dgm:spPr/>
      <dgm:t>
        <a:bodyPr/>
        <a:lstStyle/>
        <a:p>
          <a:endParaRPr lang="en-NZ"/>
        </a:p>
      </dgm:t>
    </dgm:pt>
    <dgm:pt modelId="{F111A602-E5C3-4A9E-99B2-8665E927B0DE}" type="pres">
      <dgm:prSet presAssocID="{0C153E98-B94E-4F5E-A113-E428A647EDCB}" presName="node" presStyleLbl="node1" presStyleIdx="1" presStyleCnt="3" custScaleX="133100" custScaleY="133100">
        <dgm:presLayoutVars>
          <dgm:bulletEnabled val="1"/>
        </dgm:presLayoutVars>
      </dgm:prSet>
      <dgm:spPr/>
      <dgm:t>
        <a:bodyPr/>
        <a:lstStyle/>
        <a:p>
          <a:endParaRPr lang="en-NZ"/>
        </a:p>
      </dgm:t>
    </dgm:pt>
    <dgm:pt modelId="{DC5D4BA7-01CE-4305-809F-A60D50532D6F}" type="pres">
      <dgm:prSet presAssocID="{0C153E98-B94E-4F5E-A113-E428A647EDCB}" presName="dummy" presStyleCnt="0"/>
      <dgm:spPr/>
    </dgm:pt>
    <dgm:pt modelId="{43666C62-AED7-4620-9307-D87660172D34}" type="pres">
      <dgm:prSet presAssocID="{5A4E9CCD-2B2A-4FB9-B2B9-E424D550CCBA}" presName="sibTrans" presStyleLbl="sibTrans2D1" presStyleIdx="1" presStyleCnt="3" custLinFactNeighborX="505" custLinFactNeighborY="-1596"/>
      <dgm:spPr/>
      <dgm:t>
        <a:bodyPr/>
        <a:lstStyle/>
        <a:p>
          <a:endParaRPr lang="en-NZ"/>
        </a:p>
      </dgm:t>
    </dgm:pt>
    <dgm:pt modelId="{815E7C2D-C2D9-4EEB-B9DE-8777CB3565F7}" type="pres">
      <dgm:prSet presAssocID="{102921EB-4676-47F9-85A6-87334C9F6FAB}" presName="node" presStyleLbl="node1" presStyleIdx="2" presStyleCnt="3" custScaleX="133100" custScaleY="133100">
        <dgm:presLayoutVars>
          <dgm:bulletEnabled val="1"/>
        </dgm:presLayoutVars>
      </dgm:prSet>
      <dgm:spPr/>
      <dgm:t>
        <a:bodyPr/>
        <a:lstStyle/>
        <a:p>
          <a:endParaRPr lang="en-NZ"/>
        </a:p>
      </dgm:t>
    </dgm:pt>
    <dgm:pt modelId="{175309DE-6980-42A1-96EE-FEA3CB7D5642}" type="pres">
      <dgm:prSet presAssocID="{102921EB-4676-47F9-85A6-87334C9F6FAB}" presName="dummy" presStyleCnt="0"/>
      <dgm:spPr/>
    </dgm:pt>
    <dgm:pt modelId="{48BB345C-8D5F-4953-880B-F16C5FD0B66B}" type="pres">
      <dgm:prSet presAssocID="{B7532789-4704-485E-89AD-6A024C530803}" presName="sibTrans" presStyleLbl="sibTrans2D1" presStyleIdx="2" presStyleCnt="3"/>
      <dgm:spPr/>
      <dgm:t>
        <a:bodyPr/>
        <a:lstStyle/>
        <a:p>
          <a:endParaRPr lang="en-NZ"/>
        </a:p>
      </dgm:t>
    </dgm:pt>
  </dgm:ptLst>
  <dgm:cxnLst>
    <dgm:cxn modelId="{A8F317CE-DE82-4570-B1DF-F840372DE375}" srcId="{FB397177-D009-4898-B695-FC070E30C70A}" destId="{B5CC8A3E-7857-4BD9-9AEF-31D4586C2379}" srcOrd="0" destOrd="0" parTransId="{0A6A4279-3CAA-4FD0-BE6C-376D45CE8505}" sibTransId="{BF0FB4DC-C2FE-4A69-BD4D-A5A530EEA53C}"/>
    <dgm:cxn modelId="{138031AB-26AC-40E7-907E-CAAC40FBCC2B}" srcId="{B5CC8A3E-7857-4BD9-9AEF-31D4586C2379}" destId="{0C153E98-B94E-4F5E-A113-E428A647EDCB}" srcOrd="1" destOrd="0" parTransId="{22E3DF89-6643-4375-8570-929FD23ECAA1}" sibTransId="{5A4E9CCD-2B2A-4FB9-B2B9-E424D550CCBA}"/>
    <dgm:cxn modelId="{AC91024D-FF3C-F94F-A289-25698B2D5321}" type="presOf" srcId="{0C153E98-B94E-4F5E-A113-E428A647EDCB}" destId="{F111A602-E5C3-4A9E-99B2-8665E927B0DE}" srcOrd="0" destOrd="0" presId="urn:microsoft.com/office/officeart/2005/8/layout/radial6"/>
    <dgm:cxn modelId="{CD0BC84F-2C2A-B940-BD49-51ABE81CA708}" type="presOf" srcId="{FB397177-D009-4898-B695-FC070E30C70A}" destId="{3CD5FE8F-2CA0-41BF-8D5F-13CD57E8A46F}" srcOrd="0" destOrd="0" presId="urn:microsoft.com/office/officeart/2005/8/layout/radial6"/>
    <dgm:cxn modelId="{F721C89E-52B6-D74C-8565-ABE685740677}" type="presOf" srcId="{62F576D0-896E-4651-91F5-4A0D29E01EC7}" destId="{BF35007A-6293-45C9-B83F-E11175B56C05}" srcOrd="0" destOrd="0" presId="urn:microsoft.com/office/officeart/2005/8/layout/radial6"/>
    <dgm:cxn modelId="{198FB4B7-F57B-4F93-9F5D-53F50DA1D957}" srcId="{B5CC8A3E-7857-4BD9-9AEF-31D4586C2379}" destId="{102921EB-4676-47F9-85A6-87334C9F6FAB}" srcOrd="2" destOrd="0" parTransId="{8D049BCB-244A-4D7C-9BE3-3586177A39F3}" sibTransId="{B7532789-4704-485E-89AD-6A024C530803}"/>
    <dgm:cxn modelId="{2EC02601-20ED-084E-8C8E-5321E6208E75}" type="presOf" srcId="{B5CC8A3E-7857-4BD9-9AEF-31D4586C2379}" destId="{F8221170-0D38-4464-A942-6CD45A8D41FE}" srcOrd="0" destOrd="0" presId="urn:microsoft.com/office/officeart/2005/8/layout/radial6"/>
    <dgm:cxn modelId="{49FC15CC-AE37-B54E-9577-46FA42D08733}" type="presOf" srcId="{B7532789-4704-485E-89AD-6A024C530803}" destId="{48BB345C-8D5F-4953-880B-F16C5FD0B66B}" srcOrd="0" destOrd="0" presId="urn:microsoft.com/office/officeart/2005/8/layout/radial6"/>
    <dgm:cxn modelId="{E7EBC92F-F045-2040-ADEE-EC35A6AD97C2}" type="presOf" srcId="{5A4E9CCD-2B2A-4FB9-B2B9-E424D550CCBA}" destId="{43666C62-AED7-4620-9307-D87660172D34}" srcOrd="0" destOrd="0" presId="urn:microsoft.com/office/officeart/2005/8/layout/radial6"/>
    <dgm:cxn modelId="{1C4858B7-E4CD-4C0E-99E7-F6B5ED9EAFAB}" srcId="{B5CC8A3E-7857-4BD9-9AEF-31D4586C2379}" destId="{F807A538-4D7F-46E4-864C-B53682F25AA7}" srcOrd="0" destOrd="0" parTransId="{E179F52D-CE18-4276-AE2D-C7D5625D021E}" sibTransId="{62F576D0-896E-4651-91F5-4A0D29E01EC7}"/>
    <dgm:cxn modelId="{BB8A7609-F34C-CA42-8A07-1184AE1679B8}" type="presOf" srcId="{F807A538-4D7F-46E4-864C-B53682F25AA7}" destId="{AA2E12A0-D6D3-415A-884E-13755927236F}" srcOrd="0" destOrd="0" presId="urn:microsoft.com/office/officeart/2005/8/layout/radial6"/>
    <dgm:cxn modelId="{ABB5EE54-6F3F-B847-8F57-1DA513F4834C}" type="presOf" srcId="{102921EB-4676-47F9-85A6-87334C9F6FAB}" destId="{815E7C2D-C2D9-4EEB-B9DE-8777CB3565F7}" srcOrd="0" destOrd="0" presId="urn:microsoft.com/office/officeart/2005/8/layout/radial6"/>
    <dgm:cxn modelId="{FFBE8BFF-C7C8-4C48-ACCC-AE7CC395AE67}" type="presParOf" srcId="{3CD5FE8F-2CA0-41BF-8D5F-13CD57E8A46F}" destId="{F8221170-0D38-4464-A942-6CD45A8D41FE}" srcOrd="0" destOrd="0" presId="urn:microsoft.com/office/officeart/2005/8/layout/radial6"/>
    <dgm:cxn modelId="{804DCE34-9B40-0E41-A59F-828C7519ED18}" type="presParOf" srcId="{3CD5FE8F-2CA0-41BF-8D5F-13CD57E8A46F}" destId="{AA2E12A0-D6D3-415A-884E-13755927236F}" srcOrd="1" destOrd="0" presId="urn:microsoft.com/office/officeart/2005/8/layout/radial6"/>
    <dgm:cxn modelId="{6B06348C-B8E6-EE48-910C-694172874879}" type="presParOf" srcId="{3CD5FE8F-2CA0-41BF-8D5F-13CD57E8A46F}" destId="{0014E07C-A67D-4DD2-921C-F0AE1BF4D639}" srcOrd="2" destOrd="0" presId="urn:microsoft.com/office/officeart/2005/8/layout/radial6"/>
    <dgm:cxn modelId="{3F29A92C-9A95-094F-91BD-A9AF6CE33A18}" type="presParOf" srcId="{3CD5FE8F-2CA0-41BF-8D5F-13CD57E8A46F}" destId="{BF35007A-6293-45C9-B83F-E11175B56C05}" srcOrd="3" destOrd="0" presId="urn:microsoft.com/office/officeart/2005/8/layout/radial6"/>
    <dgm:cxn modelId="{5A9743D6-39AB-1041-914A-87C9C58501E8}" type="presParOf" srcId="{3CD5FE8F-2CA0-41BF-8D5F-13CD57E8A46F}" destId="{F111A602-E5C3-4A9E-99B2-8665E927B0DE}" srcOrd="4" destOrd="0" presId="urn:microsoft.com/office/officeart/2005/8/layout/radial6"/>
    <dgm:cxn modelId="{EDC0DFA6-00C2-2B49-9D8D-3AA1E90C8024}" type="presParOf" srcId="{3CD5FE8F-2CA0-41BF-8D5F-13CD57E8A46F}" destId="{DC5D4BA7-01CE-4305-809F-A60D50532D6F}" srcOrd="5" destOrd="0" presId="urn:microsoft.com/office/officeart/2005/8/layout/radial6"/>
    <dgm:cxn modelId="{E4DAF52B-5836-D54C-96EE-9A6A2768D184}" type="presParOf" srcId="{3CD5FE8F-2CA0-41BF-8D5F-13CD57E8A46F}" destId="{43666C62-AED7-4620-9307-D87660172D34}" srcOrd="6" destOrd="0" presId="urn:microsoft.com/office/officeart/2005/8/layout/radial6"/>
    <dgm:cxn modelId="{9C4428CA-5F29-4344-994B-7FB01A7BAF32}" type="presParOf" srcId="{3CD5FE8F-2CA0-41BF-8D5F-13CD57E8A46F}" destId="{815E7C2D-C2D9-4EEB-B9DE-8777CB3565F7}" srcOrd="7" destOrd="0" presId="urn:microsoft.com/office/officeart/2005/8/layout/radial6"/>
    <dgm:cxn modelId="{FB4E1E61-63BF-2640-9EA1-7734F464CD5F}" type="presParOf" srcId="{3CD5FE8F-2CA0-41BF-8D5F-13CD57E8A46F}" destId="{175309DE-6980-42A1-96EE-FEA3CB7D5642}" srcOrd="8" destOrd="0" presId="urn:microsoft.com/office/officeart/2005/8/layout/radial6"/>
    <dgm:cxn modelId="{AB75A24A-616E-BA4F-8917-6197D9AED1D2}" type="presParOf" srcId="{3CD5FE8F-2CA0-41BF-8D5F-13CD57E8A46F}" destId="{48BB345C-8D5F-4953-880B-F16C5FD0B66B}" srcOrd="9"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193C69-125D-4988-BDF2-E282D1A8390D}" type="doc">
      <dgm:prSet loTypeId="urn:microsoft.com/office/officeart/2005/8/layout/default#4" loCatId="list" qsTypeId="urn:microsoft.com/office/officeart/2005/8/quickstyle/simple1" qsCatId="simple" csTypeId="urn:microsoft.com/office/officeart/2005/8/colors/colorful1#4" csCatId="colorful" phldr="1"/>
      <dgm:spPr/>
      <dgm:t>
        <a:bodyPr/>
        <a:lstStyle/>
        <a:p>
          <a:endParaRPr lang="en-NZ"/>
        </a:p>
      </dgm:t>
    </dgm:pt>
    <dgm:pt modelId="{2F5DF26D-1E9E-4D17-A3BB-CD79CC5A1631}">
      <dgm:prSet phldrT="[Text]" custT="1"/>
      <dgm:spPr>
        <a:solidFill>
          <a:srgbClr val="982C26"/>
        </a:solidFill>
      </dgm:spPr>
      <dgm:t>
        <a:bodyPr/>
        <a:lstStyle/>
        <a:p>
          <a:r>
            <a:rPr lang="en-NZ" sz="2000" dirty="0" smtClean="0">
              <a:latin typeface="Calibri" charset="0"/>
              <a:ea typeface="Calibri" charset="0"/>
              <a:cs typeface="Calibri" charset="0"/>
            </a:rPr>
            <a:t>Professional respect and trust</a:t>
          </a:r>
          <a:endParaRPr lang="en-NZ" sz="2000" dirty="0">
            <a:latin typeface="Calibri" charset="0"/>
            <a:ea typeface="Calibri" charset="0"/>
            <a:cs typeface="Calibri" charset="0"/>
          </a:endParaRPr>
        </a:p>
      </dgm:t>
    </dgm:pt>
    <dgm:pt modelId="{6ED08327-ACEA-436C-BC85-E4B4C0151A9D}" type="parTrans" cxnId="{5969DFA2-059B-4DDC-9F63-D69FDA3D4F71}">
      <dgm:prSet/>
      <dgm:spPr/>
      <dgm:t>
        <a:bodyPr/>
        <a:lstStyle/>
        <a:p>
          <a:endParaRPr lang="en-NZ"/>
        </a:p>
      </dgm:t>
    </dgm:pt>
    <dgm:pt modelId="{8AF16D26-9651-4DE7-933D-5A2FD6391247}" type="sibTrans" cxnId="{5969DFA2-059B-4DDC-9F63-D69FDA3D4F71}">
      <dgm:prSet/>
      <dgm:spPr/>
      <dgm:t>
        <a:bodyPr/>
        <a:lstStyle/>
        <a:p>
          <a:endParaRPr lang="en-NZ"/>
        </a:p>
      </dgm:t>
    </dgm:pt>
    <dgm:pt modelId="{9BBB6EFF-DAE0-46D4-BBB3-E37301491AC6}">
      <dgm:prSet phldrT="[Text]" custT="1"/>
      <dgm:spPr>
        <a:solidFill>
          <a:srgbClr val="68770C"/>
        </a:solidFill>
      </dgm:spPr>
      <dgm:t>
        <a:bodyPr/>
        <a:lstStyle/>
        <a:p>
          <a:r>
            <a:rPr lang="en-NZ" sz="2000" dirty="0" smtClean="0">
              <a:latin typeface="Calibri" charset="0"/>
              <a:ea typeface="Calibri" charset="0"/>
              <a:cs typeface="Calibri" charset="0"/>
            </a:rPr>
            <a:t>Communication skills and participation in decision making</a:t>
          </a:r>
          <a:endParaRPr lang="en-NZ" sz="2000" dirty="0">
            <a:latin typeface="Calibri" charset="0"/>
            <a:ea typeface="Calibri" charset="0"/>
            <a:cs typeface="Calibri" charset="0"/>
          </a:endParaRPr>
        </a:p>
      </dgm:t>
    </dgm:pt>
    <dgm:pt modelId="{6906091F-CE38-443F-BCF3-1F51D61A63E0}" type="parTrans" cxnId="{78910D97-CC34-4301-B681-F25D885D147B}">
      <dgm:prSet/>
      <dgm:spPr/>
      <dgm:t>
        <a:bodyPr/>
        <a:lstStyle/>
        <a:p>
          <a:endParaRPr lang="en-NZ"/>
        </a:p>
      </dgm:t>
    </dgm:pt>
    <dgm:pt modelId="{7A47B1BC-143F-4972-8689-FD98278C9FDC}" type="sibTrans" cxnId="{78910D97-CC34-4301-B681-F25D885D147B}">
      <dgm:prSet/>
      <dgm:spPr/>
      <dgm:t>
        <a:bodyPr/>
        <a:lstStyle/>
        <a:p>
          <a:endParaRPr lang="en-NZ"/>
        </a:p>
      </dgm:t>
    </dgm:pt>
    <dgm:pt modelId="{92C2AC1B-115E-4556-B811-96A2952EA7EA}">
      <dgm:prSet phldrT="[Text]" custT="1"/>
      <dgm:spPr>
        <a:solidFill>
          <a:srgbClr val="584571"/>
        </a:solidFill>
      </dgm:spPr>
      <dgm:t>
        <a:bodyPr/>
        <a:lstStyle/>
        <a:p>
          <a:r>
            <a:rPr lang="en-NZ" sz="2000" dirty="0" smtClean="0">
              <a:latin typeface="Calibri" charset="0"/>
              <a:ea typeface="Calibri" charset="0"/>
              <a:cs typeface="Calibri" charset="0"/>
            </a:rPr>
            <a:t>Open-mindedness to new information and perspectives</a:t>
          </a:r>
          <a:endParaRPr lang="en-NZ" sz="2000" dirty="0">
            <a:latin typeface="Calibri" charset="0"/>
            <a:ea typeface="Calibri" charset="0"/>
            <a:cs typeface="Calibri" charset="0"/>
          </a:endParaRPr>
        </a:p>
      </dgm:t>
    </dgm:pt>
    <dgm:pt modelId="{EF5E9149-971D-4ACD-A392-652FCF07FEEF}" type="parTrans" cxnId="{6234B02F-9C7A-475B-9412-E859375934B7}">
      <dgm:prSet/>
      <dgm:spPr/>
      <dgm:t>
        <a:bodyPr/>
        <a:lstStyle/>
        <a:p>
          <a:endParaRPr lang="en-NZ"/>
        </a:p>
      </dgm:t>
    </dgm:pt>
    <dgm:pt modelId="{382502E1-3592-41F4-8644-4D3D800D8F7C}" type="sibTrans" cxnId="{6234B02F-9C7A-475B-9412-E859375934B7}">
      <dgm:prSet/>
      <dgm:spPr/>
      <dgm:t>
        <a:bodyPr/>
        <a:lstStyle/>
        <a:p>
          <a:endParaRPr lang="en-NZ"/>
        </a:p>
      </dgm:t>
    </dgm:pt>
    <dgm:pt modelId="{3D86380E-06D7-4283-B778-3E416D593250}">
      <dgm:prSet phldrT="[Text]" custT="1"/>
      <dgm:spPr>
        <a:solidFill>
          <a:srgbClr val="008198"/>
        </a:solidFill>
      </dgm:spPr>
      <dgm:t>
        <a:bodyPr/>
        <a:lstStyle/>
        <a:p>
          <a:r>
            <a:rPr lang="en-NZ" sz="2000" dirty="0" smtClean="0">
              <a:latin typeface="Calibri" charset="0"/>
              <a:ea typeface="Calibri" charset="0"/>
              <a:cs typeface="Calibri" charset="0"/>
            </a:rPr>
            <a:t>Deepening pedagogical and curriculum knowledge</a:t>
          </a:r>
          <a:endParaRPr lang="en-NZ" sz="2000" dirty="0">
            <a:latin typeface="Calibri" charset="0"/>
            <a:ea typeface="Calibri" charset="0"/>
            <a:cs typeface="Calibri" charset="0"/>
          </a:endParaRPr>
        </a:p>
      </dgm:t>
    </dgm:pt>
    <dgm:pt modelId="{05B3AFED-3474-4891-9502-93D2236D38A5}" type="parTrans" cxnId="{99EB24F3-8044-428B-9855-9E5553C26329}">
      <dgm:prSet/>
      <dgm:spPr/>
      <dgm:t>
        <a:bodyPr/>
        <a:lstStyle/>
        <a:p>
          <a:endParaRPr lang="en-NZ"/>
        </a:p>
      </dgm:t>
    </dgm:pt>
    <dgm:pt modelId="{69B29437-F076-4B7D-A2E5-B7275E0E9232}" type="sibTrans" cxnId="{99EB24F3-8044-428B-9855-9E5553C26329}">
      <dgm:prSet/>
      <dgm:spPr/>
      <dgm:t>
        <a:bodyPr/>
        <a:lstStyle/>
        <a:p>
          <a:endParaRPr lang="en-NZ"/>
        </a:p>
      </dgm:t>
    </dgm:pt>
    <dgm:pt modelId="{F2453F60-397B-4A30-A788-3874990FCCF7}">
      <dgm:prSet phldrT="[Text]" custT="1"/>
      <dgm:spPr>
        <a:solidFill>
          <a:srgbClr val="982C26"/>
        </a:solidFill>
      </dgm:spPr>
      <dgm:t>
        <a:bodyPr/>
        <a:lstStyle/>
        <a:p>
          <a:r>
            <a:rPr lang="en-NZ" sz="2000" dirty="0" smtClean="0">
              <a:latin typeface="Calibri" charset="0"/>
              <a:ea typeface="Calibri" charset="0"/>
              <a:cs typeface="Calibri" charset="0"/>
            </a:rPr>
            <a:t>Shared responsibility</a:t>
          </a:r>
          <a:endParaRPr lang="en-NZ" sz="2000" dirty="0">
            <a:latin typeface="Calibri" charset="0"/>
            <a:ea typeface="Calibri" charset="0"/>
            <a:cs typeface="Calibri" charset="0"/>
          </a:endParaRPr>
        </a:p>
      </dgm:t>
    </dgm:pt>
    <dgm:pt modelId="{F07027D9-F053-4516-8B2A-6E1A2831ECC6}" type="parTrans" cxnId="{A87F31BB-9BD2-4180-A067-1B813B436C55}">
      <dgm:prSet/>
      <dgm:spPr/>
      <dgm:t>
        <a:bodyPr/>
        <a:lstStyle/>
        <a:p>
          <a:endParaRPr lang="en-NZ"/>
        </a:p>
      </dgm:t>
    </dgm:pt>
    <dgm:pt modelId="{847F552B-468D-4A73-BB1F-BF8FEC71017D}" type="sibTrans" cxnId="{A87F31BB-9BD2-4180-A067-1B813B436C55}">
      <dgm:prSet/>
      <dgm:spPr/>
      <dgm:t>
        <a:bodyPr/>
        <a:lstStyle/>
        <a:p>
          <a:endParaRPr lang="en-NZ"/>
        </a:p>
      </dgm:t>
    </dgm:pt>
    <dgm:pt modelId="{D27D2CCD-029C-42F6-A98A-CDA5044D5C16}">
      <dgm:prSet custT="1"/>
      <dgm:spPr>
        <a:solidFill>
          <a:srgbClr val="E2770B"/>
        </a:solidFill>
      </dgm:spPr>
      <dgm:t>
        <a:bodyPr/>
        <a:lstStyle/>
        <a:p>
          <a:r>
            <a:rPr lang="en-NZ" sz="2000" dirty="0" smtClean="0">
              <a:latin typeface="Calibri" charset="0"/>
              <a:ea typeface="Calibri" charset="0"/>
              <a:cs typeface="Calibri" charset="0"/>
            </a:rPr>
            <a:t>Sharing of information and power </a:t>
          </a:r>
          <a:endParaRPr lang="en-NZ" sz="2000" dirty="0">
            <a:latin typeface="Calibri" charset="0"/>
            <a:ea typeface="Calibri" charset="0"/>
            <a:cs typeface="Calibri" charset="0"/>
          </a:endParaRPr>
        </a:p>
      </dgm:t>
    </dgm:pt>
    <dgm:pt modelId="{66704009-74EC-4169-BC24-237585AAEA0F}" type="parTrans" cxnId="{8A008F66-15D0-4356-B757-9414BDD027BA}">
      <dgm:prSet/>
      <dgm:spPr/>
      <dgm:t>
        <a:bodyPr/>
        <a:lstStyle/>
        <a:p>
          <a:endParaRPr lang="en-NZ"/>
        </a:p>
      </dgm:t>
    </dgm:pt>
    <dgm:pt modelId="{B5A812FC-FBA0-4707-85E2-32CA3BB8118E}" type="sibTrans" cxnId="{8A008F66-15D0-4356-B757-9414BDD027BA}">
      <dgm:prSet/>
      <dgm:spPr/>
      <dgm:t>
        <a:bodyPr/>
        <a:lstStyle/>
        <a:p>
          <a:endParaRPr lang="en-NZ"/>
        </a:p>
      </dgm:t>
    </dgm:pt>
    <dgm:pt modelId="{CC21BBA5-B196-4212-9564-6D4F99F825FE}" type="pres">
      <dgm:prSet presAssocID="{81193C69-125D-4988-BDF2-E282D1A8390D}" presName="diagram" presStyleCnt="0">
        <dgm:presLayoutVars>
          <dgm:dir/>
          <dgm:resizeHandles val="exact"/>
        </dgm:presLayoutVars>
      </dgm:prSet>
      <dgm:spPr/>
      <dgm:t>
        <a:bodyPr/>
        <a:lstStyle/>
        <a:p>
          <a:endParaRPr lang="en-NZ"/>
        </a:p>
      </dgm:t>
    </dgm:pt>
    <dgm:pt modelId="{3F87D058-B110-4B9F-B822-F4AA440EDFCB}" type="pres">
      <dgm:prSet presAssocID="{2F5DF26D-1E9E-4D17-A3BB-CD79CC5A1631}" presName="node" presStyleLbl="node1" presStyleIdx="0" presStyleCnt="6">
        <dgm:presLayoutVars>
          <dgm:bulletEnabled val="1"/>
        </dgm:presLayoutVars>
      </dgm:prSet>
      <dgm:spPr/>
      <dgm:t>
        <a:bodyPr/>
        <a:lstStyle/>
        <a:p>
          <a:endParaRPr lang="en-NZ"/>
        </a:p>
      </dgm:t>
    </dgm:pt>
    <dgm:pt modelId="{032892B0-B9B3-4A10-A7E2-BF83B9158CD0}" type="pres">
      <dgm:prSet presAssocID="{8AF16D26-9651-4DE7-933D-5A2FD6391247}" presName="sibTrans" presStyleCnt="0"/>
      <dgm:spPr/>
    </dgm:pt>
    <dgm:pt modelId="{DA268063-D5E4-4E28-AE20-922F85EA9644}" type="pres">
      <dgm:prSet presAssocID="{9BBB6EFF-DAE0-46D4-BBB3-E37301491AC6}" presName="node" presStyleLbl="node1" presStyleIdx="1" presStyleCnt="6">
        <dgm:presLayoutVars>
          <dgm:bulletEnabled val="1"/>
        </dgm:presLayoutVars>
      </dgm:prSet>
      <dgm:spPr/>
      <dgm:t>
        <a:bodyPr/>
        <a:lstStyle/>
        <a:p>
          <a:endParaRPr lang="en-NZ"/>
        </a:p>
      </dgm:t>
    </dgm:pt>
    <dgm:pt modelId="{BD2A7DC7-AD06-4138-AC59-5A32F3ABE6FD}" type="pres">
      <dgm:prSet presAssocID="{7A47B1BC-143F-4972-8689-FD98278C9FDC}" presName="sibTrans" presStyleCnt="0"/>
      <dgm:spPr/>
    </dgm:pt>
    <dgm:pt modelId="{0858CAA7-25A1-435E-A932-1B6F8DCE4291}" type="pres">
      <dgm:prSet presAssocID="{92C2AC1B-115E-4556-B811-96A2952EA7EA}" presName="node" presStyleLbl="node1" presStyleIdx="2" presStyleCnt="6">
        <dgm:presLayoutVars>
          <dgm:bulletEnabled val="1"/>
        </dgm:presLayoutVars>
      </dgm:prSet>
      <dgm:spPr/>
      <dgm:t>
        <a:bodyPr/>
        <a:lstStyle/>
        <a:p>
          <a:endParaRPr lang="en-NZ"/>
        </a:p>
      </dgm:t>
    </dgm:pt>
    <dgm:pt modelId="{F72B0FC5-D78F-47ED-9920-049D1D33BF5D}" type="pres">
      <dgm:prSet presAssocID="{382502E1-3592-41F4-8644-4D3D800D8F7C}" presName="sibTrans" presStyleCnt="0"/>
      <dgm:spPr/>
    </dgm:pt>
    <dgm:pt modelId="{B3CCEFB3-4305-439B-8C34-95D9C37485F1}" type="pres">
      <dgm:prSet presAssocID="{3D86380E-06D7-4283-B778-3E416D593250}" presName="node" presStyleLbl="node1" presStyleIdx="3" presStyleCnt="6">
        <dgm:presLayoutVars>
          <dgm:bulletEnabled val="1"/>
        </dgm:presLayoutVars>
      </dgm:prSet>
      <dgm:spPr/>
      <dgm:t>
        <a:bodyPr/>
        <a:lstStyle/>
        <a:p>
          <a:endParaRPr lang="en-NZ"/>
        </a:p>
      </dgm:t>
    </dgm:pt>
    <dgm:pt modelId="{A321DDEA-3384-4CC2-B9A5-AE4514A1DF43}" type="pres">
      <dgm:prSet presAssocID="{69B29437-F076-4B7D-A2E5-B7275E0E9232}" presName="sibTrans" presStyleCnt="0"/>
      <dgm:spPr/>
    </dgm:pt>
    <dgm:pt modelId="{571748C6-0E7E-4C2C-B516-B8BF4DCD1E37}" type="pres">
      <dgm:prSet presAssocID="{D27D2CCD-029C-42F6-A98A-CDA5044D5C16}" presName="node" presStyleLbl="node1" presStyleIdx="4" presStyleCnt="6">
        <dgm:presLayoutVars>
          <dgm:bulletEnabled val="1"/>
        </dgm:presLayoutVars>
      </dgm:prSet>
      <dgm:spPr/>
      <dgm:t>
        <a:bodyPr/>
        <a:lstStyle/>
        <a:p>
          <a:endParaRPr lang="en-NZ"/>
        </a:p>
      </dgm:t>
    </dgm:pt>
    <dgm:pt modelId="{FE224568-1CD2-4765-BB78-810DF5886F52}" type="pres">
      <dgm:prSet presAssocID="{B5A812FC-FBA0-4707-85E2-32CA3BB8118E}" presName="sibTrans" presStyleCnt="0"/>
      <dgm:spPr/>
    </dgm:pt>
    <dgm:pt modelId="{5B270172-A79C-4412-BE4A-97A3D176E0DF}" type="pres">
      <dgm:prSet presAssocID="{F2453F60-397B-4A30-A788-3874990FCCF7}" presName="node" presStyleLbl="node1" presStyleIdx="5" presStyleCnt="6">
        <dgm:presLayoutVars>
          <dgm:bulletEnabled val="1"/>
        </dgm:presLayoutVars>
      </dgm:prSet>
      <dgm:spPr/>
      <dgm:t>
        <a:bodyPr/>
        <a:lstStyle/>
        <a:p>
          <a:endParaRPr lang="en-NZ"/>
        </a:p>
      </dgm:t>
    </dgm:pt>
  </dgm:ptLst>
  <dgm:cxnLst>
    <dgm:cxn modelId="{99EB24F3-8044-428B-9855-9E5553C26329}" srcId="{81193C69-125D-4988-BDF2-E282D1A8390D}" destId="{3D86380E-06D7-4283-B778-3E416D593250}" srcOrd="3" destOrd="0" parTransId="{05B3AFED-3474-4891-9502-93D2236D38A5}" sibTransId="{69B29437-F076-4B7D-A2E5-B7275E0E9232}"/>
    <dgm:cxn modelId="{A3C1B38A-306A-A84E-BD8A-0C47B4385DCF}" type="presOf" srcId="{2F5DF26D-1E9E-4D17-A3BB-CD79CC5A1631}" destId="{3F87D058-B110-4B9F-B822-F4AA440EDFCB}" srcOrd="0" destOrd="0" presId="urn:microsoft.com/office/officeart/2005/8/layout/default#4"/>
    <dgm:cxn modelId="{5BC8D905-7AC4-0F48-8571-58EA0F3ED4DF}" type="presOf" srcId="{3D86380E-06D7-4283-B778-3E416D593250}" destId="{B3CCEFB3-4305-439B-8C34-95D9C37485F1}" srcOrd="0" destOrd="0" presId="urn:microsoft.com/office/officeart/2005/8/layout/default#4"/>
    <dgm:cxn modelId="{8A008F66-15D0-4356-B757-9414BDD027BA}" srcId="{81193C69-125D-4988-BDF2-E282D1A8390D}" destId="{D27D2CCD-029C-42F6-A98A-CDA5044D5C16}" srcOrd="4" destOrd="0" parTransId="{66704009-74EC-4169-BC24-237585AAEA0F}" sibTransId="{B5A812FC-FBA0-4707-85E2-32CA3BB8118E}"/>
    <dgm:cxn modelId="{5969DFA2-059B-4DDC-9F63-D69FDA3D4F71}" srcId="{81193C69-125D-4988-BDF2-E282D1A8390D}" destId="{2F5DF26D-1E9E-4D17-A3BB-CD79CC5A1631}" srcOrd="0" destOrd="0" parTransId="{6ED08327-ACEA-436C-BC85-E4B4C0151A9D}" sibTransId="{8AF16D26-9651-4DE7-933D-5A2FD6391247}"/>
    <dgm:cxn modelId="{A87F31BB-9BD2-4180-A067-1B813B436C55}" srcId="{81193C69-125D-4988-BDF2-E282D1A8390D}" destId="{F2453F60-397B-4A30-A788-3874990FCCF7}" srcOrd="5" destOrd="0" parTransId="{F07027D9-F053-4516-8B2A-6E1A2831ECC6}" sibTransId="{847F552B-468D-4A73-BB1F-BF8FEC71017D}"/>
    <dgm:cxn modelId="{6234B02F-9C7A-475B-9412-E859375934B7}" srcId="{81193C69-125D-4988-BDF2-E282D1A8390D}" destId="{92C2AC1B-115E-4556-B811-96A2952EA7EA}" srcOrd="2" destOrd="0" parTransId="{EF5E9149-971D-4ACD-A392-652FCF07FEEF}" sibTransId="{382502E1-3592-41F4-8644-4D3D800D8F7C}"/>
    <dgm:cxn modelId="{0F2ED456-5B9B-D448-A619-EAF49CC3B10C}" type="presOf" srcId="{F2453F60-397B-4A30-A788-3874990FCCF7}" destId="{5B270172-A79C-4412-BE4A-97A3D176E0DF}" srcOrd="0" destOrd="0" presId="urn:microsoft.com/office/officeart/2005/8/layout/default#4"/>
    <dgm:cxn modelId="{78910D97-CC34-4301-B681-F25D885D147B}" srcId="{81193C69-125D-4988-BDF2-E282D1A8390D}" destId="{9BBB6EFF-DAE0-46D4-BBB3-E37301491AC6}" srcOrd="1" destOrd="0" parTransId="{6906091F-CE38-443F-BCF3-1F51D61A63E0}" sibTransId="{7A47B1BC-143F-4972-8689-FD98278C9FDC}"/>
    <dgm:cxn modelId="{AFF7534C-F486-B846-B73D-F03F3DEE8D2E}" type="presOf" srcId="{81193C69-125D-4988-BDF2-E282D1A8390D}" destId="{CC21BBA5-B196-4212-9564-6D4F99F825FE}" srcOrd="0" destOrd="0" presId="urn:microsoft.com/office/officeart/2005/8/layout/default#4"/>
    <dgm:cxn modelId="{0F50D285-8E31-2B42-8904-4E485EB68EDC}" type="presOf" srcId="{9BBB6EFF-DAE0-46D4-BBB3-E37301491AC6}" destId="{DA268063-D5E4-4E28-AE20-922F85EA9644}" srcOrd="0" destOrd="0" presId="urn:microsoft.com/office/officeart/2005/8/layout/default#4"/>
    <dgm:cxn modelId="{360DD636-07B9-174B-80BF-C5D4BB91E0B5}" type="presOf" srcId="{D27D2CCD-029C-42F6-A98A-CDA5044D5C16}" destId="{571748C6-0E7E-4C2C-B516-B8BF4DCD1E37}" srcOrd="0" destOrd="0" presId="urn:microsoft.com/office/officeart/2005/8/layout/default#4"/>
    <dgm:cxn modelId="{A36E8B4A-2339-A64C-B4C7-56FF4BFF060D}" type="presOf" srcId="{92C2AC1B-115E-4556-B811-96A2952EA7EA}" destId="{0858CAA7-25A1-435E-A932-1B6F8DCE4291}" srcOrd="0" destOrd="0" presId="urn:microsoft.com/office/officeart/2005/8/layout/default#4"/>
    <dgm:cxn modelId="{0AB455BA-F7FA-8A4D-B472-412E1BF9BD20}" type="presParOf" srcId="{CC21BBA5-B196-4212-9564-6D4F99F825FE}" destId="{3F87D058-B110-4B9F-B822-F4AA440EDFCB}" srcOrd="0" destOrd="0" presId="urn:microsoft.com/office/officeart/2005/8/layout/default#4"/>
    <dgm:cxn modelId="{FEFA06CB-BAD6-DA4D-89FF-4226749318DA}" type="presParOf" srcId="{CC21BBA5-B196-4212-9564-6D4F99F825FE}" destId="{032892B0-B9B3-4A10-A7E2-BF83B9158CD0}" srcOrd="1" destOrd="0" presId="urn:microsoft.com/office/officeart/2005/8/layout/default#4"/>
    <dgm:cxn modelId="{50CC1E4E-4D22-2048-A602-18003A16BE8F}" type="presParOf" srcId="{CC21BBA5-B196-4212-9564-6D4F99F825FE}" destId="{DA268063-D5E4-4E28-AE20-922F85EA9644}" srcOrd="2" destOrd="0" presId="urn:microsoft.com/office/officeart/2005/8/layout/default#4"/>
    <dgm:cxn modelId="{B8D253FB-F9C3-874F-84AE-CBC177DA0F6A}" type="presParOf" srcId="{CC21BBA5-B196-4212-9564-6D4F99F825FE}" destId="{BD2A7DC7-AD06-4138-AC59-5A32F3ABE6FD}" srcOrd="3" destOrd="0" presId="urn:microsoft.com/office/officeart/2005/8/layout/default#4"/>
    <dgm:cxn modelId="{170BC75A-8EEF-1D42-817A-921D9888988A}" type="presParOf" srcId="{CC21BBA5-B196-4212-9564-6D4F99F825FE}" destId="{0858CAA7-25A1-435E-A932-1B6F8DCE4291}" srcOrd="4" destOrd="0" presId="urn:microsoft.com/office/officeart/2005/8/layout/default#4"/>
    <dgm:cxn modelId="{0A60F415-A4A6-904B-9F2D-6A6F8F7C9EF6}" type="presParOf" srcId="{CC21BBA5-B196-4212-9564-6D4F99F825FE}" destId="{F72B0FC5-D78F-47ED-9920-049D1D33BF5D}" srcOrd="5" destOrd="0" presId="urn:microsoft.com/office/officeart/2005/8/layout/default#4"/>
    <dgm:cxn modelId="{69985509-F83F-CD40-8665-9FEA568827D0}" type="presParOf" srcId="{CC21BBA5-B196-4212-9564-6D4F99F825FE}" destId="{B3CCEFB3-4305-439B-8C34-95D9C37485F1}" srcOrd="6" destOrd="0" presId="urn:microsoft.com/office/officeart/2005/8/layout/default#4"/>
    <dgm:cxn modelId="{C9B0ADD4-5DED-1D48-A7C4-BA4E2B3F86A0}" type="presParOf" srcId="{CC21BBA5-B196-4212-9564-6D4F99F825FE}" destId="{A321DDEA-3384-4CC2-B9A5-AE4514A1DF43}" srcOrd="7" destOrd="0" presId="urn:microsoft.com/office/officeart/2005/8/layout/default#4"/>
    <dgm:cxn modelId="{1F8AA937-CDA5-4C48-A112-1BEE522AA7E7}" type="presParOf" srcId="{CC21BBA5-B196-4212-9564-6D4F99F825FE}" destId="{571748C6-0E7E-4C2C-B516-B8BF4DCD1E37}" srcOrd="8" destOrd="0" presId="urn:microsoft.com/office/officeart/2005/8/layout/default#4"/>
    <dgm:cxn modelId="{4E3908B3-7303-6E45-8EAA-ABBE6B7F68A3}" type="presParOf" srcId="{CC21BBA5-B196-4212-9564-6D4F99F825FE}" destId="{FE224568-1CD2-4765-BB78-810DF5886F52}" srcOrd="9" destOrd="0" presId="urn:microsoft.com/office/officeart/2005/8/layout/default#4"/>
    <dgm:cxn modelId="{D7024278-4569-6241-BA31-73276A62CD16}" type="presParOf" srcId="{CC21BBA5-B196-4212-9564-6D4F99F825FE}" destId="{5B270172-A79C-4412-BE4A-97A3D176E0DF}" srcOrd="10" destOrd="0" presId="urn:microsoft.com/office/officeart/2005/8/layout/defaul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BB345C-8D5F-4953-880B-F16C5FD0B66B}">
      <dsp:nvSpPr>
        <dsp:cNvPr id="0" name=""/>
        <dsp:cNvSpPr/>
      </dsp:nvSpPr>
      <dsp:spPr>
        <a:xfrm>
          <a:off x="1941605" y="586852"/>
          <a:ext cx="3317589" cy="3317589"/>
        </a:xfrm>
        <a:prstGeom prst="blockArc">
          <a:avLst>
            <a:gd name="adj1" fmla="val 9000000"/>
            <a:gd name="adj2" fmla="val 16200000"/>
            <a:gd name="adj3" fmla="val 4642"/>
          </a:avLst>
        </a:prstGeom>
        <a:solidFill>
          <a:srgbClr val="584571"/>
        </a:solidFill>
        <a:ln>
          <a:noFill/>
        </a:ln>
        <a:effectLst/>
      </dsp:spPr>
      <dsp:style>
        <a:lnRef idx="0">
          <a:scrgbClr r="0" g="0" b="0"/>
        </a:lnRef>
        <a:fillRef idx="1">
          <a:scrgbClr r="0" g="0" b="0"/>
        </a:fillRef>
        <a:effectRef idx="0">
          <a:scrgbClr r="0" g="0" b="0"/>
        </a:effectRef>
        <a:fontRef idx="minor">
          <a:schemeClr val="lt1"/>
        </a:fontRef>
      </dsp:style>
    </dsp:sp>
    <dsp:sp modelId="{43666C62-AED7-4620-9307-D87660172D34}">
      <dsp:nvSpPr>
        <dsp:cNvPr id="0" name=""/>
        <dsp:cNvSpPr/>
      </dsp:nvSpPr>
      <dsp:spPr>
        <a:xfrm>
          <a:off x="1958359" y="533904"/>
          <a:ext cx="3317589" cy="3317589"/>
        </a:xfrm>
        <a:prstGeom prst="blockArc">
          <a:avLst>
            <a:gd name="adj1" fmla="val 1800000"/>
            <a:gd name="adj2" fmla="val 9000000"/>
            <a:gd name="adj3" fmla="val 4642"/>
          </a:avLst>
        </a:prstGeom>
        <a:gradFill flip="none" rotWithShape="1">
          <a:gsLst>
            <a:gs pos="100000">
              <a:srgbClr val="008198"/>
            </a:gs>
            <a:gs pos="100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1">
          <a:scrgbClr r="0" g="0" b="0"/>
        </a:fillRef>
        <a:effectRef idx="0">
          <a:scrgbClr r="0" g="0" b="0"/>
        </a:effectRef>
        <a:fontRef idx="minor">
          <a:schemeClr val="lt1"/>
        </a:fontRef>
      </dsp:style>
    </dsp:sp>
    <dsp:sp modelId="{BF35007A-6293-45C9-B83F-E11175B56C05}">
      <dsp:nvSpPr>
        <dsp:cNvPr id="0" name=""/>
        <dsp:cNvSpPr/>
      </dsp:nvSpPr>
      <dsp:spPr>
        <a:xfrm>
          <a:off x="1941605" y="586852"/>
          <a:ext cx="3317589" cy="3317589"/>
        </a:xfrm>
        <a:prstGeom prst="blockArc">
          <a:avLst>
            <a:gd name="adj1" fmla="val 16200000"/>
            <a:gd name="adj2" fmla="val 1800000"/>
            <a:gd name="adj3" fmla="val 4642"/>
          </a:avLst>
        </a:prstGeom>
        <a:gradFill flip="none" rotWithShape="1">
          <a:gsLst>
            <a:gs pos="99000">
              <a:srgbClr val="68770C"/>
            </a:gs>
            <a:gs pos="100000">
              <a:schemeClr val="accent2">
                <a:lumMod val="97000"/>
                <a:lumOff val="3000"/>
              </a:schemeClr>
            </a:gs>
            <a:gs pos="100000">
              <a:schemeClr val="accent2">
                <a:lumMod val="60000"/>
                <a:lumOff val="40000"/>
              </a:schemeClr>
            </a:gs>
          </a:gsLst>
          <a:lin ang="16200000" scaled="1"/>
          <a:tileRect/>
        </a:gradFill>
        <a:ln>
          <a:noFill/>
        </a:ln>
        <a:effectLst/>
      </dsp:spPr>
      <dsp:style>
        <a:lnRef idx="0">
          <a:scrgbClr r="0" g="0" b="0"/>
        </a:lnRef>
        <a:fillRef idx="1">
          <a:scrgbClr r="0" g="0" b="0"/>
        </a:fillRef>
        <a:effectRef idx="0">
          <a:scrgbClr r="0" g="0" b="0"/>
        </a:effectRef>
        <a:fontRef idx="minor">
          <a:schemeClr val="lt1"/>
        </a:fontRef>
      </dsp:style>
    </dsp:sp>
    <dsp:sp modelId="{F8221170-0D38-4464-A942-6CD45A8D41FE}">
      <dsp:nvSpPr>
        <dsp:cNvPr id="0" name=""/>
        <dsp:cNvSpPr/>
      </dsp:nvSpPr>
      <dsp:spPr>
        <a:xfrm>
          <a:off x="2760160" y="1405407"/>
          <a:ext cx="1680479" cy="1680479"/>
        </a:xfrm>
        <a:prstGeom prst="ellipse">
          <a:avLst/>
        </a:prstGeom>
        <a:solidFill>
          <a:srgbClr val="982C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lvl="0" algn="ctr" defTabSz="622300">
            <a:lnSpc>
              <a:spcPct val="90000"/>
            </a:lnSpc>
            <a:spcBef>
              <a:spcPct val="0"/>
            </a:spcBef>
            <a:spcAft>
              <a:spcPct val="35000"/>
            </a:spcAft>
          </a:pPr>
          <a:r>
            <a:rPr lang="en-NZ" sz="1400" kern="1200" dirty="0" smtClean="0">
              <a:latin typeface="Calibri" charset="0"/>
              <a:ea typeface="Calibri" charset="0"/>
              <a:cs typeface="Calibri" charset="0"/>
            </a:rPr>
            <a:t>High quality teacher judgments: appropriate, comparable and equitable</a:t>
          </a:r>
          <a:endParaRPr lang="en-NZ" sz="1400" kern="1200" dirty="0">
            <a:latin typeface="Calibri" charset="0"/>
            <a:ea typeface="Calibri" charset="0"/>
            <a:cs typeface="Calibri" charset="0"/>
          </a:endParaRPr>
        </a:p>
      </dsp:txBody>
      <dsp:txXfrm>
        <a:off x="3006260" y="1651507"/>
        <a:ext cx="1188279" cy="1188279"/>
      </dsp:txXfrm>
    </dsp:sp>
    <dsp:sp modelId="{AA2E12A0-D6D3-415A-884E-13755927236F}">
      <dsp:nvSpPr>
        <dsp:cNvPr id="0" name=""/>
        <dsp:cNvSpPr/>
      </dsp:nvSpPr>
      <dsp:spPr>
        <a:xfrm>
          <a:off x="2888716" y="-86332"/>
          <a:ext cx="1423366" cy="1423366"/>
        </a:xfrm>
        <a:prstGeom prst="ellipse">
          <a:avLst/>
        </a:prstGeom>
        <a:solidFill>
          <a:srgbClr val="68770C"/>
        </a:solidFill>
        <a:ln w="25400" cap="flat" cmpd="sng" algn="ctr">
          <a:solidFill>
            <a:schemeClr val="bg1">
              <a:alpha val="7700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400050">
            <a:lnSpc>
              <a:spcPct val="90000"/>
            </a:lnSpc>
            <a:spcBef>
              <a:spcPct val="0"/>
            </a:spcBef>
            <a:spcAft>
              <a:spcPct val="35000"/>
            </a:spcAft>
          </a:pPr>
          <a:r>
            <a:rPr lang="en-NZ" sz="900" kern="1200" dirty="0" smtClean="0">
              <a:latin typeface="Calibri" charset="0"/>
              <a:ea typeface="Calibri" charset="0"/>
              <a:cs typeface="Calibri" charset="0"/>
            </a:rPr>
            <a:t>Conversations: about planning </a:t>
          </a:r>
          <a:r>
            <a:rPr lang="en-NZ" sz="900" kern="1200" dirty="0" smtClean="0">
              <a:latin typeface="Calibri" charset="0"/>
              <a:ea typeface="Calibri" charset="0"/>
              <a:cs typeface="Calibri" charset="0"/>
            </a:rPr>
            <a:t>for </a:t>
          </a:r>
          <a:r>
            <a:rPr lang="en-NZ" sz="900" kern="1200" dirty="0" smtClean="0">
              <a:latin typeface="Calibri" charset="0"/>
              <a:ea typeface="Calibri" charset="0"/>
              <a:cs typeface="Calibri" charset="0"/>
            </a:rPr>
            <a:t>moderation,</a:t>
          </a:r>
          <a:r>
            <a:rPr lang="en-NZ" sz="900" kern="1200" baseline="0" dirty="0" smtClean="0">
              <a:latin typeface="Calibri" charset="0"/>
              <a:ea typeface="Calibri" charset="0"/>
              <a:cs typeface="Calibri" charset="0"/>
            </a:rPr>
            <a:t> </a:t>
          </a:r>
          <a:r>
            <a:rPr lang="en-NZ" sz="900" kern="1200" dirty="0" smtClean="0">
              <a:latin typeface="Calibri" charset="0"/>
              <a:ea typeface="Calibri" charset="0"/>
              <a:cs typeface="Calibri" charset="0"/>
            </a:rPr>
            <a:t>sharing </a:t>
          </a:r>
          <a:r>
            <a:rPr lang="en-NZ" sz="900" kern="1200" dirty="0" smtClean="0">
              <a:latin typeface="Calibri" charset="0"/>
              <a:ea typeface="Calibri" charset="0"/>
              <a:cs typeface="Calibri" charset="0"/>
            </a:rPr>
            <a:t>expectations; collecting and analysing evidence of </a:t>
          </a:r>
          <a:r>
            <a:rPr lang="en-NZ" sz="900" kern="1200" dirty="0" smtClean="0">
              <a:latin typeface="Calibri" charset="0"/>
              <a:ea typeface="Calibri" charset="0"/>
              <a:cs typeface="Calibri" charset="0"/>
            </a:rPr>
            <a:t>student</a:t>
          </a:r>
          <a:br>
            <a:rPr lang="en-NZ" sz="900" kern="1200" dirty="0" smtClean="0">
              <a:latin typeface="Calibri" charset="0"/>
              <a:ea typeface="Calibri" charset="0"/>
              <a:cs typeface="Calibri" charset="0"/>
            </a:rPr>
          </a:br>
          <a:r>
            <a:rPr lang="en-NZ" sz="900" kern="1200" dirty="0" smtClean="0">
              <a:latin typeface="Calibri" charset="0"/>
              <a:ea typeface="Calibri" charset="0"/>
              <a:cs typeface="Calibri" charset="0"/>
            </a:rPr>
            <a:t> </a:t>
          </a:r>
          <a:r>
            <a:rPr lang="en-NZ" sz="900" kern="1200" dirty="0" smtClean="0">
              <a:latin typeface="Calibri" charset="0"/>
              <a:ea typeface="Calibri" charset="0"/>
              <a:cs typeface="Calibri" charset="0"/>
            </a:rPr>
            <a:t>learning </a:t>
          </a:r>
          <a:endParaRPr lang="en-NZ" sz="900" kern="1200" dirty="0">
            <a:latin typeface="Calibri" charset="0"/>
            <a:ea typeface="Calibri" charset="0"/>
            <a:cs typeface="Calibri" charset="0"/>
          </a:endParaRPr>
        </a:p>
      </dsp:txBody>
      <dsp:txXfrm>
        <a:off x="3097163" y="122115"/>
        <a:ext cx="1006472" cy="1006472"/>
      </dsp:txXfrm>
    </dsp:sp>
    <dsp:sp modelId="{F111A602-E5C3-4A9E-99B2-8665E927B0DE}">
      <dsp:nvSpPr>
        <dsp:cNvPr id="0" name=""/>
        <dsp:cNvSpPr/>
      </dsp:nvSpPr>
      <dsp:spPr>
        <a:xfrm>
          <a:off x="4291934" y="2344112"/>
          <a:ext cx="1423366" cy="1423366"/>
        </a:xfrm>
        <a:prstGeom prst="ellipse">
          <a:avLst/>
        </a:prstGeom>
        <a:solidFill>
          <a:srgbClr val="00819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NZ" sz="1000" kern="1200" dirty="0" smtClean="0">
              <a:latin typeface="Calibri" charset="0"/>
              <a:ea typeface="Calibri" charset="0"/>
              <a:cs typeface="Calibri" charset="0"/>
            </a:rPr>
            <a:t>Comparison of that evidence against expectations, benchmarks or </a:t>
          </a:r>
          <a:r>
            <a:rPr lang="en-NZ" sz="1000" kern="1200" dirty="0" smtClean="0">
              <a:latin typeface="Calibri" charset="0"/>
              <a:ea typeface="Calibri" charset="0"/>
              <a:cs typeface="Calibri" charset="0"/>
            </a:rPr>
            <a:t>“standards”.</a:t>
          </a:r>
          <a:endParaRPr lang="en-NZ" sz="1000" kern="1200" dirty="0">
            <a:latin typeface="Calibri" charset="0"/>
            <a:ea typeface="Calibri" charset="0"/>
            <a:cs typeface="Calibri" charset="0"/>
          </a:endParaRPr>
        </a:p>
      </dsp:txBody>
      <dsp:txXfrm>
        <a:off x="4500381" y="2552559"/>
        <a:ext cx="1006472" cy="1006472"/>
      </dsp:txXfrm>
    </dsp:sp>
    <dsp:sp modelId="{815E7C2D-C2D9-4EEB-B9DE-8777CB3565F7}">
      <dsp:nvSpPr>
        <dsp:cNvPr id="0" name=""/>
        <dsp:cNvSpPr/>
      </dsp:nvSpPr>
      <dsp:spPr>
        <a:xfrm>
          <a:off x="1485499" y="2344112"/>
          <a:ext cx="1423366" cy="1423366"/>
        </a:xfrm>
        <a:prstGeom prst="ellipse">
          <a:avLst/>
        </a:prstGeom>
        <a:solidFill>
          <a:srgbClr val="5845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en-NZ" sz="1000" kern="1200" dirty="0" smtClean="0">
              <a:latin typeface="Calibri" charset="0"/>
              <a:ea typeface="Calibri" charset="0"/>
              <a:cs typeface="Calibri" charset="0"/>
            </a:rPr>
            <a:t>Adjustment of judgments to align with common expectations, benchmarks or </a:t>
          </a:r>
          <a:r>
            <a:rPr lang="en-NZ" sz="1000" kern="1200" dirty="0" smtClean="0">
              <a:latin typeface="Calibri" charset="0"/>
              <a:ea typeface="Calibri" charset="0"/>
              <a:cs typeface="Calibri" charset="0"/>
            </a:rPr>
            <a:t>“standards”.</a:t>
          </a:r>
          <a:endParaRPr lang="en-NZ" sz="1000" kern="1200" dirty="0">
            <a:latin typeface="Calibri" charset="0"/>
            <a:ea typeface="Calibri" charset="0"/>
            <a:cs typeface="Calibri" charset="0"/>
          </a:endParaRPr>
        </a:p>
      </dsp:txBody>
      <dsp:txXfrm>
        <a:off x="1693946" y="2552559"/>
        <a:ext cx="1006472" cy="100647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87D058-B110-4B9F-B822-F4AA440EDFCB}">
      <dsp:nvSpPr>
        <dsp:cNvPr id="0" name=""/>
        <dsp:cNvSpPr/>
      </dsp:nvSpPr>
      <dsp:spPr>
        <a:xfrm>
          <a:off x="0" y="373541"/>
          <a:ext cx="2250250" cy="1350150"/>
        </a:xfrm>
        <a:prstGeom prst="rect">
          <a:avLst/>
        </a:prstGeom>
        <a:solidFill>
          <a:srgbClr val="982C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Professional respect and trust</a:t>
          </a:r>
          <a:endParaRPr lang="en-NZ" sz="2000" kern="1200" dirty="0">
            <a:latin typeface="Calibri" charset="0"/>
            <a:ea typeface="Calibri" charset="0"/>
            <a:cs typeface="Calibri" charset="0"/>
          </a:endParaRPr>
        </a:p>
      </dsp:txBody>
      <dsp:txXfrm>
        <a:off x="0" y="373541"/>
        <a:ext cx="2250250" cy="1350150"/>
      </dsp:txXfrm>
    </dsp:sp>
    <dsp:sp modelId="{DA268063-D5E4-4E28-AE20-922F85EA9644}">
      <dsp:nvSpPr>
        <dsp:cNvPr id="0" name=""/>
        <dsp:cNvSpPr/>
      </dsp:nvSpPr>
      <dsp:spPr>
        <a:xfrm>
          <a:off x="2475274" y="373541"/>
          <a:ext cx="2250250" cy="1350150"/>
        </a:xfrm>
        <a:prstGeom prst="rect">
          <a:avLst/>
        </a:prstGeom>
        <a:solidFill>
          <a:srgbClr val="68770C"/>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Communication skills and participation in decision making</a:t>
          </a:r>
          <a:endParaRPr lang="en-NZ" sz="2000" kern="1200" dirty="0">
            <a:latin typeface="Calibri" charset="0"/>
            <a:ea typeface="Calibri" charset="0"/>
            <a:cs typeface="Calibri" charset="0"/>
          </a:endParaRPr>
        </a:p>
      </dsp:txBody>
      <dsp:txXfrm>
        <a:off x="2475274" y="373541"/>
        <a:ext cx="2250250" cy="1350150"/>
      </dsp:txXfrm>
    </dsp:sp>
    <dsp:sp modelId="{0858CAA7-25A1-435E-A932-1B6F8DCE4291}">
      <dsp:nvSpPr>
        <dsp:cNvPr id="0" name=""/>
        <dsp:cNvSpPr/>
      </dsp:nvSpPr>
      <dsp:spPr>
        <a:xfrm>
          <a:off x="4950550" y="373541"/>
          <a:ext cx="2250250" cy="1350150"/>
        </a:xfrm>
        <a:prstGeom prst="rect">
          <a:avLst/>
        </a:prstGeom>
        <a:solidFill>
          <a:srgbClr val="584571"/>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Open-mindedness to new information and perspectives</a:t>
          </a:r>
          <a:endParaRPr lang="en-NZ" sz="2000" kern="1200" dirty="0">
            <a:latin typeface="Calibri" charset="0"/>
            <a:ea typeface="Calibri" charset="0"/>
            <a:cs typeface="Calibri" charset="0"/>
          </a:endParaRPr>
        </a:p>
      </dsp:txBody>
      <dsp:txXfrm>
        <a:off x="4950550" y="373541"/>
        <a:ext cx="2250250" cy="1350150"/>
      </dsp:txXfrm>
    </dsp:sp>
    <dsp:sp modelId="{B3CCEFB3-4305-439B-8C34-95D9C37485F1}">
      <dsp:nvSpPr>
        <dsp:cNvPr id="0" name=""/>
        <dsp:cNvSpPr/>
      </dsp:nvSpPr>
      <dsp:spPr>
        <a:xfrm>
          <a:off x="0" y="1948716"/>
          <a:ext cx="2250250" cy="1350150"/>
        </a:xfrm>
        <a:prstGeom prst="rect">
          <a:avLst/>
        </a:prstGeom>
        <a:solidFill>
          <a:srgbClr val="008198"/>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Deepening pedagogical and curriculum knowledge</a:t>
          </a:r>
          <a:endParaRPr lang="en-NZ" sz="2000" kern="1200" dirty="0">
            <a:latin typeface="Calibri" charset="0"/>
            <a:ea typeface="Calibri" charset="0"/>
            <a:cs typeface="Calibri" charset="0"/>
          </a:endParaRPr>
        </a:p>
      </dsp:txBody>
      <dsp:txXfrm>
        <a:off x="0" y="1948716"/>
        <a:ext cx="2250250" cy="1350150"/>
      </dsp:txXfrm>
    </dsp:sp>
    <dsp:sp modelId="{571748C6-0E7E-4C2C-B516-B8BF4DCD1E37}">
      <dsp:nvSpPr>
        <dsp:cNvPr id="0" name=""/>
        <dsp:cNvSpPr/>
      </dsp:nvSpPr>
      <dsp:spPr>
        <a:xfrm>
          <a:off x="2475274" y="1948716"/>
          <a:ext cx="2250250" cy="1350150"/>
        </a:xfrm>
        <a:prstGeom prst="rect">
          <a:avLst/>
        </a:prstGeom>
        <a:solidFill>
          <a:srgbClr val="E2770B"/>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Sharing of information and power </a:t>
          </a:r>
          <a:endParaRPr lang="en-NZ" sz="2000" kern="1200" dirty="0">
            <a:latin typeface="Calibri" charset="0"/>
            <a:ea typeface="Calibri" charset="0"/>
            <a:cs typeface="Calibri" charset="0"/>
          </a:endParaRPr>
        </a:p>
      </dsp:txBody>
      <dsp:txXfrm>
        <a:off x="2475274" y="1948716"/>
        <a:ext cx="2250250" cy="1350150"/>
      </dsp:txXfrm>
    </dsp:sp>
    <dsp:sp modelId="{5B270172-A79C-4412-BE4A-97A3D176E0DF}">
      <dsp:nvSpPr>
        <dsp:cNvPr id="0" name=""/>
        <dsp:cNvSpPr/>
      </dsp:nvSpPr>
      <dsp:spPr>
        <a:xfrm>
          <a:off x="4950550" y="1948716"/>
          <a:ext cx="2250250" cy="1350150"/>
        </a:xfrm>
        <a:prstGeom prst="rect">
          <a:avLst/>
        </a:prstGeom>
        <a:solidFill>
          <a:srgbClr val="982C26"/>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ctr" defTabSz="889000">
            <a:lnSpc>
              <a:spcPct val="90000"/>
            </a:lnSpc>
            <a:spcBef>
              <a:spcPct val="0"/>
            </a:spcBef>
            <a:spcAft>
              <a:spcPct val="35000"/>
            </a:spcAft>
          </a:pPr>
          <a:r>
            <a:rPr lang="en-NZ" sz="2000" kern="1200" dirty="0" smtClean="0">
              <a:latin typeface="Calibri" charset="0"/>
              <a:ea typeface="Calibri" charset="0"/>
              <a:cs typeface="Calibri" charset="0"/>
            </a:rPr>
            <a:t>Shared responsibility</a:t>
          </a:r>
          <a:endParaRPr lang="en-NZ" sz="2000" kern="1200" dirty="0">
            <a:latin typeface="Calibri" charset="0"/>
            <a:ea typeface="Calibri" charset="0"/>
            <a:cs typeface="Calibri" charset="0"/>
          </a:endParaRPr>
        </a:p>
      </dsp:txBody>
      <dsp:txXfrm>
        <a:off x="4950550" y="1948716"/>
        <a:ext cx="2250250" cy="1350150"/>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4">
  <dgm:title val=""/>
  <dgm:desc val=""/>
  <dgm:catLst>
    <dgm:cat type="list" pri="1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lIns="91440" tIns="45720" rIns="91440" bIns="45720" rtlCol="0"/>
          <a:lstStyle>
            <a:lvl1pPr algn="l" eaLnBrk="1" hangingPunct="1">
              <a:defRPr sz="1200">
                <a:ea typeface="+mn-ea"/>
                <a:cs typeface="Arial" charset="0"/>
              </a:defRPr>
            </a:lvl1pPr>
          </a:lstStyle>
          <a:p>
            <a:pPr>
              <a:defRPr/>
            </a:pPr>
            <a:endParaRPr lang="en-US"/>
          </a:p>
        </p:txBody>
      </p:sp>
      <p:sp>
        <p:nvSpPr>
          <p:cNvPr id="3" name="Date Placeholder 2"/>
          <p:cNvSpPr>
            <a:spLocks noGrp="1"/>
          </p:cNvSpPr>
          <p:nvPr>
            <p:ph type="dt" sz="quarter"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05458A36-4FE3-0D40-ABCD-B0556661217D}" type="datetimeFigureOut">
              <a:rPr lang="en-US" altLang="en-US"/>
              <a:pPr>
                <a:defRPr/>
              </a:pPr>
              <a:t>5/1/17</a:t>
            </a:fld>
            <a:endParaRPr lang="en-US" altLang="en-US"/>
          </a:p>
        </p:txBody>
      </p:sp>
      <p:sp>
        <p:nvSpPr>
          <p:cNvPr id="4" name="Footer Placeholder 3"/>
          <p:cNvSpPr>
            <a:spLocks noGrp="1"/>
          </p:cNvSpPr>
          <p:nvPr>
            <p:ph type="ftr" sz="quarter" idx="2"/>
          </p:nvPr>
        </p:nvSpPr>
        <p:spPr>
          <a:xfrm>
            <a:off x="0" y="9440863"/>
            <a:ext cx="2949575" cy="496887"/>
          </a:xfrm>
          <a:prstGeom prst="rect">
            <a:avLst/>
          </a:prstGeom>
        </p:spPr>
        <p:txBody>
          <a:bodyPr vert="horz" lIns="91440" tIns="45720" rIns="91440" bIns="45720" rtlCol="0" anchor="b"/>
          <a:lstStyle>
            <a:lvl1pPr algn="l" eaLnBrk="1" hangingPunct="1">
              <a:defRPr sz="1200">
                <a:ea typeface="+mn-ea"/>
                <a:cs typeface="Arial" charset="0"/>
              </a:defRPr>
            </a:lvl1pPr>
          </a:lstStyle>
          <a:p>
            <a:pPr>
              <a:defRPr/>
            </a:pPr>
            <a:endParaRPr lang="en-US"/>
          </a:p>
        </p:txBody>
      </p:sp>
      <p:sp>
        <p:nvSpPr>
          <p:cNvPr id="5" name="Slide Number Placeholder 4"/>
          <p:cNvSpPr>
            <a:spLocks noGrp="1"/>
          </p:cNvSpPr>
          <p:nvPr>
            <p:ph type="sldNum" sz="quarter" idx="3"/>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BD2A20E8-3BEF-6546-989D-24FE9FCFC1D0}" type="slidenum">
              <a:rPr lang="en-US" altLang="en-US"/>
              <a:pPr>
                <a:defRPr/>
              </a:pPr>
              <a:t>‹#›</a:t>
            </a:fld>
            <a:endParaRPr lang="en-US" altLang="en-US"/>
          </a:p>
        </p:txBody>
      </p:sp>
    </p:spTree>
    <p:extLst>
      <p:ext uri="{BB962C8B-B14F-4D97-AF65-F5344CB8AC3E}">
        <p14:creationId xmlns:p14="http://schemas.microsoft.com/office/powerpoint/2010/main" val="78728208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9575" cy="496888"/>
          </a:xfrm>
          <a:prstGeom prst="rect">
            <a:avLst/>
          </a:prstGeom>
        </p:spPr>
        <p:txBody>
          <a:bodyPr vert="horz" wrap="square" lIns="91440" tIns="45720" rIns="91440" bIns="45720" numCol="1" anchor="t"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3" name="Date Placeholder 2"/>
          <p:cNvSpPr>
            <a:spLocks noGrp="1"/>
          </p:cNvSpPr>
          <p:nvPr>
            <p:ph type="dt" idx="1"/>
          </p:nvPr>
        </p:nvSpPr>
        <p:spPr>
          <a:xfrm>
            <a:off x="3854450" y="0"/>
            <a:ext cx="2949575" cy="496888"/>
          </a:xfrm>
          <a:prstGeom prst="rect">
            <a:avLst/>
          </a:prstGeom>
        </p:spPr>
        <p:txBody>
          <a:bodyPr vert="horz" wrap="square" lIns="91440" tIns="45720" rIns="91440" bIns="45720" numCol="1" anchor="t" anchorCtr="0" compatLnSpc="1">
            <a:prstTxWarp prst="textNoShape">
              <a:avLst/>
            </a:prstTxWarp>
          </a:bodyPr>
          <a:lstStyle>
            <a:lvl1pPr algn="r" eaLnBrk="1" hangingPunct="1">
              <a:defRPr sz="1200" smtClean="0"/>
            </a:lvl1pPr>
          </a:lstStyle>
          <a:p>
            <a:pPr>
              <a:defRPr/>
            </a:pPr>
            <a:fld id="{80A280DE-B0C5-0542-B615-1CE355961F0D}" type="datetimeFigureOut">
              <a:rPr lang="en-US" altLang="en-US"/>
              <a:pPr>
                <a:defRPr/>
              </a:pPr>
              <a:t>5/1/17</a:t>
            </a:fld>
            <a:endParaRPr lang="en-NZ" altLang="en-US"/>
          </a:p>
        </p:txBody>
      </p:sp>
      <p:sp>
        <p:nvSpPr>
          <p:cNvPr id="4" name="Slide Image Placeholder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pPr lvl="0"/>
            <a:endParaRPr lang="en-NZ" noProof="0" smtClean="0"/>
          </a:p>
        </p:txBody>
      </p:sp>
      <p:sp>
        <p:nvSpPr>
          <p:cNvPr id="5" name="Notes Placeholder 4"/>
          <p:cNvSpPr>
            <a:spLocks noGrp="1"/>
          </p:cNvSpPr>
          <p:nvPr>
            <p:ph type="body" sz="quarter" idx="3"/>
          </p:nvPr>
        </p:nvSpPr>
        <p:spPr>
          <a:xfrm>
            <a:off x="681038" y="4721225"/>
            <a:ext cx="5443537" cy="4471988"/>
          </a:xfrm>
          <a:prstGeom prst="rect">
            <a:avLst/>
          </a:prstGeom>
        </p:spPr>
        <p:txBody>
          <a:bodyPr vert="horz" wrap="square" lIns="91440" tIns="45720" rIns="91440" bIns="45720" numCol="1" anchor="t" anchorCtr="0" compatLnSpc="1">
            <a:prstTxWarp prst="textNoShape">
              <a:avLst/>
            </a:prstTxWarp>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NZ" noProof="0" smtClean="0"/>
          </a:p>
        </p:txBody>
      </p:sp>
      <p:sp>
        <p:nvSpPr>
          <p:cNvPr id="6" name="Footer Placeholder 5"/>
          <p:cNvSpPr>
            <a:spLocks noGrp="1"/>
          </p:cNvSpPr>
          <p:nvPr>
            <p:ph type="ftr" sz="quarter" idx="4"/>
          </p:nvPr>
        </p:nvSpPr>
        <p:spPr>
          <a:xfrm>
            <a:off x="0" y="9440863"/>
            <a:ext cx="2949575" cy="496887"/>
          </a:xfrm>
          <a:prstGeom prst="rect">
            <a:avLst/>
          </a:prstGeom>
        </p:spPr>
        <p:txBody>
          <a:bodyPr vert="horz" wrap="square" lIns="91440" tIns="45720" rIns="91440" bIns="45720" numCol="1" anchor="b" anchorCtr="0" compatLnSpc="1">
            <a:prstTxWarp prst="textNoShape">
              <a:avLst/>
            </a:prstTxWarp>
          </a:bodyPr>
          <a:lstStyle>
            <a:lvl1pPr eaLnBrk="1" hangingPunct="1">
              <a:defRPr sz="1200">
                <a:ea typeface="+mn-ea"/>
                <a:cs typeface="Arial" charset="0"/>
              </a:defRPr>
            </a:lvl1pPr>
          </a:lstStyle>
          <a:p>
            <a:pPr>
              <a:defRPr/>
            </a:pPr>
            <a:endParaRPr lang="en-NZ"/>
          </a:p>
        </p:txBody>
      </p:sp>
      <p:sp>
        <p:nvSpPr>
          <p:cNvPr id="7" name="Slide Number Placeholder 6"/>
          <p:cNvSpPr>
            <a:spLocks noGrp="1"/>
          </p:cNvSpPr>
          <p:nvPr>
            <p:ph type="sldNum" sz="quarter" idx="5"/>
          </p:nvPr>
        </p:nvSpPr>
        <p:spPr>
          <a:xfrm>
            <a:off x="3854450" y="9440863"/>
            <a:ext cx="2949575" cy="4968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smtClean="0"/>
            </a:lvl1pPr>
          </a:lstStyle>
          <a:p>
            <a:pPr>
              <a:defRPr/>
            </a:pPr>
            <a:fld id="{4101969F-B48B-0C46-A6E2-DF22541B0FF3}" type="slidenum">
              <a:rPr lang="en-NZ" altLang="en-US"/>
              <a:pPr>
                <a:defRPr/>
              </a:pPr>
              <a:t>‹#›</a:t>
            </a:fld>
            <a:endParaRPr lang="en-NZ" altLang="en-US"/>
          </a:p>
        </p:txBody>
      </p:sp>
    </p:spTree>
    <p:extLst>
      <p:ext uri="{BB962C8B-B14F-4D97-AF65-F5344CB8AC3E}">
        <p14:creationId xmlns:p14="http://schemas.microsoft.com/office/powerpoint/2010/main" val="609946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40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spcBef>
                <a:spcPct val="0"/>
              </a:spcBef>
            </a:pPr>
            <a:endParaRPr lang="en-NZ" altLang="en-US"/>
          </a:p>
        </p:txBody>
      </p:sp>
      <p:sp>
        <p:nvSpPr>
          <p:cNvPr id="440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6047B1C5-E783-FA4F-A2D4-FAB0A711B752}" type="slidenum">
              <a:rPr lang="en-NZ" altLang="en-US"/>
              <a:pPr eaLnBrk="1" hangingPunct="1"/>
              <a:t>2</a:t>
            </a:fld>
            <a:endParaRPr lang="en-NZ" altLang="en-US"/>
          </a:p>
        </p:txBody>
      </p:sp>
    </p:spTree>
    <p:extLst>
      <p:ext uri="{BB962C8B-B14F-4D97-AF65-F5344CB8AC3E}">
        <p14:creationId xmlns:p14="http://schemas.microsoft.com/office/powerpoint/2010/main" val="17115480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p>
        </p:txBody>
      </p:sp>
    </p:spTree>
    <p:extLst>
      <p:ext uri="{BB962C8B-B14F-4D97-AF65-F5344CB8AC3E}">
        <p14:creationId xmlns:p14="http://schemas.microsoft.com/office/powerpoint/2010/main" val="18687907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222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a:t>4. All teachers need to be prepared to give evidence and reasons for their judgments.</a:t>
            </a:r>
          </a:p>
          <a:p>
            <a:r>
              <a:rPr lang="en-NZ" altLang="en-US"/>
              <a:t>5. Disagreements and differences of opinion are often where real learning takes place. It can expose different expectations, understandings of language and personal bias-often to do with different expectations for gender, length of text, neatness of writing.</a:t>
            </a:r>
            <a:endParaRPr lang="en-GB" altLang="en-US"/>
          </a:p>
        </p:txBody>
      </p:sp>
    </p:spTree>
    <p:extLst>
      <p:ext uri="{BB962C8B-B14F-4D97-AF65-F5344CB8AC3E}">
        <p14:creationId xmlns:p14="http://schemas.microsoft.com/office/powerpoint/2010/main" val="1794964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50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50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F96594D8-C70C-134D-8CDB-2BF3AFD49DDC}" type="slidenum">
              <a:rPr lang="en-NZ" altLang="en-US"/>
              <a:pPr eaLnBrk="1" hangingPunct="1"/>
              <a:t>3</a:t>
            </a:fld>
            <a:endParaRPr lang="en-NZ" altLang="en-US"/>
          </a:p>
        </p:txBody>
      </p:sp>
    </p:spTree>
    <p:extLst>
      <p:ext uri="{BB962C8B-B14F-4D97-AF65-F5344CB8AC3E}">
        <p14:creationId xmlns:p14="http://schemas.microsoft.com/office/powerpoint/2010/main" val="127261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60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NZ" altLang="en-US"/>
          </a:p>
        </p:txBody>
      </p:sp>
      <p:sp>
        <p:nvSpPr>
          <p:cNvPr id="460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fld id="{EFB48DEF-E1AD-6F41-B0DD-2C75122E093B}" type="slidenum">
              <a:rPr lang="en-NZ" altLang="en-US"/>
              <a:pPr eaLnBrk="1" hangingPunct="1"/>
              <a:t>8</a:t>
            </a:fld>
            <a:endParaRPr lang="en-NZ" altLang="en-US"/>
          </a:p>
        </p:txBody>
      </p:sp>
    </p:spTree>
    <p:extLst>
      <p:ext uri="{BB962C8B-B14F-4D97-AF65-F5344CB8AC3E}">
        <p14:creationId xmlns:p14="http://schemas.microsoft.com/office/powerpoint/2010/main" val="11260589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7107"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GB" altLang="en-US" sz="900">
                <a:latin typeface="Arial" charset="0"/>
              </a:rPr>
              <a:t>The frequency of moderation will depend on the size of the school, the stability of staff and their experience of moderation. For small schools (1-3 teachers) with a stable staff it may be appropriate to moderate 1-2 times a year. For these schools, often with few students in the same level,  it may be more important to moderate more frequently across schools. For less experienced schools it may be more appropriate to moderate more frequently until the process is understood and expectations are more closely aligned.</a:t>
            </a:r>
          </a:p>
          <a:p>
            <a:endParaRPr lang="en-GB" altLang="en-US"/>
          </a:p>
        </p:txBody>
      </p:sp>
    </p:spTree>
    <p:extLst>
      <p:ext uri="{BB962C8B-B14F-4D97-AF65-F5344CB8AC3E}">
        <p14:creationId xmlns:p14="http://schemas.microsoft.com/office/powerpoint/2010/main" val="3973879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8131"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NZ" altLang="en-US"/>
              <a:t>Annotation of student work: eg. Shared learning intentions, nature of task, level of support given, note of what students said or did.</a:t>
            </a:r>
          </a:p>
          <a:p>
            <a:r>
              <a:rPr lang="en-NZ" altLang="en-US"/>
              <a:t>Timescale: will work be done over 2-3 weeks? A term? Teachers need to agree so that evidence of learning is comparable and fair to students.</a:t>
            </a:r>
            <a:endParaRPr lang="en-GB" altLang="en-US"/>
          </a:p>
        </p:txBody>
      </p:sp>
    </p:spTree>
    <p:extLst>
      <p:ext uri="{BB962C8B-B14F-4D97-AF65-F5344CB8AC3E}">
        <p14:creationId xmlns:p14="http://schemas.microsoft.com/office/powerpoint/2010/main" val="181171149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NZ" altLang="en-US" sz="900"/>
              <a:t>All require decisions of how/when/where the samples are to be collected as photocopying is often required.</a:t>
            </a:r>
          </a:p>
          <a:p>
            <a:pPr marL="228600" indent="-228600"/>
            <a:r>
              <a:rPr lang="en-NZ" altLang="en-US" sz="900"/>
              <a:t>Decide on number of writing samples to be moderated at session. </a:t>
            </a:r>
          </a:p>
          <a:p>
            <a:pPr marL="228600" indent="-228600"/>
            <a:endParaRPr lang="en-NZ" altLang="en-US" sz="900"/>
          </a:p>
          <a:p>
            <a:pPr marL="228600" indent="-228600"/>
            <a:endParaRPr lang="en-GB" altLang="en-US"/>
          </a:p>
        </p:txBody>
      </p:sp>
    </p:spTree>
    <p:extLst>
      <p:ext uri="{BB962C8B-B14F-4D97-AF65-F5344CB8AC3E}">
        <p14:creationId xmlns:p14="http://schemas.microsoft.com/office/powerpoint/2010/main" val="2013022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49155"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28600" indent="-228600"/>
            <a:r>
              <a:rPr lang="en-NZ" altLang="en-US" sz="900"/>
              <a:t>All require decisions of how/when/where the samples are to be collected as photocopying is often required.</a:t>
            </a:r>
          </a:p>
          <a:p>
            <a:pPr marL="228600" indent="-228600"/>
            <a:r>
              <a:rPr lang="en-NZ" altLang="en-US" sz="900"/>
              <a:t>Decide on number of writing samples to be moderated at session. </a:t>
            </a:r>
          </a:p>
          <a:p>
            <a:pPr marL="228600" indent="-228600"/>
            <a:endParaRPr lang="en-NZ" altLang="en-US" sz="900"/>
          </a:p>
          <a:p>
            <a:pPr marL="228600" indent="-228600"/>
            <a:endParaRPr lang="en-GB" altLang="en-US"/>
          </a:p>
        </p:txBody>
      </p:sp>
    </p:spTree>
    <p:extLst>
      <p:ext uri="{BB962C8B-B14F-4D97-AF65-F5344CB8AC3E}">
        <p14:creationId xmlns:p14="http://schemas.microsoft.com/office/powerpoint/2010/main" val="107959135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0179"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sz="800"/>
          </a:p>
        </p:txBody>
      </p:sp>
    </p:spTree>
    <p:extLst>
      <p:ext uri="{BB962C8B-B14F-4D97-AF65-F5344CB8AC3E}">
        <p14:creationId xmlns:p14="http://schemas.microsoft.com/office/powerpoint/2010/main" val="17298606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Rot="1" noChangeAspect="1" noTextEdit="1"/>
          </p:cNvSpPr>
          <p:nvPr>
            <p:ph type="sldImg"/>
          </p:nvPr>
        </p:nvSpPr>
        <p:spPr bwMode="auto">
          <a:xfrm>
            <a:off x="917575" y="744538"/>
            <a:ext cx="4962525" cy="37226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51203" name="Rectangle 3"/>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GB" altLang="en-US"/>
          </a:p>
        </p:txBody>
      </p:sp>
    </p:spTree>
    <p:extLst>
      <p:ext uri="{BB962C8B-B14F-4D97-AF65-F5344CB8AC3E}">
        <p14:creationId xmlns:p14="http://schemas.microsoft.com/office/powerpoint/2010/main" val="104394887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GB"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GB" smtClean="0"/>
              <a:t>Click to edit Master subtitle style</a:t>
            </a:r>
            <a:endParaRPr lang="en-US"/>
          </a:p>
        </p:txBody>
      </p:sp>
    </p:spTree>
    <p:extLst>
      <p:ext uri="{BB962C8B-B14F-4D97-AF65-F5344CB8AC3E}">
        <p14:creationId xmlns:p14="http://schemas.microsoft.com/office/powerpoint/2010/main" val="123255073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407390856"/>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GB"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3322873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685800" y="609600"/>
            <a:ext cx="7772400" cy="54864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539356384"/>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txAndTwoObj" preserve="1">
  <p:cSld name="Title, Text, and 2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GB"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Content Placeholder 4"/>
          <p:cNvSpPr>
            <a:spLocks noGrp="1"/>
          </p:cNvSpPr>
          <p:nvPr>
            <p:ph sz="quarter" idx="3"/>
          </p:nvPr>
        </p:nvSpPr>
        <p:spPr>
          <a:xfrm>
            <a:off x="4648200" y="4114800"/>
            <a:ext cx="3810000" cy="1981200"/>
          </a:xfrm>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43427190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p:txBody>
          <a:bodyPr/>
          <a:lstStyle>
            <a:lvl1pPr>
              <a:defRPr b="1">
                <a:latin typeface="Calibri" charset="0"/>
                <a:ea typeface="Calibri" charset="0"/>
                <a:cs typeface="Calibri" charset="0"/>
              </a:defRPr>
            </a:lvl1pPr>
          </a:lstStyle>
          <a:p>
            <a:r>
              <a:rPr lang="en-GB" dirty="0" smtClean="0"/>
              <a:t> </a:t>
            </a:r>
            <a:endParaRPr lang="en-US" dirty="0"/>
          </a:p>
        </p:txBody>
      </p:sp>
      <p:sp>
        <p:nvSpPr>
          <p:cNvPr id="3" name="Content Placeholder 2"/>
          <p:cNvSpPr>
            <a:spLocks noGrp="1"/>
          </p:cNvSpPr>
          <p:nvPr>
            <p:ph idx="1"/>
          </p:nvPr>
        </p:nvSpPr>
        <p:spPr/>
        <p:txBody>
          <a:bodyPr/>
          <a:lstStyle/>
          <a:p>
            <a:pPr lvl="0"/>
            <a:r>
              <a:rPr lang="en-GB" dirty="0" smtClean="0"/>
              <a:t>Click to edit Master text styles</a:t>
            </a:r>
          </a:p>
          <a:p>
            <a:pPr lvl="1"/>
            <a:r>
              <a:rPr lang="en-GB" dirty="0" smtClean="0"/>
              <a:t>Second level</a:t>
            </a:r>
          </a:p>
          <a:p>
            <a:pPr lvl="2"/>
            <a:r>
              <a:rPr lang="en-GB" dirty="0" smtClean="0"/>
              <a:t>Third level</a:t>
            </a:r>
          </a:p>
          <a:p>
            <a:pPr lvl="3"/>
            <a:r>
              <a:rPr lang="en-GB" dirty="0" smtClean="0"/>
              <a:t>Fourth level</a:t>
            </a:r>
          </a:p>
          <a:p>
            <a:pPr lvl="4"/>
            <a:r>
              <a:rPr lang="en-GB" dirty="0" smtClean="0"/>
              <a:t>Fifth level</a:t>
            </a:r>
            <a:endParaRPr lang="en-US" dirty="0"/>
          </a:p>
        </p:txBody>
      </p:sp>
    </p:spTree>
    <p:extLst>
      <p:ext uri="{BB962C8B-B14F-4D97-AF65-F5344CB8AC3E}">
        <p14:creationId xmlns:p14="http://schemas.microsoft.com/office/powerpoint/2010/main" val="852977797"/>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GB"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GB" smtClean="0"/>
              <a:t>Click to edit Master text styles</a:t>
            </a:r>
          </a:p>
        </p:txBody>
      </p:sp>
    </p:spTree>
    <p:extLst>
      <p:ext uri="{BB962C8B-B14F-4D97-AF65-F5344CB8AC3E}">
        <p14:creationId xmlns:p14="http://schemas.microsoft.com/office/powerpoint/2010/main" val="1544490454"/>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1616219089"/>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GB"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Tree>
    <p:extLst>
      <p:ext uri="{BB962C8B-B14F-4D97-AF65-F5344CB8AC3E}">
        <p14:creationId xmlns:p14="http://schemas.microsoft.com/office/powerpoint/2010/main" val="273577920"/>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mtClean="0"/>
              <a:t>Click to edit Master title style</a:t>
            </a:r>
            <a:endParaRPr lang="en-US"/>
          </a:p>
        </p:txBody>
      </p:sp>
    </p:spTree>
    <p:extLst>
      <p:ext uri="{BB962C8B-B14F-4D97-AF65-F5344CB8AC3E}">
        <p14:creationId xmlns:p14="http://schemas.microsoft.com/office/powerpoint/2010/main" val="26161321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1034245482"/>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GB"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83117715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GB"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GB" smtClean="0"/>
              <a:t>Click to edit Master text styles</a:t>
            </a:r>
          </a:p>
        </p:txBody>
      </p:sp>
    </p:spTree>
    <p:extLst>
      <p:ext uri="{BB962C8B-B14F-4D97-AF65-F5344CB8AC3E}">
        <p14:creationId xmlns:p14="http://schemas.microsoft.com/office/powerpoint/2010/main" val="21333715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050" name="Picture 13" descr="assessment-main-bgnd"/>
          <p:cNvPicPr>
            <a:picLocks noChangeAspect="1" noChangeArrowheads="1"/>
          </p:cNvPicPr>
          <p:nvPr userDrawn="1"/>
        </p:nvPicPr>
        <p:blipFill>
          <a:blip r:embed="rId15">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Rectangle 2"/>
          <p:cNvSpPr>
            <a:spLocks noGrp="1" noChangeArrowheads="1"/>
          </p:cNvSpPr>
          <p:nvPr>
            <p:ph type="title"/>
          </p:nvPr>
        </p:nvSpPr>
        <p:spPr bwMode="auto">
          <a:xfrm>
            <a:off x="611188" y="919163"/>
            <a:ext cx="7777162" cy="792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en-US" altLang="en-US" dirty="0"/>
              <a:t>Click to edit Master title style</a:t>
            </a:r>
          </a:p>
        </p:txBody>
      </p:sp>
      <p:sp>
        <p:nvSpPr>
          <p:cNvPr id="2052" name="Rectangle 3"/>
          <p:cNvSpPr>
            <a:spLocks noGrp="1" noChangeArrowheads="1"/>
          </p:cNvSpPr>
          <p:nvPr>
            <p:ph type="body" idx="1"/>
          </p:nvPr>
        </p:nvSpPr>
        <p:spPr bwMode="auto">
          <a:xfrm>
            <a:off x="611188" y="2133600"/>
            <a:ext cx="7777162"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a:t>
            </a:r>
          </a:p>
        </p:txBody>
      </p:sp>
      <p:sp>
        <p:nvSpPr>
          <p:cNvPr id="1039" name="Text Box 15"/>
          <p:cNvSpPr txBox="1">
            <a:spLocks noChangeArrowheads="1"/>
          </p:cNvSpPr>
          <p:nvPr userDrawn="1"/>
        </p:nvSpPr>
        <p:spPr bwMode="auto">
          <a:xfrm>
            <a:off x="1187450" y="6308725"/>
            <a:ext cx="5616575" cy="252413"/>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nSpc>
                <a:spcPct val="150000"/>
              </a:lnSpc>
              <a:defRPr/>
            </a:pPr>
            <a:r>
              <a:rPr lang="en-US" altLang="en-US" sz="800" smtClean="0">
                <a:solidFill>
                  <a:srgbClr val="000000"/>
                </a:solidFill>
                <a:latin typeface="Tahoma" charset="0"/>
              </a:rPr>
              <a:t>© New Zealand Ministry of Education – copying restricted to use by New Zealand education sector.</a:t>
            </a:r>
            <a:endParaRPr lang="en-US" altLang="en-US" sz="800" dirty="0" smtClean="0">
              <a:solidFill>
                <a:srgbClr val="000000"/>
              </a:solidFill>
              <a:latin typeface="Tahoma" charset="0"/>
            </a:endParaRPr>
          </a:p>
        </p:txBody>
      </p:sp>
      <p:sp>
        <p:nvSpPr>
          <p:cNvPr id="1040" name="Text Box 16"/>
          <p:cNvSpPr txBox="1">
            <a:spLocks noChangeArrowheads="1"/>
          </p:cNvSpPr>
          <p:nvPr userDrawn="1"/>
        </p:nvSpPr>
        <p:spPr bwMode="auto">
          <a:xfrm>
            <a:off x="107950" y="6308725"/>
            <a:ext cx="935038" cy="244475"/>
          </a:xfrm>
          <a:prstGeom prst="rect">
            <a:avLst/>
          </a:prstGeom>
          <a:noFill/>
          <a:ln w="9525">
            <a:noFill/>
            <a:miter lim="800000"/>
            <a:headEnd/>
            <a:tailEnd/>
          </a:ln>
          <a:effectLst/>
        </p:spPr>
        <p:txBody>
          <a:bodyPr>
            <a:spAutoFit/>
          </a:bodyPr>
          <a:lstStyle>
            <a:lvl1pPr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marL="1600200" indent="-228600" eaLnBrk="0" hangingPunct="0">
              <a:defRPr sz="2400">
                <a:solidFill>
                  <a:schemeClr val="tx1"/>
                </a:solidFill>
                <a:latin typeface="Arial" charset="0"/>
                <a:ea typeface="ＭＳ Ｐゴシック" charset="-128"/>
              </a:defRPr>
            </a:lvl4pPr>
            <a:lvl5pPr marL="2057400" indent="-228600" eaLnBrk="0" hangingPunct="0">
              <a:defRPr sz="2400">
                <a:solidFill>
                  <a:schemeClr val="tx1"/>
                </a:solidFill>
                <a:latin typeface="Arial" charset="0"/>
                <a:ea typeface="ＭＳ Ｐゴシック" charset="-128"/>
              </a:defRPr>
            </a:lvl5pPr>
            <a:lvl6pPr marL="2514600" indent="-228600" eaLnBrk="0" fontAlgn="base" hangingPunct="0">
              <a:spcBef>
                <a:spcPct val="0"/>
              </a:spcBef>
              <a:spcAft>
                <a:spcPct val="0"/>
              </a:spcAft>
              <a:defRPr sz="2400">
                <a:solidFill>
                  <a:schemeClr val="tx1"/>
                </a:solidFill>
                <a:latin typeface="Arial" charset="0"/>
                <a:ea typeface="ＭＳ Ｐゴシック" charset="-128"/>
              </a:defRPr>
            </a:lvl6pPr>
            <a:lvl7pPr marL="2971800" indent="-228600" eaLnBrk="0" fontAlgn="base" hangingPunct="0">
              <a:spcBef>
                <a:spcPct val="0"/>
              </a:spcBef>
              <a:spcAft>
                <a:spcPct val="0"/>
              </a:spcAft>
              <a:defRPr sz="2400">
                <a:solidFill>
                  <a:schemeClr val="tx1"/>
                </a:solidFill>
                <a:latin typeface="Arial" charset="0"/>
                <a:ea typeface="ＭＳ Ｐゴシック" charset="-128"/>
              </a:defRPr>
            </a:lvl7pPr>
            <a:lvl8pPr marL="3429000" indent="-228600" eaLnBrk="0" fontAlgn="base" hangingPunct="0">
              <a:spcBef>
                <a:spcPct val="0"/>
              </a:spcBef>
              <a:spcAft>
                <a:spcPct val="0"/>
              </a:spcAft>
              <a:defRPr sz="2400">
                <a:solidFill>
                  <a:schemeClr val="tx1"/>
                </a:solidFill>
                <a:latin typeface="Arial" charset="0"/>
                <a:ea typeface="ＭＳ Ｐゴシック" charset="-128"/>
              </a:defRPr>
            </a:lvl8pPr>
            <a:lvl9pPr marL="3886200" indent="-228600" eaLnBrk="0" fontAlgn="base" hangingPunct="0">
              <a:spcBef>
                <a:spcPct val="0"/>
              </a:spcBef>
              <a:spcAft>
                <a:spcPct val="0"/>
              </a:spcAft>
              <a:defRPr sz="2400">
                <a:solidFill>
                  <a:schemeClr val="tx1"/>
                </a:solidFill>
                <a:latin typeface="Arial" charset="0"/>
                <a:ea typeface="ＭＳ Ｐゴシック" charset="-128"/>
              </a:defRPr>
            </a:lvl9pPr>
          </a:lstStyle>
          <a:p>
            <a:pPr algn="ctr">
              <a:spcBef>
                <a:spcPct val="50000"/>
              </a:spcBef>
              <a:defRPr/>
            </a:pPr>
            <a:r>
              <a:rPr lang="en-US" altLang="en-US" sz="1000" b="1" dirty="0" smtClean="0">
                <a:solidFill>
                  <a:srgbClr val="FFFFFF"/>
                </a:solidFill>
                <a:latin typeface="Tahoma" charset="0"/>
              </a:rPr>
              <a:t>Page </a:t>
            </a:r>
            <a:fld id="{848FC62D-DA09-2940-BB2E-FDB4AC998F13}" type="slidenum">
              <a:rPr lang="en-US" altLang="en-US" sz="1000" b="1" smtClean="0">
                <a:solidFill>
                  <a:srgbClr val="FFFFFF"/>
                </a:solidFill>
                <a:latin typeface="Tahoma" charset="0"/>
              </a:rPr>
              <a:pPr algn="ctr">
                <a:spcBef>
                  <a:spcPct val="50000"/>
                </a:spcBef>
                <a:defRPr/>
              </a:pPr>
              <a:t>‹#›</a:t>
            </a:fld>
            <a:endParaRPr lang="en-US" altLang="en-US" sz="1000" b="1" dirty="0" smtClean="0">
              <a:solidFill>
                <a:srgbClr val="FFFFFF"/>
              </a:solidFill>
              <a:latin typeface="Tahoma" charset="0"/>
            </a:endParaRPr>
          </a:p>
        </p:txBody>
      </p:sp>
    </p:spTree>
  </p:cSld>
  <p:clrMap bg1="lt1" tx1="dk1" bg2="lt2" tx2="dk2" accent1="accent1" accent2="accent2" accent3="accent3" accent4="accent4" accent5="accent5" accent6="accent6" hlink="hlink" folHlink="folHlink"/>
  <p:sldLayoutIdLst>
    <p:sldLayoutId id="2147484126" r:id="rId1"/>
    <p:sldLayoutId id="2147484127" r:id="rId2"/>
    <p:sldLayoutId id="2147484128" r:id="rId3"/>
    <p:sldLayoutId id="2147484129" r:id="rId4"/>
    <p:sldLayoutId id="2147484130" r:id="rId5"/>
    <p:sldLayoutId id="2147484131" r:id="rId6"/>
    <p:sldLayoutId id="2147484132" r:id="rId7"/>
    <p:sldLayoutId id="2147484133" r:id="rId8"/>
    <p:sldLayoutId id="2147484134" r:id="rId9"/>
    <p:sldLayoutId id="2147484135" r:id="rId10"/>
    <p:sldLayoutId id="2147484136" r:id="rId11"/>
    <p:sldLayoutId id="2147484137" r:id="rId12"/>
    <p:sldLayoutId id="2147484138" r:id="rId13"/>
  </p:sldLayoutIdLst>
  <p:timing>
    <p:tnLst>
      <p:par>
        <p:cTn id="1" dur="indefinite" restart="never" nodeType="tmRoot"/>
      </p:par>
    </p:tnLst>
  </p:timing>
  <p:txStyles>
    <p:titleStyle>
      <a:lvl1pPr algn="ctr" rtl="0" eaLnBrk="0" fontAlgn="base" hangingPunct="0">
        <a:spcBef>
          <a:spcPct val="0"/>
        </a:spcBef>
        <a:spcAft>
          <a:spcPct val="0"/>
        </a:spcAft>
        <a:defRPr sz="2800" b="1">
          <a:solidFill>
            <a:srgbClr val="00648C"/>
          </a:solidFill>
          <a:latin typeface="Calibri" charset="0"/>
          <a:ea typeface="Calibri" charset="0"/>
          <a:cs typeface="Calibri" charset="0"/>
        </a:defRPr>
      </a:lvl1pPr>
      <a:lvl2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9pPr>
    </p:titleStyle>
    <p:bodyStyle>
      <a:lvl1pPr marL="342900" indent="-342900" algn="l" rtl="0" eaLnBrk="0" fontAlgn="base" hangingPunct="0">
        <a:spcBef>
          <a:spcPct val="20000"/>
        </a:spcBef>
        <a:spcAft>
          <a:spcPct val="0"/>
        </a:spcAft>
        <a:buChar char="•"/>
        <a:defRPr sz="2400">
          <a:solidFill>
            <a:schemeClr val="tx1"/>
          </a:solidFill>
          <a:latin typeface="Calibri" charset="0"/>
          <a:ea typeface="Calibri" charset="0"/>
          <a:cs typeface="Calibri" charset="0"/>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nzmaths.co.nz/selecting-assessment-too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assessmenttki.org.nz/Assessment-tool-resources" TargetMode="External"/><Relationship Id="rId3" Type="http://schemas.openxmlformats.org/officeDocument/2006/relationships/image" Target="../media/image2.jpe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7.xml"/></Relationships>
</file>

<file path=ppt/slides/_rels/slide27.xml.rels><?xml version="1.0" encoding="UTF-8" standalone="yes"?>
<Relationships xmlns="http://schemas.openxmlformats.org/package/2006/relationships"><Relationship Id="rId3" Type="http://schemas.openxmlformats.org/officeDocument/2006/relationships/hyperlink" Target="hhttps://education.nsw.gov.au/curriculum/pdhpe/stages-4-and-5/programming#Consistent6" TargetMode="External"/><Relationship Id="rId4" Type="http://schemas.openxmlformats.org/officeDocument/2006/relationships/hyperlink" Target="http://assessment.tki.org.nz/Assessment-in-the-classroom/Assessment-for-learning-in-practice/Self-and-peer-assessment" TargetMode="External"/><Relationship Id="rId1" Type="http://schemas.openxmlformats.org/officeDocument/2006/relationships/slideLayout" Target="../slideLayouts/slideLayout7.xml"/><Relationship Id="rId2" Type="http://schemas.openxmlformats.org/officeDocument/2006/relationships/hyperlink" Target="http://www.nzmaths.co.nz/selecting-assessment-tool" TargetMode="Externa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9.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0.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nzcurriculum.tki.org.nz/National-Standards/Key-information/Fact-sheets/Overall-teacher-judgmen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ctrTitle"/>
          </p:nvPr>
        </p:nvSpPr>
        <p:spPr/>
        <p:txBody>
          <a:bodyPr/>
          <a:lstStyle/>
          <a:p>
            <a:pPr eaLnBrk="1" hangingPunct="1"/>
            <a:r>
              <a:rPr lang="en-NZ" altLang="en-US" sz="3600"/>
              <a:t>Making sound teacher judgments and moderating them</a:t>
            </a:r>
          </a:p>
        </p:txBody>
      </p:sp>
      <p:sp>
        <p:nvSpPr>
          <p:cNvPr id="2052" name="Subtitle 2"/>
          <p:cNvSpPr>
            <a:spLocks noGrp="1"/>
          </p:cNvSpPr>
          <p:nvPr>
            <p:ph type="subTitle" idx="1"/>
          </p:nvPr>
        </p:nvSpPr>
        <p:spPr/>
        <p:txBody>
          <a:bodyPr/>
          <a:lstStyle/>
          <a:p>
            <a:pPr eaLnBrk="1" hangingPunct="1"/>
            <a:r>
              <a:rPr lang="en-NZ" altLang="en-US">
                <a:solidFill>
                  <a:srgbClr val="898989"/>
                </a:solidFill>
              </a:rPr>
              <a:t>Module Two: Moderation Series for Primary Teachers</a:t>
            </a:r>
          </a:p>
        </p:txBody>
      </p:sp>
    </p:spTree>
    <p:extLst>
      <p:ext uri="{BB962C8B-B14F-4D97-AF65-F5344CB8AC3E}">
        <p14:creationId xmlns:p14="http://schemas.microsoft.com/office/powerpoint/2010/main" val="4200035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Title 1"/>
          <p:cNvSpPr>
            <a:spLocks noGrp="1"/>
          </p:cNvSpPr>
          <p:nvPr>
            <p:ph type="title"/>
          </p:nvPr>
        </p:nvSpPr>
        <p:spPr>
          <a:xfrm>
            <a:off x="611188" y="1052736"/>
            <a:ext cx="7921252" cy="576064"/>
          </a:xfrm>
        </p:spPr>
        <p:txBody>
          <a:bodyPr/>
          <a:lstStyle/>
          <a:p>
            <a:r>
              <a:rPr lang="en-NZ" altLang="en-US" sz="2200" dirty="0"/>
              <a:t>Information to guide selection of appropriate maths assessments</a:t>
            </a:r>
          </a:p>
        </p:txBody>
      </p:sp>
      <p:sp>
        <p:nvSpPr>
          <p:cNvPr id="11268" name="Content Placeholder 2"/>
          <p:cNvSpPr>
            <a:spLocks noGrp="1"/>
          </p:cNvSpPr>
          <p:nvPr>
            <p:ph idx="1"/>
          </p:nvPr>
        </p:nvSpPr>
        <p:spPr>
          <a:xfrm>
            <a:off x="971600" y="1988840"/>
            <a:ext cx="7200800" cy="3961110"/>
          </a:xfrm>
        </p:spPr>
        <p:txBody>
          <a:bodyPr/>
          <a:lstStyle/>
          <a:p>
            <a:pPr marL="0" indent="0">
              <a:buNone/>
            </a:pPr>
            <a:r>
              <a:rPr lang="en-NZ" altLang="en-US" sz="2000" dirty="0" smtClean="0"/>
              <a:t>This </a:t>
            </a:r>
            <a:r>
              <a:rPr lang="en-NZ" altLang="en-US" sz="2000" dirty="0"/>
              <a:t>website can support teachers to select appropriate maths tools or assessment approaches according to: purpose, type of information needed, and intended use</a:t>
            </a:r>
            <a:r>
              <a:rPr lang="en-NZ" altLang="en-US" sz="2000"/>
              <a:t>: </a:t>
            </a:r>
            <a:endParaRPr lang="en-NZ" altLang="en-US" sz="2000" smtClean="0"/>
          </a:p>
          <a:p>
            <a:pPr marL="0" indent="0" algn="ctr">
              <a:buNone/>
            </a:pPr>
            <a:r>
              <a:rPr lang="en-NZ" altLang="en-US" sz="2000" dirty="0" smtClean="0">
                <a:hlinkClick r:id="rId2"/>
              </a:rPr>
              <a:t>www.nzmaths.co.nz/selecting-assessment-tool</a:t>
            </a:r>
            <a:endParaRPr lang="en-NZ" altLang="en-US" sz="2000" dirty="0"/>
          </a:p>
        </p:txBody>
      </p:sp>
    </p:spTree>
    <p:extLst>
      <p:ext uri="{BB962C8B-B14F-4D97-AF65-F5344CB8AC3E}">
        <p14:creationId xmlns:p14="http://schemas.microsoft.com/office/powerpoint/2010/main" val="16838253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Title 1"/>
          <p:cNvSpPr>
            <a:spLocks noGrp="1"/>
          </p:cNvSpPr>
          <p:nvPr>
            <p:ph type="title"/>
          </p:nvPr>
        </p:nvSpPr>
        <p:spPr>
          <a:xfrm>
            <a:off x="611559" y="1052736"/>
            <a:ext cx="7920881" cy="576064"/>
          </a:xfrm>
        </p:spPr>
        <p:txBody>
          <a:bodyPr/>
          <a:lstStyle/>
          <a:p>
            <a:r>
              <a:rPr lang="en-NZ" altLang="en-US" sz="2600" dirty="0"/>
              <a:t>Information to guide selection of literacy assessments</a:t>
            </a:r>
          </a:p>
        </p:txBody>
      </p:sp>
      <p:sp>
        <p:nvSpPr>
          <p:cNvPr id="12292" name="Content Placeholder 2"/>
          <p:cNvSpPr>
            <a:spLocks noGrp="1"/>
          </p:cNvSpPr>
          <p:nvPr>
            <p:ph idx="1"/>
          </p:nvPr>
        </p:nvSpPr>
        <p:spPr>
          <a:xfrm>
            <a:off x="971600" y="1988840"/>
            <a:ext cx="7200800" cy="4176464"/>
          </a:xfrm>
        </p:spPr>
        <p:txBody>
          <a:bodyPr/>
          <a:lstStyle/>
          <a:p>
            <a:pPr marL="44450" indent="0">
              <a:buFont typeface="Arial" charset="0"/>
              <a:buNone/>
            </a:pPr>
            <a:r>
              <a:rPr lang="en-NZ" altLang="en-US" sz="2000" dirty="0"/>
              <a:t>This website can support teachers to select appropriate </a:t>
            </a:r>
            <a:r>
              <a:rPr lang="en-NZ" altLang="en-US" sz="2000" dirty="0" smtClean="0"/>
              <a:t>literacy assessment </a:t>
            </a:r>
            <a:r>
              <a:rPr lang="en-NZ" altLang="en-US" sz="2000" dirty="0"/>
              <a:t>tools: </a:t>
            </a:r>
            <a:endParaRPr lang="en-NZ" altLang="en-US" sz="2000" dirty="0" smtClean="0"/>
          </a:p>
          <a:p>
            <a:pPr marL="44450" indent="0" algn="ctr">
              <a:buFont typeface="Arial" charset="0"/>
              <a:buNone/>
            </a:pPr>
            <a:r>
              <a:rPr lang="en-NZ" altLang="en-US" sz="2000" dirty="0" smtClean="0">
                <a:hlinkClick r:id="rId2"/>
              </a:rPr>
              <a:t>www.Assessment.tki.org.nz/Assessment-tool-resources</a:t>
            </a:r>
            <a:endParaRPr lang="en-NZ" altLang="en-US" sz="2000" dirty="0"/>
          </a:p>
          <a:p>
            <a:pPr>
              <a:buFont typeface="Arial" charset="0"/>
              <a:buNone/>
            </a:pPr>
            <a:endParaRPr lang="en-NZ" altLang="en-US" dirty="0"/>
          </a:p>
        </p:txBody>
      </p:sp>
      <p:pic>
        <p:nvPicPr>
          <p:cNvPr id="12293" name="Content Placeholder 3" descr="Pictures 07 10 16 052.jpg"/>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19309" y="3429000"/>
            <a:ext cx="2833374" cy="21254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1282114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Title 1"/>
          <p:cNvSpPr>
            <a:spLocks noGrp="1"/>
          </p:cNvSpPr>
          <p:nvPr>
            <p:ph type="title"/>
          </p:nvPr>
        </p:nvSpPr>
        <p:spPr>
          <a:xfrm>
            <a:off x="1043609" y="1052736"/>
            <a:ext cx="7128792" cy="576064"/>
          </a:xfrm>
        </p:spPr>
        <p:txBody>
          <a:bodyPr/>
          <a:lstStyle/>
          <a:p>
            <a:r>
              <a:rPr lang="en-NZ" altLang="en-US"/>
              <a:t>   Interpreting information consistently</a:t>
            </a:r>
          </a:p>
        </p:txBody>
      </p:sp>
      <p:sp>
        <p:nvSpPr>
          <p:cNvPr id="13316" name="Content Placeholder 2"/>
          <p:cNvSpPr>
            <a:spLocks noGrp="1"/>
          </p:cNvSpPr>
          <p:nvPr>
            <p:ph idx="1"/>
          </p:nvPr>
        </p:nvSpPr>
        <p:spPr>
          <a:xfrm>
            <a:off x="971600" y="1988840"/>
            <a:ext cx="7200801" cy="3961110"/>
          </a:xfrm>
        </p:spPr>
        <p:txBody>
          <a:bodyPr/>
          <a:lstStyle/>
          <a:p>
            <a:pPr>
              <a:buFont typeface="Arial" charset="0"/>
              <a:buNone/>
            </a:pPr>
            <a:r>
              <a:rPr lang="en-NZ" altLang="en-US" sz="2000" i="1" dirty="0"/>
              <a:t>How consistent are your judgments of similar </a:t>
            </a:r>
            <a:r>
              <a:rPr lang="en-NZ" altLang="en-US" sz="2000" i="1" dirty="0" smtClean="0"/>
              <a:t>evidence:</a:t>
            </a:r>
            <a:r>
              <a:rPr lang="en-NZ" altLang="en-US" sz="2000" dirty="0" smtClean="0"/>
              <a:t/>
            </a:r>
            <a:br>
              <a:rPr lang="en-NZ" altLang="en-US" sz="2000" dirty="0" smtClean="0"/>
            </a:br>
            <a:endParaRPr lang="en-NZ" altLang="en-US" sz="2000" dirty="0"/>
          </a:p>
          <a:p>
            <a:r>
              <a:rPr lang="en-NZ" altLang="en-US" sz="2000" b="1" dirty="0" smtClean="0"/>
              <a:t>Over time</a:t>
            </a:r>
            <a:r>
              <a:rPr lang="en-NZ" altLang="en-US" sz="2000" dirty="0" smtClean="0"/>
              <a:t>  </a:t>
            </a:r>
            <a:r>
              <a:rPr lang="en-NZ" altLang="en-US" sz="2000" dirty="0"/>
              <a:t>(same evidence in Feb, May, Oct, Dec</a:t>
            </a:r>
            <a:r>
              <a:rPr lang="en-NZ" altLang="en-US" sz="2000" dirty="0" smtClean="0"/>
              <a:t>)?</a:t>
            </a:r>
            <a:r>
              <a:rPr lang="en-NZ" altLang="en-US" sz="2000" dirty="0"/>
              <a:t/>
            </a:r>
            <a:br>
              <a:rPr lang="en-NZ" altLang="en-US" sz="2000" dirty="0"/>
            </a:br>
            <a:r>
              <a:rPr lang="en-NZ" altLang="en-US" sz="2000" i="1" dirty="0" smtClean="0"/>
              <a:t>How </a:t>
            </a:r>
            <a:r>
              <a:rPr lang="en-NZ" altLang="en-US" sz="2000" i="1" dirty="0"/>
              <a:t>do you know, and ensure, you reach consistent judgments of students’ work through the year?</a:t>
            </a:r>
          </a:p>
          <a:p>
            <a:r>
              <a:rPr lang="en-NZ" altLang="en-US" sz="2000" b="1" dirty="0" smtClean="0"/>
              <a:t>Across students </a:t>
            </a:r>
            <a:r>
              <a:rPr lang="en-NZ" altLang="en-US" sz="2000" dirty="0" smtClean="0"/>
              <a:t> </a:t>
            </a:r>
            <a:r>
              <a:rPr lang="en-NZ" altLang="en-US" sz="2000" dirty="0"/>
              <a:t>(same evidence about different </a:t>
            </a:r>
            <a:r>
              <a:rPr lang="en-NZ" altLang="en-US" sz="2000" dirty="0" smtClean="0"/>
              <a:t>students</a:t>
            </a:r>
            <a:r>
              <a:rPr lang="en-NZ" altLang="en-US" sz="2000" dirty="0" smtClean="0"/>
              <a:t>)?</a:t>
            </a:r>
            <a:r>
              <a:rPr lang="en-NZ" altLang="en-US" sz="2000" dirty="0" smtClean="0"/>
              <a:t/>
            </a:r>
            <a:br>
              <a:rPr lang="en-NZ" altLang="en-US" sz="2000" dirty="0" smtClean="0"/>
            </a:br>
            <a:r>
              <a:rPr lang="en-NZ" altLang="en-US" sz="2000" i="1" dirty="0" smtClean="0"/>
              <a:t>How </a:t>
            </a:r>
            <a:r>
              <a:rPr lang="en-NZ" altLang="en-US" sz="2000" i="1" dirty="0"/>
              <a:t>do your judgments vary across gender, ethnicity, or various individual traits (behavioural, learning </a:t>
            </a:r>
            <a:r>
              <a:rPr lang="en-NZ" altLang="en-US" sz="2000" i="1" dirty="0" err="1"/>
              <a:t>etc</a:t>
            </a:r>
            <a:r>
              <a:rPr lang="en-NZ" altLang="en-US" sz="2000" i="1" dirty="0"/>
              <a:t>)? Should they vary?</a:t>
            </a:r>
            <a:endParaRPr lang="en-NZ" altLang="en-US" sz="2000" b="1" dirty="0"/>
          </a:p>
          <a:p>
            <a:r>
              <a:rPr lang="en-NZ" altLang="en-US" sz="2000" b="1" dirty="0" smtClean="0"/>
              <a:t>Across classes </a:t>
            </a:r>
            <a:r>
              <a:rPr lang="en-NZ" altLang="en-US" sz="2000" b="1" dirty="0"/>
              <a:t>or schools </a:t>
            </a:r>
            <a:r>
              <a:rPr lang="en-NZ" altLang="en-US" sz="2000" dirty="0"/>
              <a:t>(same </a:t>
            </a:r>
            <a:r>
              <a:rPr lang="en-NZ" altLang="en-US" sz="2000" dirty="0" smtClean="0"/>
              <a:t>evidence)?</a:t>
            </a:r>
            <a:r>
              <a:rPr lang="en-NZ" altLang="en-US" sz="2000" b="1" dirty="0" smtClean="0"/>
              <a:t/>
            </a:r>
            <a:br>
              <a:rPr lang="en-NZ" altLang="en-US" sz="2000" b="1" dirty="0" smtClean="0"/>
            </a:br>
            <a:r>
              <a:rPr lang="en-NZ" altLang="en-US" sz="2000" i="1" dirty="0" smtClean="0"/>
              <a:t>How </a:t>
            </a:r>
            <a:r>
              <a:rPr lang="en-NZ" altLang="en-US" sz="2000" i="1" dirty="0"/>
              <a:t>consistent are your judgments from year to year , </a:t>
            </a:r>
            <a:r>
              <a:rPr lang="en-NZ" altLang="en-US" sz="2000" i="1" dirty="0" smtClean="0"/>
              <a:t>across classes </a:t>
            </a:r>
            <a:r>
              <a:rPr lang="en-NZ" altLang="en-US" sz="2000" i="1" dirty="0"/>
              <a:t>or schools? How could you find out?</a:t>
            </a:r>
            <a:endParaRPr lang="en-NZ" altLang="en-US" sz="2000" dirty="0"/>
          </a:p>
          <a:p>
            <a:pPr lvl="1"/>
            <a:endParaRPr lang="en-NZ" altLang="en-US" sz="2400" dirty="0"/>
          </a:p>
        </p:txBody>
      </p:sp>
    </p:spTree>
    <p:extLst>
      <p:ext uri="{BB962C8B-B14F-4D97-AF65-F5344CB8AC3E}">
        <p14:creationId xmlns:p14="http://schemas.microsoft.com/office/powerpoint/2010/main" val="11330917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Title 1"/>
          <p:cNvSpPr>
            <a:spLocks noGrp="1"/>
          </p:cNvSpPr>
          <p:nvPr>
            <p:ph type="title"/>
          </p:nvPr>
        </p:nvSpPr>
        <p:spPr>
          <a:xfrm>
            <a:off x="971600" y="1052735"/>
            <a:ext cx="7200800" cy="576065"/>
          </a:xfrm>
        </p:spPr>
        <p:txBody>
          <a:bodyPr/>
          <a:lstStyle/>
          <a:p>
            <a:r>
              <a:rPr lang="en-NZ" altLang="en-US" dirty="0"/>
              <a:t>Examples of comparable writing assessments</a:t>
            </a:r>
          </a:p>
        </p:txBody>
      </p:sp>
      <p:sp>
        <p:nvSpPr>
          <p:cNvPr id="14340" name="Content Placeholder 2"/>
          <p:cNvSpPr>
            <a:spLocks noGrp="1"/>
          </p:cNvSpPr>
          <p:nvPr>
            <p:ph sz="half" idx="1"/>
          </p:nvPr>
        </p:nvSpPr>
        <p:spPr>
          <a:xfrm>
            <a:off x="971600" y="1988840"/>
            <a:ext cx="3096344" cy="2664296"/>
          </a:xfrm>
        </p:spPr>
        <p:txBody>
          <a:bodyPr/>
          <a:lstStyle/>
          <a:p>
            <a:r>
              <a:rPr lang="en-NZ" altLang="en-US" sz="2000" dirty="0"/>
              <a:t>When skills are clearly specified and referenced to a common framework (like the National Standards) the assessment task or context can differ.  </a:t>
            </a:r>
          </a:p>
        </p:txBody>
      </p:sp>
      <p:sp>
        <p:nvSpPr>
          <p:cNvPr id="14341" name="Content Placeholder 5"/>
          <p:cNvSpPr>
            <a:spLocks noGrp="1"/>
          </p:cNvSpPr>
          <p:nvPr>
            <p:ph sz="half" idx="2"/>
          </p:nvPr>
        </p:nvSpPr>
        <p:spPr>
          <a:xfrm>
            <a:off x="4139952" y="1988840"/>
            <a:ext cx="4032448" cy="3970784"/>
          </a:xfrm>
        </p:spPr>
        <p:txBody>
          <a:bodyPr/>
          <a:lstStyle/>
          <a:p>
            <a:r>
              <a:rPr lang="en-NZ" altLang="en-US" sz="2400" dirty="0">
                <a:latin typeface="Bradley Hand ITC" charset="0"/>
              </a:rPr>
              <a:t>On </a:t>
            </a:r>
            <a:r>
              <a:rPr lang="en-NZ" altLang="en-US" sz="2400" dirty="0" err="1">
                <a:latin typeface="Bradley Hand ITC" charset="0"/>
              </a:rPr>
              <a:t>Saterdae</a:t>
            </a:r>
            <a:r>
              <a:rPr lang="en-NZ" altLang="en-US" sz="2400" dirty="0">
                <a:latin typeface="Bradley Hand ITC" charset="0"/>
              </a:rPr>
              <a:t> I went to my </a:t>
            </a:r>
            <a:r>
              <a:rPr lang="en-NZ" altLang="en-US" sz="2400" dirty="0" err="1">
                <a:latin typeface="Bradley Hand ITC" charset="0"/>
              </a:rPr>
              <a:t>brothas</a:t>
            </a:r>
            <a:r>
              <a:rPr lang="en-NZ" altLang="en-US" sz="2400" dirty="0">
                <a:latin typeface="Bradley Hand ITC" charset="0"/>
              </a:rPr>
              <a:t> </a:t>
            </a:r>
            <a:r>
              <a:rPr lang="en-NZ" altLang="en-US" sz="2400" dirty="0" err="1">
                <a:latin typeface="Bradley Hand ITC" charset="0"/>
              </a:rPr>
              <a:t>soca</a:t>
            </a:r>
            <a:r>
              <a:rPr lang="en-NZ" altLang="en-US" sz="2400" dirty="0">
                <a:latin typeface="Bradley Hand ITC" charset="0"/>
              </a:rPr>
              <a:t> game. We had orangs at </a:t>
            </a:r>
            <a:r>
              <a:rPr lang="en-NZ" altLang="en-US" sz="2400" dirty="0" err="1">
                <a:latin typeface="Bradley Hand ITC" charset="0"/>
              </a:rPr>
              <a:t>haf</a:t>
            </a:r>
            <a:r>
              <a:rPr lang="en-NZ" altLang="en-US" sz="2400" dirty="0">
                <a:latin typeface="Bradley Hand ITC" charset="0"/>
              </a:rPr>
              <a:t> time and </a:t>
            </a:r>
            <a:r>
              <a:rPr lang="en-NZ" altLang="en-US" sz="2400" dirty="0" err="1">
                <a:latin typeface="Bradley Hand ITC" charset="0"/>
              </a:rPr>
              <a:t>i</a:t>
            </a:r>
            <a:r>
              <a:rPr lang="en-NZ" altLang="en-US" sz="2400" dirty="0">
                <a:latin typeface="Bradley Hand ITC" charset="0"/>
              </a:rPr>
              <a:t> had a ice </a:t>
            </a:r>
            <a:r>
              <a:rPr lang="en-NZ" altLang="en-US" sz="2400" dirty="0" err="1">
                <a:latin typeface="Bradley Hand ITC" charset="0"/>
              </a:rPr>
              <a:t>blok</a:t>
            </a:r>
            <a:r>
              <a:rPr lang="en-NZ" altLang="en-US" sz="2400" dirty="0">
                <a:latin typeface="Bradley Hand ITC" charset="0"/>
              </a:rPr>
              <a:t>. </a:t>
            </a:r>
            <a:r>
              <a:rPr lang="en-NZ" altLang="en-US" sz="2400" dirty="0" smtClean="0">
                <a:latin typeface="Bradley Hand ITC" charset="0"/>
              </a:rPr>
              <a:t/>
            </a:r>
            <a:br>
              <a:rPr lang="en-NZ" altLang="en-US" sz="2400" dirty="0" smtClean="0">
                <a:latin typeface="Bradley Hand ITC" charset="0"/>
              </a:rPr>
            </a:br>
            <a:r>
              <a:rPr lang="en-NZ" altLang="en-US" sz="1400" dirty="0" smtClean="0">
                <a:latin typeface="Arial" charset="0"/>
                <a:ea typeface="Arial" charset="0"/>
                <a:cs typeface="Arial" charset="0"/>
              </a:rPr>
              <a:t>(</a:t>
            </a:r>
            <a:r>
              <a:rPr lang="en-NZ" altLang="en-US" sz="1400" dirty="0">
                <a:latin typeface="Arial" charset="0"/>
                <a:ea typeface="Arial" charset="0"/>
                <a:cs typeface="Arial" charset="0"/>
              </a:rPr>
              <a:t>Mia 5 </a:t>
            </a:r>
            <a:r>
              <a:rPr lang="en-NZ" altLang="en-US" sz="1400" dirty="0" err="1">
                <a:latin typeface="Arial" charset="0"/>
                <a:ea typeface="Arial" charset="0"/>
                <a:cs typeface="Arial" charset="0"/>
              </a:rPr>
              <a:t>yrs</a:t>
            </a:r>
            <a:r>
              <a:rPr lang="en-NZ" altLang="en-US" sz="1400" dirty="0">
                <a:latin typeface="Arial" charset="0"/>
                <a:ea typeface="Arial" charset="0"/>
                <a:cs typeface="Arial" charset="0"/>
              </a:rPr>
              <a:t>; Writing in a recount context; Writing L1ii)</a:t>
            </a:r>
          </a:p>
          <a:p>
            <a:r>
              <a:rPr lang="en-NZ" altLang="en-US" sz="2400" dirty="0">
                <a:latin typeface="Bradley Hand ITC" charset="0"/>
              </a:rPr>
              <a:t>The </a:t>
            </a:r>
            <a:r>
              <a:rPr lang="en-NZ" altLang="en-US" sz="2400" dirty="0" err="1">
                <a:latin typeface="Bradley Hand ITC" charset="0"/>
              </a:rPr>
              <a:t>butafly</a:t>
            </a:r>
            <a:r>
              <a:rPr lang="en-NZ" altLang="en-US" sz="2400" dirty="0">
                <a:latin typeface="Bradley Hand ITC" charset="0"/>
              </a:rPr>
              <a:t> </a:t>
            </a:r>
            <a:r>
              <a:rPr lang="en-NZ" altLang="en-US" sz="2400" dirty="0" err="1">
                <a:latin typeface="Bradley Hand ITC" charset="0"/>
              </a:rPr>
              <a:t>hatcd</a:t>
            </a:r>
            <a:r>
              <a:rPr lang="en-NZ" altLang="en-US" sz="2400" dirty="0">
                <a:latin typeface="Bradley Hand ITC" charset="0"/>
              </a:rPr>
              <a:t> out of a </a:t>
            </a:r>
            <a:r>
              <a:rPr lang="en-NZ" altLang="en-US" sz="2400" dirty="0" err="1">
                <a:latin typeface="Bradley Hand ITC" charset="0"/>
              </a:rPr>
              <a:t>kocoon</a:t>
            </a:r>
            <a:r>
              <a:rPr lang="en-NZ" altLang="en-US" sz="2400" dirty="0">
                <a:latin typeface="Bradley Hand ITC" charset="0"/>
              </a:rPr>
              <a:t>. It went in their as a </a:t>
            </a:r>
            <a:r>
              <a:rPr lang="en-NZ" altLang="en-US" sz="2400" dirty="0" err="1">
                <a:latin typeface="Bradley Hand ITC" charset="0"/>
              </a:rPr>
              <a:t>catapila</a:t>
            </a:r>
            <a:r>
              <a:rPr lang="en-NZ" altLang="en-US" sz="2400" dirty="0">
                <a:latin typeface="Bradley Hand ITC" charset="0"/>
              </a:rPr>
              <a:t> and came out lots of </a:t>
            </a:r>
            <a:r>
              <a:rPr lang="en-NZ" altLang="en-US" sz="2400" dirty="0" err="1">
                <a:latin typeface="Bradley Hand ITC" charset="0"/>
              </a:rPr>
              <a:t>culas</a:t>
            </a:r>
            <a:r>
              <a:rPr lang="en-NZ" altLang="en-US" sz="2400" dirty="0">
                <a:latin typeface="Bradley Hand ITC" charset="0"/>
              </a:rPr>
              <a:t>. </a:t>
            </a:r>
            <a:r>
              <a:rPr lang="en-NZ" altLang="en-US" sz="2400" dirty="0" smtClean="0">
                <a:latin typeface="Bradley Hand ITC" charset="0"/>
              </a:rPr>
              <a:t/>
            </a:r>
            <a:br>
              <a:rPr lang="en-NZ" altLang="en-US" sz="2400" dirty="0" smtClean="0">
                <a:latin typeface="Bradley Hand ITC" charset="0"/>
              </a:rPr>
            </a:br>
            <a:r>
              <a:rPr lang="en-NZ" altLang="en-US" sz="1400" dirty="0" smtClean="0">
                <a:latin typeface="Arial" charset="0"/>
                <a:ea typeface="Arial" charset="0"/>
                <a:cs typeface="Arial" charset="0"/>
              </a:rPr>
              <a:t>(</a:t>
            </a:r>
            <a:r>
              <a:rPr lang="en-NZ" altLang="en-US" sz="1400" dirty="0">
                <a:latin typeface="Arial" charset="0"/>
                <a:ea typeface="Arial" charset="0"/>
                <a:cs typeface="Arial" charset="0"/>
              </a:rPr>
              <a:t>Mia 5 </a:t>
            </a:r>
            <a:r>
              <a:rPr lang="en-NZ" altLang="en-US" sz="1400" dirty="0" err="1">
                <a:latin typeface="Arial" charset="0"/>
                <a:ea typeface="Arial" charset="0"/>
                <a:cs typeface="Arial" charset="0"/>
              </a:rPr>
              <a:t>yrs</a:t>
            </a:r>
            <a:r>
              <a:rPr lang="en-NZ" altLang="en-US" sz="1400" dirty="0">
                <a:latin typeface="Arial" charset="0"/>
                <a:ea typeface="Arial" charset="0"/>
                <a:cs typeface="Arial" charset="0"/>
              </a:rPr>
              <a:t>; Writing in a Science context; WritingL1ii)</a:t>
            </a:r>
            <a:endParaRPr lang="en-NZ" altLang="en-US" sz="1600" dirty="0">
              <a:latin typeface="Arial" charset="0"/>
              <a:ea typeface="Arial" charset="0"/>
              <a:cs typeface="Arial" charset="0"/>
            </a:endParaRPr>
          </a:p>
        </p:txBody>
      </p:sp>
    </p:spTree>
    <p:extLst>
      <p:ext uri="{BB962C8B-B14F-4D97-AF65-F5344CB8AC3E}">
        <p14:creationId xmlns:p14="http://schemas.microsoft.com/office/powerpoint/2010/main" val="21363342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Title 3"/>
          <p:cNvSpPr>
            <a:spLocks noGrp="1"/>
          </p:cNvSpPr>
          <p:nvPr>
            <p:ph type="title"/>
          </p:nvPr>
        </p:nvSpPr>
        <p:spPr>
          <a:xfrm>
            <a:off x="971600" y="1052735"/>
            <a:ext cx="7200800" cy="576065"/>
          </a:xfrm>
        </p:spPr>
        <p:txBody>
          <a:bodyPr/>
          <a:lstStyle/>
          <a:p>
            <a:r>
              <a:rPr lang="en-NZ" altLang="en-US" dirty="0"/>
              <a:t>Writing sample</a:t>
            </a:r>
          </a:p>
        </p:txBody>
      </p:sp>
      <p:sp>
        <p:nvSpPr>
          <p:cNvPr id="15364" name="Content Placeholder 4"/>
          <p:cNvSpPr>
            <a:spLocks noGrp="1"/>
          </p:cNvSpPr>
          <p:nvPr>
            <p:ph sz="half" idx="1"/>
          </p:nvPr>
        </p:nvSpPr>
        <p:spPr>
          <a:xfrm>
            <a:off x="971600" y="1981200"/>
            <a:ext cx="3524200" cy="4114800"/>
          </a:xfrm>
        </p:spPr>
        <p:txBody>
          <a:bodyPr/>
          <a:lstStyle/>
          <a:p>
            <a:r>
              <a:rPr lang="en-NZ" altLang="en-US" sz="2000" dirty="0"/>
              <a:t>A child’s use of deep features (underlying characteristics of e.g. impact, vocabulary and voice) can be assessed in a variety of forms like letters to a friend, a poem, a report on a Science project,  a Social Studies poster.  </a:t>
            </a:r>
          </a:p>
          <a:p>
            <a:endParaRPr lang="en-NZ" altLang="en-US" dirty="0"/>
          </a:p>
        </p:txBody>
      </p:sp>
      <p:sp>
        <p:nvSpPr>
          <p:cNvPr id="15365" name="Content Placeholder 5"/>
          <p:cNvSpPr>
            <a:spLocks noGrp="1"/>
          </p:cNvSpPr>
          <p:nvPr>
            <p:ph sz="half" idx="2"/>
          </p:nvPr>
        </p:nvSpPr>
        <p:spPr>
          <a:xfrm>
            <a:off x="4648200" y="1981200"/>
            <a:ext cx="3524200" cy="4114800"/>
          </a:xfrm>
        </p:spPr>
        <p:txBody>
          <a:bodyPr/>
          <a:lstStyle/>
          <a:p>
            <a:pPr>
              <a:buFont typeface="Arial" charset="0"/>
              <a:buNone/>
            </a:pPr>
            <a:r>
              <a:rPr lang="en-NZ" altLang="en-US" sz="2000" dirty="0">
                <a:solidFill>
                  <a:schemeClr val="tx2"/>
                </a:solidFill>
                <a:latin typeface="Bradley Hand ITC" charset="0"/>
              </a:rPr>
              <a:t>Dear Nana,</a:t>
            </a:r>
          </a:p>
          <a:p>
            <a:pPr>
              <a:buFont typeface="Arial" charset="0"/>
              <a:buNone/>
            </a:pPr>
            <a:r>
              <a:rPr lang="en-NZ" altLang="en-US" sz="2000" dirty="0">
                <a:solidFill>
                  <a:schemeClr val="tx2"/>
                </a:solidFill>
                <a:latin typeface="Bradley Hand ITC" charset="0"/>
              </a:rPr>
              <a:t>On Monday our hens escaped</a:t>
            </a:r>
          </a:p>
          <a:p>
            <a:pPr>
              <a:buFont typeface="Arial" charset="0"/>
              <a:buNone/>
            </a:pPr>
            <a:r>
              <a:rPr lang="en-NZ" altLang="en-US" sz="2000" dirty="0">
                <a:solidFill>
                  <a:schemeClr val="tx2"/>
                </a:solidFill>
                <a:latin typeface="Bradley Hand ITC" charset="0"/>
              </a:rPr>
              <a:t>the coup and ventured into the </a:t>
            </a:r>
          </a:p>
          <a:p>
            <a:pPr>
              <a:buFont typeface="Arial" charset="0"/>
              <a:buNone/>
            </a:pPr>
            <a:r>
              <a:rPr lang="en-NZ" altLang="en-US" sz="2000" dirty="0">
                <a:solidFill>
                  <a:schemeClr val="tx2"/>
                </a:solidFill>
                <a:latin typeface="Bradley Hand ITC" charset="0"/>
              </a:rPr>
              <a:t>garden. They scratched and </a:t>
            </a:r>
          </a:p>
          <a:p>
            <a:pPr>
              <a:buFont typeface="Arial" charset="0"/>
              <a:buNone/>
            </a:pPr>
            <a:r>
              <a:rPr lang="en-NZ" altLang="en-US" sz="2000" dirty="0">
                <a:solidFill>
                  <a:schemeClr val="tx2"/>
                </a:solidFill>
                <a:latin typeface="Bradley Hand ITC" charset="0"/>
              </a:rPr>
              <a:t>discovered lots of worms and </a:t>
            </a:r>
          </a:p>
          <a:p>
            <a:pPr>
              <a:buFont typeface="Arial" charset="0"/>
              <a:buNone/>
            </a:pPr>
            <a:r>
              <a:rPr lang="en-NZ" altLang="en-US" sz="2000" dirty="0">
                <a:solidFill>
                  <a:schemeClr val="tx2"/>
                </a:solidFill>
                <a:latin typeface="Bradley Hand ITC" charset="0"/>
              </a:rPr>
              <a:t>slugs to eat. Mum yelled, “Oh </a:t>
            </a:r>
          </a:p>
          <a:p>
            <a:pPr>
              <a:buFont typeface="Arial" charset="0"/>
              <a:buNone/>
            </a:pPr>
            <a:r>
              <a:rPr lang="en-NZ" altLang="en-US" sz="2000" dirty="0">
                <a:solidFill>
                  <a:schemeClr val="tx2"/>
                </a:solidFill>
                <a:latin typeface="Bradley Hand ITC" charset="0"/>
              </a:rPr>
              <a:t>no, look at my uprooted </a:t>
            </a:r>
          </a:p>
          <a:p>
            <a:pPr>
              <a:buFont typeface="Arial" charset="0"/>
              <a:buNone/>
            </a:pPr>
            <a:r>
              <a:rPr lang="en-NZ" altLang="en-US" sz="2000" dirty="0" err="1">
                <a:solidFill>
                  <a:schemeClr val="tx2"/>
                </a:solidFill>
                <a:latin typeface="Bradley Hand ITC" charset="0"/>
              </a:rPr>
              <a:t>cylcamen</a:t>
            </a:r>
            <a:r>
              <a:rPr lang="en-NZ" altLang="en-US" sz="2000" dirty="0">
                <a:solidFill>
                  <a:schemeClr val="tx2"/>
                </a:solidFill>
                <a:latin typeface="Bradley Hand ITC" charset="0"/>
              </a:rPr>
              <a:t>! Oh well, at least </a:t>
            </a:r>
          </a:p>
          <a:p>
            <a:pPr>
              <a:buFont typeface="Arial" charset="0"/>
              <a:buNone/>
            </a:pPr>
            <a:r>
              <a:rPr lang="en-NZ" altLang="en-US" sz="2000" dirty="0">
                <a:solidFill>
                  <a:schemeClr val="tx2"/>
                </a:solidFill>
                <a:latin typeface="Bradley Hand ITC" charset="0"/>
              </a:rPr>
              <a:t>the hens have manured the </a:t>
            </a:r>
          </a:p>
          <a:p>
            <a:pPr>
              <a:buFont typeface="Arial" charset="0"/>
              <a:buNone/>
            </a:pPr>
            <a:r>
              <a:rPr lang="en-NZ" altLang="en-US" sz="2000" dirty="0">
                <a:solidFill>
                  <a:schemeClr val="tx2"/>
                </a:solidFill>
                <a:latin typeface="Bradley Hand ITC" charset="0"/>
              </a:rPr>
              <a:t>garden.”</a:t>
            </a:r>
          </a:p>
          <a:p>
            <a:pPr>
              <a:buFont typeface="Arial" charset="0"/>
              <a:buNone/>
            </a:pPr>
            <a:r>
              <a:rPr lang="en-NZ" altLang="en-US" sz="2000" dirty="0">
                <a:solidFill>
                  <a:schemeClr val="tx2"/>
                </a:solidFill>
                <a:latin typeface="Bradley Hand ITC" charset="0"/>
              </a:rPr>
              <a:t>From Nicole.</a:t>
            </a:r>
          </a:p>
        </p:txBody>
      </p:sp>
    </p:spTree>
    <p:extLst>
      <p:ext uri="{BB962C8B-B14F-4D97-AF65-F5344CB8AC3E}">
        <p14:creationId xmlns:p14="http://schemas.microsoft.com/office/powerpoint/2010/main" val="159030941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Title 1"/>
          <p:cNvSpPr>
            <a:spLocks noGrp="1"/>
          </p:cNvSpPr>
          <p:nvPr>
            <p:ph type="title" idx="4294967295"/>
          </p:nvPr>
        </p:nvSpPr>
        <p:spPr>
          <a:xfrm>
            <a:off x="971600" y="1052736"/>
            <a:ext cx="7200800" cy="576064"/>
          </a:xfrm>
        </p:spPr>
        <p:txBody>
          <a:bodyPr/>
          <a:lstStyle/>
          <a:p>
            <a:r>
              <a:rPr lang="en-NZ" altLang="en-US" dirty="0"/>
              <a:t>Moderation processes</a:t>
            </a:r>
          </a:p>
        </p:txBody>
      </p:sp>
      <p:graphicFrame>
        <p:nvGraphicFramePr>
          <p:cNvPr id="5" name="Diagram 4"/>
          <p:cNvGraphicFramePr/>
          <p:nvPr>
            <p:extLst>
              <p:ext uri="{D42A27DB-BD31-4B8C-83A1-F6EECF244321}">
                <p14:modId xmlns:p14="http://schemas.microsoft.com/office/powerpoint/2010/main" val="1167223788"/>
              </p:ext>
            </p:extLst>
          </p:nvPr>
        </p:nvGraphicFramePr>
        <p:xfrm>
          <a:off x="971600" y="2132856"/>
          <a:ext cx="7200800" cy="40324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4890095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2"/>
          <p:cNvSpPr>
            <a:spLocks noGrp="1"/>
          </p:cNvSpPr>
          <p:nvPr>
            <p:ph type="title"/>
          </p:nvPr>
        </p:nvSpPr>
        <p:spPr>
          <a:xfrm>
            <a:off x="971600" y="1052735"/>
            <a:ext cx="7200800" cy="576065"/>
          </a:xfrm>
        </p:spPr>
        <p:txBody>
          <a:bodyPr/>
          <a:lstStyle/>
          <a:p>
            <a:r>
              <a:rPr lang="en-NZ" altLang="en-US" dirty="0"/>
              <a:t>Effective moderation</a:t>
            </a:r>
            <a:endParaRPr lang="en-GB" altLang="en-US" dirty="0"/>
          </a:p>
        </p:txBody>
      </p:sp>
      <p:sp>
        <p:nvSpPr>
          <p:cNvPr id="17412" name="Rectangle 3"/>
          <p:cNvSpPr>
            <a:spLocks noGrp="1"/>
          </p:cNvSpPr>
          <p:nvPr>
            <p:ph type="body" idx="1"/>
          </p:nvPr>
        </p:nvSpPr>
        <p:spPr>
          <a:xfrm>
            <a:off x="971600" y="1988840"/>
            <a:ext cx="7200800" cy="3384376"/>
          </a:xfrm>
        </p:spPr>
        <p:txBody>
          <a:bodyPr/>
          <a:lstStyle/>
          <a:p>
            <a:pPr>
              <a:buFont typeface="Arial" charset="0"/>
              <a:buNone/>
            </a:pPr>
            <a:r>
              <a:rPr lang="en-NZ" altLang="en-US" sz="2000" dirty="0"/>
              <a:t>Moderation is most effective when:</a:t>
            </a:r>
          </a:p>
          <a:p>
            <a:r>
              <a:rPr lang="en-NZ" altLang="en-US" sz="2000" dirty="0"/>
              <a:t>It is built on a culture of professional dialogue, support and risk-taking</a:t>
            </a:r>
          </a:p>
          <a:p>
            <a:r>
              <a:rPr lang="en-NZ" altLang="en-US" sz="2000" dirty="0"/>
              <a:t>It is based around an inquiry approach</a:t>
            </a:r>
          </a:p>
          <a:p>
            <a:r>
              <a:rPr lang="en-NZ" altLang="en-US" sz="2000" dirty="0"/>
              <a:t>The process is planned, resourced and reviewed</a:t>
            </a:r>
          </a:p>
          <a:p>
            <a:r>
              <a:rPr lang="en-NZ" altLang="en-US" sz="2000" dirty="0"/>
              <a:t>Learning about the process is recorded for wider application across the school</a:t>
            </a:r>
          </a:p>
          <a:p>
            <a:r>
              <a:rPr lang="en-NZ" altLang="en-US" sz="2000" dirty="0"/>
              <a:t>There is a leader or co-ordinator.</a:t>
            </a:r>
          </a:p>
          <a:p>
            <a:endParaRPr lang="en-NZ" altLang="en-US" sz="2800" dirty="0"/>
          </a:p>
          <a:p>
            <a:pPr>
              <a:buFont typeface="Arial" charset="0"/>
              <a:buNone/>
            </a:pPr>
            <a:endParaRPr lang="en-GB" altLang="en-US" dirty="0"/>
          </a:p>
        </p:txBody>
      </p:sp>
    </p:spTree>
    <p:extLst>
      <p:ext uri="{BB962C8B-B14F-4D97-AF65-F5344CB8AC3E}">
        <p14:creationId xmlns:p14="http://schemas.microsoft.com/office/powerpoint/2010/main" val="3767292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Title 1"/>
          <p:cNvSpPr>
            <a:spLocks noGrp="1"/>
          </p:cNvSpPr>
          <p:nvPr>
            <p:ph type="title" idx="4294967295"/>
          </p:nvPr>
        </p:nvSpPr>
        <p:spPr>
          <a:xfrm>
            <a:off x="611560" y="1052736"/>
            <a:ext cx="7920880" cy="576064"/>
          </a:xfrm>
        </p:spPr>
        <p:txBody>
          <a:bodyPr/>
          <a:lstStyle/>
          <a:p>
            <a:r>
              <a:rPr lang="en-NZ" altLang="en-US" sz="2000" dirty="0"/>
              <a:t>Skills required for moderation and building a supportive learning culture</a:t>
            </a:r>
          </a:p>
        </p:txBody>
      </p:sp>
      <p:graphicFrame>
        <p:nvGraphicFramePr>
          <p:cNvPr id="4" name="Content Placeholder 3"/>
          <p:cNvGraphicFramePr>
            <a:graphicFrameLocks noGrp="1"/>
          </p:cNvGraphicFramePr>
          <p:nvPr>
            <p:ph idx="4294967295"/>
            <p:extLst>
              <p:ext uri="{D42A27DB-BD31-4B8C-83A1-F6EECF244321}">
                <p14:modId xmlns:p14="http://schemas.microsoft.com/office/powerpoint/2010/main" val="1449144953"/>
              </p:ext>
            </p:extLst>
          </p:nvPr>
        </p:nvGraphicFramePr>
        <p:xfrm>
          <a:off x="971600" y="1988841"/>
          <a:ext cx="7200800" cy="367240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06410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itle 1"/>
          <p:cNvSpPr>
            <a:spLocks noGrp="1"/>
          </p:cNvSpPr>
          <p:nvPr>
            <p:ph type="title" idx="4294967295"/>
          </p:nvPr>
        </p:nvSpPr>
        <p:spPr>
          <a:xfrm>
            <a:off x="971600" y="1052735"/>
            <a:ext cx="7200800" cy="576065"/>
          </a:xfrm>
        </p:spPr>
        <p:txBody>
          <a:bodyPr/>
          <a:lstStyle/>
          <a:p>
            <a:r>
              <a:rPr lang="en-NZ" altLang="en-US" dirty="0"/>
              <a:t>Moderation consists of six phases</a:t>
            </a:r>
          </a:p>
        </p:txBody>
      </p:sp>
      <p:sp>
        <p:nvSpPr>
          <p:cNvPr id="19460" name="Content Placeholder 2"/>
          <p:cNvSpPr>
            <a:spLocks noGrp="1"/>
          </p:cNvSpPr>
          <p:nvPr>
            <p:ph idx="4294967295"/>
          </p:nvPr>
        </p:nvSpPr>
        <p:spPr>
          <a:xfrm>
            <a:off x="971600" y="1988840"/>
            <a:ext cx="7200800" cy="3888432"/>
          </a:xfrm>
        </p:spPr>
        <p:txBody>
          <a:bodyPr/>
          <a:lstStyle/>
          <a:p>
            <a:pPr>
              <a:buFont typeface="Arial" charset="0"/>
              <a:buNone/>
            </a:pPr>
            <a:r>
              <a:rPr lang="en-NZ" altLang="en-US" sz="2000" dirty="0"/>
              <a:t>1. </a:t>
            </a:r>
            <a:r>
              <a:rPr lang="en-NZ" altLang="en-US" sz="2000" b="1" dirty="0"/>
              <a:t>Planning</a:t>
            </a:r>
            <a:r>
              <a:rPr lang="en-NZ" altLang="en-US" sz="2000" dirty="0"/>
              <a:t> for moderation.</a:t>
            </a:r>
          </a:p>
          <a:p>
            <a:pPr>
              <a:buFont typeface="Arial" charset="0"/>
              <a:buNone/>
            </a:pPr>
            <a:r>
              <a:rPr lang="en-NZ" altLang="en-US" sz="2000" dirty="0"/>
              <a:t>2. </a:t>
            </a:r>
            <a:r>
              <a:rPr lang="en-NZ" altLang="en-US" sz="2000" b="1" dirty="0"/>
              <a:t>Clarifying and extending teacher knowledge </a:t>
            </a:r>
            <a:r>
              <a:rPr lang="en-NZ" altLang="en-US" sz="2000" dirty="0"/>
              <a:t>of curriculum content; learning, teaching and assessment processes.</a:t>
            </a:r>
          </a:p>
          <a:p>
            <a:pPr>
              <a:buFont typeface="Arial" charset="0"/>
              <a:buNone/>
            </a:pPr>
            <a:r>
              <a:rPr lang="en-NZ" altLang="en-US" sz="2000" dirty="0"/>
              <a:t>3. </a:t>
            </a:r>
            <a:r>
              <a:rPr lang="en-NZ" altLang="en-US" sz="2000" b="1" dirty="0"/>
              <a:t>Collecting</a:t>
            </a:r>
            <a:r>
              <a:rPr lang="en-NZ" altLang="en-US" sz="2000" dirty="0"/>
              <a:t> </a:t>
            </a:r>
            <a:r>
              <a:rPr lang="en-NZ" altLang="en-US" sz="2000" b="1" dirty="0"/>
              <a:t>evidence </a:t>
            </a:r>
            <a:r>
              <a:rPr lang="en-NZ" altLang="en-US" sz="2000" dirty="0"/>
              <a:t>of student learning.</a:t>
            </a:r>
          </a:p>
          <a:p>
            <a:pPr>
              <a:buFont typeface="Arial" charset="0"/>
              <a:buNone/>
            </a:pPr>
            <a:r>
              <a:rPr lang="en-NZ" altLang="en-US" sz="2000" dirty="0"/>
              <a:t>4. </a:t>
            </a:r>
            <a:r>
              <a:rPr lang="en-NZ" altLang="en-US" sz="2000" b="1" dirty="0"/>
              <a:t>Analysing</a:t>
            </a:r>
            <a:r>
              <a:rPr lang="en-NZ" altLang="en-US" sz="2000" dirty="0"/>
              <a:t> the </a:t>
            </a:r>
            <a:r>
              <a:rPr lang="en-NZ" altLang="en-US" sz="2000" b="1" dirty="0"/>
              <a:t>evidence.</a:t>
            </a:r>
            <a:r>
              <a:rPr lang="en-NZ" altLang="en-US" sz="2000" dirty="0"/>
              <a:t> </a:t>
            </a:r>
          </a:p>
          <a:p>
            <a:pPr>
              <a:buFont typeface="Arial" charset="0"/>
              <a:buNone/>
            </a:pPr>
            <a:r>
              <a:rPr lang="en-NZ" altLang="en-US" sz="2000" dirty="0"/>
              <a:t>5. </a:t>
            </a:r>
            <a:r>
              <a:rPr lang="en-NZ" altLang="en-US" sz="2000" b="1" dirty="0"/>
              <a:t>Interpreting</a:t>
            </a:r>
            <a:r>
              <a:rPr lang="en-NZ" altLang="en-US" sz="2000" dirty="0"/>
              <a:t> and sharing the analysis.</a:t>
            </a:r>
          </a:p>
          <a:p>
            <a:pPr>
              <a:buFont typeface="Arial" charset="0"/>
              <a:buNone/>
            </a:pPr>
            <a:r>
              <a:rPr lang="en-NZ" altLang="en-US" sz="2000" dirty="0"/>
              <a:t>6. Continuing and </a:t>
            </a:r>
            <a:r>
              <a:rPr lang="en-NZ" altLang="en-US" sz="2000" b="1" dirty="0"/>
              <a:t>reviewing moderation processes.</a:t>
            </a:r>
          </a:p>
        </p:txBody>
      </p:sp>
    </p:spTree>
    <p:extLst>
      <p:ext uri="{BB962C8B-B14F-4D97-AF65-F5344CB8AC3E}">
        <p14:creationId xmlns:p14="http://schemas.microsoft.com/office/powerpoint/2010/main" val="194595030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Title 1"/>
          <p:cNvSpPr>
            <a:spLocks noGrp="1"/>
          </p:cNvSpPr>
          <p:nvPr>
            <p:ph type="title" idx="4294967295"/>
          </p:nvPr>
        </p:nvSpPr>
        <p:spPr>
          <a:xfrm>
            <a:off x="971600" y="1052735"/>
            <a:ext cx="7200800" cy="576065"/>
          </a:xfrm>
        </p:spPr>
        <p:txBody>
          <a:bodyPr/>
          <a:lstStyle/>
          <a:p>
            <a:r>
              <a:rPr lang="en-NZ" altLang="en-US" dirty="0"/>
              <a:t>Phase 1: Planning for moderation</a:t>
            </a:r>
          </a:p>
        </p:txBody>
      </p:sp>
      <p:sp>
        <p:nvSpPr>
          <p:cNvPr id="20484" name="Content Placeholder 2"/>
          <p:cNvSpPr>
            <a:spLocks noGrp="1"/>
          </p:cNvSpPr>
          <p:nvPr>
            <p:ph idx="4294967295"/>
          </p:nvPr>
        </p:nvSpPr>
        <p:spPr>
          <a:xfrm>
            <a:off x="971601" y="1988840"/>
            <a:ext cx="7200800" cy="4248472"/>
          </a:xfrm>
        </p:spPr>
        <p:txBody>
          <a:bodyPr/>
          <a:lstStyle/>
          <a:p>
            <a:pPr>
              <a:buFont typeface="Arial" charset="0"/>
              <a:buNone/>
            </a:pPr>
            <a:r>
              <a:rPr lang="en-NZ" altLang="en-US" sz="2000" dirty="0"/>
              <a:t>Effective moderation builds on meticulous planning of process and </a:t>
            </a:r>
            <a:r>
              <a:rPr lang="en-NZ" altLang="en-US" sz="2000" dirty="0" smtClean="0"/>
              <a:t>content:</a:t>
            </a:r>
            <a:endParaRPr lang="en-NZ" altLang="en-US" sz="2000" dirty="0"/>
          </a:p>
          <a:p>
            <a:pPr>
              <a:buSzPct val="95000"/>
              <a:buFontTx/>
              <a:buChar char="•"/>
            </a:pPr>
            <a:r>
              <a:rPr lang="en-NZ" altLang="en-US" sz="2000" dirty="0"/>
              <a:t>Identifying personnel </a:t>
            </a:r>
            <a:r>
              <a:rPr lang="en-NZ" altLang="en-US" sz="2000" i="1" dirty="0">
                <a:solidFill>
                  <a:schemeClr val="tx2"/>
                </a:solidFill>
              </a:rPr>
              <a:t>(Who is involved? Who is the facilitator or leader?)</a:t>
            </a:r>
          </a:p>
          <a:p>
            <a:pPr>
              <a:buSzPct val="95000"/>
              <a:buFontTx/>
              <a:buChar char="•"/>
            </a:pPr>
            <a:r>
              <a:rPr lang="en-NZ" altLang="en-US" sz="2000" dirty="0"/>
              <a:t>Planning timetable </a:t>
            </a:r>
            <a:r>
              <a:rPr lang="en-NZ" altLang="en-US" sz="2000" i="1" dirty="0">
                <a:solidFill>
                  <a:schemeClr val="tx2"/>
                </a:solidFill>
              </a:rPr>
              <a:t>(What is the best timing and frequency for participants?  How long is the ideal moderation meeting?  In what curriculum areas?)</a:t>
            </a:r>
            <a:endParaRPr lang="en-NZ" altLang="en-US" sz="2000" i="1" dirty="0"/>
          </a:p>
          <a:p>
            <a:pPr>
              <a:buSzPct val="95000"/>
              <a:buFontTx/>
              <a:buChar char="•"/>
            </a:pPr>
            <a:r>
              <a:rPr lang="en-NZ" altLang="en-US" sz="2000" dirty="0"/>
              <a:t>Identifying the area of learning that you wish to gather consistent judgments on</a:t>
            </a:r>
          </a:p>
          <a:p>
            <a:pPr>
              <a:buSzPct val="95000"/>
              <a:buFontTx/>
              <a:buChar char="•"/>
            </a:pPr>
            <a:r>
              <a:rPr lang="en-NZ" altLang="en-US" sz="2000" dirty="0"/>
              <a:t>Deciding what you will moderate </a:t>
            </a:r>
            <a:r>
              <a:rPr lang="en-NZ" altLang="en-US" sz="2000" dirty="0" smtClean="0"/>
              <a:t>– </a:t>
            </a:r>
            <a:r>
              <a:rPr lang="en-NZ" altLang="en-US" sz="2000" dirty="0"/>
              <a:t>a piece of writing, a reading or mathematics task or activity, the administration of an assessment </a:t>
            </a:r>
            <a:r>
              <a:rPr lang="en-NZ" altLang="en-US" sz="2000" dirty="0" smtClean="0"/>
              <a:t>tool, </a:t>
            </a:r>
            <a:r>
              <a:rPr lang="en-NZ" altLang="en-US" sz="2000" dirty="0"/>
              <a:t>e.g. running </a:t>
            </a:r>
            <a:r>
              <a:rPr lang="en-NZ" altLang="en-US" sz="2000" dirty="0" smtClean="0"/>
              <a:t>records</a:t>
            </a:r>
            <a:endParaRPr lang="en-NZ" altLang="en-US" sz="2000" dirty="0"/>
          </a:p>
          <a:p>
            <a:pPr>
              <a:buSzPct val="95000"/>
              <a:buFontTx/>
              <a:buChar char="•"/>
            </a:pPr>
            <a:r>
              <a:rPr lang="en-NZ" altLang="en-US" sz="2000" dirty="0" smtClean="0"/>
              <a:t>Timeframe, e.g</a:t>
            </a:r>
            <a:r>
              <a:rPr lang="en-NZ" altLang="en-US" sz="2000" dirty="0"/>
              <a:t>. by end of week </a:t>
            </a:r>
            <a:r>
              <a:rPr lang="en-NZ" altLang="en-US" sz="2000" dirty="0" smtClean="0"/>
              <a:t>3</a:t>
            </a:r>
            <a:endParaRPr lang="en-NZ" altLang="en-US" sz="2000" dirty="0"/>
          </a:p>
        </p:txBody>
      </p:sp>
    </p:spTree>
    <p:extLst>
      <p:ext uri="{BB962C8B-B14F-4D97-AF65-F5344CB8AC3E}">
        <p14:creationId xmlns:p14="http://schemas.microsoft.com/office/powerpoint/2010/main" val="15583159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Content Placeholder 2"/>
          <p:cNvSpPr>
            <a:spLocks noGrp="1"/>
          </p:cNvSpPr>
          <p:nvPr>
            <p:ph idx="1"/>
          </p:nvPr>
        </p:nvSpPr>
        <p:spPr>
          <a:xfrm>
            <a:off x="971601" y="1907704"/>
            <a:ext cx="7200800" cy="4329608"/>
          </a:xfrm>
        </p:spPr>
        <p:txBody>
          <a:bodyPr/>
          <a:lstStyle/>
          <a:p>
            <a:pPr marL="0" indent="0" eaLnBrk="1" hangingPunct="1">
              <a:spcBef>
                <a:spcPct val="10000"/>
              </a:spcBef>
              <a:buFont typeface="Arial" charset="0"/>
              <a:buNone/>
            </a:pPr>
            <a:r>
              <a:rPr lang="en-NZ" altLang="en-US" sz="2000" dirty="0"/>
              <a:t>This module is designed to support teachers when they are making and moderating their judgments of a student’s learning in a writing, reading or maths task or activity. This also includes moderation of the use of an assessment tool, e.g. running records.</a:t>
            </a:r>
          </a:p>
          <a:p>
            <a:pPr marL="0" indent="0" eaLnBrk="1" hangingPunct="1">
              <a:spcBef>
                <a:spcPct val="10000"/>
              </a:spcBef>
              <a:buFont typeface="Arial" charset="0"/>
              <a:buNone/>
            </a:pPr>
            <a:r>
              <a:rPr lang="en-NZ" altLang="en-US" sz="2000" dirty="0"/>
              <a:t>It looks at:</a:t>
            </a:r>
          </a:p>
          <a:p>
            <a:pPr marL="357188" indent="0" eaLnBrk="1" hangingPunct="1">
              <a:spcBef>
                <a:spcPct val="10000"/>
              </a:spcBef>
            </a:pPr>
            <a:r>
              <a:rPr lang="en-NZ" altLang="en-US" sz="2000" dirty="0"/>
              <a:t> </a:t>
            </a:r>
            <a:r>
              <a:rPr lang="en-NZ" altLang="en-US" sz="2000" dirty="0" smtClean="0"/>
              <a:t>how </a:t>
            </a:r>
            <a:r>
              <a:rPr lang="en-NZ" altLang="en-US" sz="2000" dirty="0"/>
              <a:t>judgments require interpretive evidence</a:t>
            </a:r>
          </a:p>
          <a:p>
            <a:pPr marL="357188" indent="0" eaLnBrk="1" hangingPunct="1">
              <a:spcBef>
                <a:spcPct val="10000"/>
              </a:spcBef>
            </a:pPr>
            <a:r>
              <a:rPr lang="en-NZ" altLang="en-US" sz="2000" dirty="0"/>
              <a:t> what is appropriate and fair evidence of learning</a:t>
            </a:r>
          </a:p>
          <a:p>
            <a:pPr marL="357188" indent="0" eaLnBrk="1" hangingPunct="1">
              <a:spcBef>
                <a:spcPct val="10000"/>
              </a:spcBef>
            </a:pPr>
            <a:r>
              <a:rPr lang="en-NZ" altLang="en-US" sz="2000" dirty="0"/>
              <a:t> examining valid, consistent and comparable </a:t>
            </a:r>
            <a:r>
              <a:rPr lang="en-NZ" altLang="en-US" sz="2000" dirty="0" smtClean="0"/>
              <a:t>teacher</a:t>
            </a:r>
            <a:br>
              <a:rPr lang="en-NZ" altLang="en-US" sz="2000" dirty="0" smtClean="0"/>
            </a:br>
            <a:r>
              <a:rPr lang="en-NZ" altLang="en-US" sz="2000" dirty="0" smtClean="0"/>
              <a:t>   judgments</a:t>
            </a:r>
            <a:endParaRPr lang="en-NZ" altLang="en-US" sz="2000" dirty="0"/>
          </a:p>
          <a:p>
            <a:pPr marL="357188" indent="0" eaLnBrk="1" hangingPunct="1">
              <a:spcBef>
                <a:spcPct val="10000"/>
              </a:spcBef>
            </a:pPr>
            <a:r>
              <a:rPr lang="en-NZ" altLang="en-US" sz="2000" dirty="0"/>
              <a:t> the moderation process</a:t>
            </a:r>
          </a:p>
          <a:p>
            <a:pPr marL="0" indent="0" eaLnBrk="1" hangingPunct="1">
              <a:spcBef>
                <a:spcPct val="10000"/>
              </a:spcBef>
            </a:pPr>
            <a:endParaRPr lang="en-NZ" altLang="en-US" sz="2000" dirty="0"/>
          </a:p>
        </p:txBody>
      </p:sp>
      <p:sp>
        <p:nvSpPr>
          <p:cNvPr id="3076" name="Title 1"/>
          <p:cNvSpPr>
            <a:spLocks/>
          </p:cNvSpPr>
          <p:nvPr/>
        </p:nvSpPr>
        <p:spPr bwMode="auto">
          <a:xfrm>
            <a:off x="323528" y="764704"/>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eaLnBrk="1" hangingPunct="1"/>
            <a:r>
              <a:rPr lang="en-NZ" altLang="en-US" sz="4400">
                <a:latin typeface="Calibri" charset="0"/>
              </a:rPr>
              <a:t>Module Overview</a:t>
            </a:r>
          </a:p>
        </p:txBody>
      </p:sp>
    </p:spTree>
    <p:extLst>
      <p:ext uri="{BB962C8B-B14F-4D97-AF65-F5344CB8AC3E}">
        <p14:creationId xmlns:p14="http://schemas.microsoft.com/office/powerpoint/2010/main" val="22012723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itle 1"/>
          <p:cNvSpPr>
            <a:spLocks noGrp="1"/>
          </p:cNvSpPr>
          <p:nvPr>
            <p:ph type="title" idx="4294967295"/>
          </p:nvPr>
        </p:nvSpPr>
        <p:spPr>
          <a:xfrm>
            <a:off x="971600" y="1052736"/>
            <a:ext cx="7200800" cy="576064"/>
          </a:xfrm>
        </p:spPr>
        <p:txBody>
          <a:bodyPr/>
          <a:lstStyle/>
          <a:p>
            <a:r>
              <a:rPr lang="en-NZ" altLang="en-US" dirty="0"/>
              <a:t>Planning for moderation: considerations </a:t>
            </a:r>
          </a:p>
        </p:txBody>
      </p:sp>
      <p:sp>
        <p:nvSpPr>
          <p:cNvPr id="21508" name="Content Placeholder 2"/>
          <p:cNvSpPr>
            <a:spLocks noGrp="1"/>
          </p:cNvSpPr>
          <p:nvPr>
            <p:ph idx="4294967295"/>
          </p:nvPr>
        </p:nvSpPr>
        <p:spPr>
          <a:xfrm>
            <a:off x="971600" y="1988841"/>
            <a:ext cx="7200800" cy="3672408"/>
          </a:xfrm>
        </p:spPr>
        <p:txBody>
          <a:bodyPr/>
          <a:lstStyle/>
          <a:p>
            <a:pPr marL="11113" indent="-11113">
              <a:buNone/>
            </a:pPr>
            <a:r>
              <a:rPr lang="en-GB" altLang="en-US" sz="2000" dirty="0"/>
              <a:t>Schools design their moderation processes to suit their situation and needs. </a:t>
            </a:r>
            <a:r>
              <a:rPr lang="en-GB" altLang="en-US" sz="2000" dirty="0" smtClean="0"/>
              <a:t>They </a:t>
            </a:r>
            <a:r>
              <a:rPr lang="en-GB" altLang="en-US" sz="2000" dirty="0"/>
              <a:t>consider factors such as:</a:t>
            </a:r>
          </a:p>
          <a:p>
            <a:r>
              <a:rPr lang="en-GB" altLang="en-US" sz="2000" dirty="0"/>
              <a:t>the purpose, learning area and context of the moderation</a:t>
            </a:r>
          </a:p>
          <a:p>
            <a:r>
              <a:rPr lang="en-GB" altLang="en-US" sz="2000" dirty="0"/>
              <a:t>the frequency of the moderation</a:t>
            </a:r>
          </a:p>
          <a:p>
            <a:r>
              <a:rPr lang="en-GB" altLang="en-US" sz="2000" dirty="0"/>
              <a:t>the number of student samples to be included</a:t>
            </a:r>
          </a:p>
          <a:p>
            <a:r>
              <a:rPr lang="en-NZ" altLang="en-US" sz="2000" dirty="0"/>
              <a:t>the nature of any teacher/student annotations</a:t>
            </a:r>
            <a:endParaRPr lang="en-GB" altLang="en-US" sz="2000" dirty="0"/>
          </a:p>
          <a:p>
            <a:r>
              <a:rPr lang="en-GB" altLang="en-US" sz="2000" dirty="0"/>
              <a:t>how the moderation will occur over time</a:t>
            </a:r>
          </a:p>
          <a:p>
            <a:r>
              <a:rPr lang="en-GB" altLang="en-US" sz="2000" dirty="0"/>
              <a:t>how the school will document and evaluate their moderation processes as part of their assessment procedure</a:t>
            </a:r>
          </a:p>
          <a:p>
            <a:r>
              <a:rPr lang="en-NZ" altLang="en-US" sz="2000" dirty="0"/>
              <a:t>how new teachers will be inducted</a:t>
            </a:r>
            <a:r>
              <a:rPr lang="en-NZ" altLang="en-US" sz="2000" dirty="0" smtClean="0"/>
              <a:t>.</a:t>
            </a:r>
            <a:endParaRPr lang="en-NZ" altLang="en-US" sz="2000" dirty="0"/>
          </a:p>
        </p:txBody>
      </p:sp>
    </p:spTree>
    <p:extLst>
      <p:ext uri="{BB962C8B-B14F-4D97-AF65-F5344CB8AC3E}">
        <p14:creationId xmlns:p14="http://schemas.microsoft.com/office/powerpoint/2010/main" val="20534662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Title 1"/>
          <p:cNvSpPr>
            <a:spLocks noGrp="1"/>
          </p:cNvSpPr>
          <p:nvPr>
            <p:ph type="title" idx="4294967295"/>
          </p:nvPr>
        </p:nvSpPr>
        <p:spPr>
          <a:xfrm>
            <a:off x="971600" y="1052736"/>
            <a:ext cx="7200800" cy="576064"/>
          </a:xfrm>
          <a:noFill/>
        </p:spPr>
        <p:txBody>
          <a:bodyPr/>
          <a:lstStyle/>
          <a:p>
            <a:r>
              <a:rPr lang="en-NZ" altLang="en-US" dirty="0"/>
              <a:t>Planning for moderation: </a:t>
            </a:r>
            <a:r>
              <a:rPr lang="en-NZ" altLang="en-US" dirty="0" smtClean="0"/>
              <a:t>considerations cont.</a:t>
            </a:r>
            <a:endParaRPr lang="en-NZ" altLang="en-US" dirty="0"/>
          </a:p>
        </p:txBody>
      </p:sp>
      <p:sp>
        <p:nvSpPr>
          <p:cNvPr id="22532" name="Content Placeholder 2"/>
          <p:cNvSpPr>
            <a:spLocks noGrp="1"/>
          </p:cNvSpPr>
          <p:nvPr>
            <p:ph idx="4294967295"/>
          </p:nvPr>
        </p:nvSpPr>
        <p:spPr>
          <a:xfrm>
            <a:off x="971600" y="1988840"/>
            <a:ext cx="7200800" cy="3672408"/>
          </a:xfrm>
        </p:spPr>
        <p:txBody>
          <a:bodyPr/>
          <a:lstStyle/>
          <a:p>
            <a:pPr marL="11113" lvl="1" indent="0">
              <a:buNone/>
            </a:pPr>
            <a:r>
              <a:rPr lang="en-NZ" altLang="en-US" sz="2000" dirty="0" smtClean="0">
                <a:latin typeface="Calibri" charset="0"/>
                <a:ea typeface="Calibri" charset="0"/>
                <a:cs typeface="Calibri" charset="0"/>
              </a:rPr>
              <a:t>Considerations when planning for moderation should include: </a:t>
            </a:r>
          </a:p>
          <a:p>
            <a:pPr lvl="1">
              <a:buFont typeface="Arial" charset="0"/>
              <a:buChar char="•"/>
            </a:pPr>
            <a:r>
              <a:rPr lang="en-NZ" altLang="en-US" sz="2000" dirty="0">
                <a:latin typeface="Calibri" charset="0"/>
                <a:ea typeface="Calibri" charset="0"/>
                <a:cs typeface="Calibri" charset="0"/>
              </a:rPr>
              <a:t>Who in your staff should be involved in moderation?  </a:t>
            </a:r>
          </a:p>
          <a:p>
            <a:pPr lvl="1">
              <a:buFont typeface="Arial" charset="0"/>
              <a:buChar char="•"/>
            </a:pPr>
            <a:r>
              <a:rPr lang="en-NZ" altLang="en-US" sz="2000" dirty="0" smtClean="0">
                <a:latin typeface="Calibri" charset="0"/>
                <a:ea typeface="Calibri" charset="0"/>
                <a:cs typeface="Calibri" charset="0"/>
              </a:rPr>
              <a:t>Who </a:t>
            </a:r>
            <a:r>
              <a:rPr lang="en-NZ" altLang="en-US" sz="2000" dirty="0">
                <a:latin typeface="Calibri" charset="0"/>
                <a:ea typeface="Calibri" charset="0"/>
                <a:cs typeface="Calibri" charset="0"/>
              </a:rPr>
              <a:t>might lead and/or co-ordinate the process?</a:t>
            </a:r>
          </a:p>
          <a:p>
            <a:pPr lvl="1">
              <a:buFont typeface="Arial" charset="0"/>
              <a:buChar char="•"/>
            </a:pPr>
            <a:r>
              <a:rPr lang="en-NZ" altLang="en-US" sz="2000" dirty="0">
                <a:latin typeface="Calibri" charset="0"/>
                <a:ea typeface="Calibri" charset="0"/>
                <a:cs typeface="Calibri" charset="0"/>
              </a:rPr>
              <a:t>When can you focus on moderation? (e.g. Staff or team meetings; CRT days....)</a:t>
            </a:r>
          </a:p>
          <a:p>
            <a:pPr lvl="1">
              <a:buFont typeface="Arial" charset="0"/>
              <a:buChar char="•"/>
            </a:pPr>
            <a:r>
              <a:rPr lang="en-NZ" altLang="en-US" sz="2000" dirty="0">
                <a:latin typeface="Calibri" charset="0"/>
                <a:ea typeface="Calibri" charset="0"/>
                <a:cs typeface="Calibri" charset="0"/>
              </a:rPr>
              <a:t>What skills or knowledge might you need?</a:t>
            </a:r>
          </a:p>
          <a:p>
            <a:pPr lvl="1">
              <a:buFont typeface="Arial" charset="0"/>
              <a:buChar char="•"/>
            </a:pPr>
            <a:r>
              <a:rPr lang="en-NZ" altLang="en-US" sz="2000" dirty="0">
                <a:latin typeface="Calibri" charset="0"/>
                <a:ea typeface="Calibri" charset="0"/>
                <a:cs typeface="Calibri" charset="0"/>
              </a:rPr>
              <a:t>What aspects of curriculum do you need to understand more fully?</a:t>
            </a:r>
          </a:p>
          <a:p>
            <a:pPr lvl="1">
              <a:buFont typeface="Arial" charset="0"/>
              <a:buChar char="•"/>
            </a:pPr>
            <a:r>
              <a:rPr lang="en-NZ" altLang="en-US" sz="2000" dirty="0">
                <a:latin typeface="Calibri" charset="0"/>
                <a:ea typeface="Calibri" charset="0"/>
                <a:cs typeface="Calibri" charset="0"/>
              </a:rPr>
              <a:t>What assessment tools do you want to learn more about? </a:t>
            </a:r>
            <a:r>
              <a:rPr lang="en-NZ" altLang="en-US" sz="2000" dirty="0" smtClean="0">
                <a:latin typeface="Calibri" charset="0"/>
                <a:ea typeface="Calibri" charset="0"/>
                <a:cs typeface="Calibri" charset="0"/>
              </a:rPr>
              <a:t>use </a:t>
            </a:r>
            <a:r>
              <a:rPr lang="en-NZ" altLang="en-US" sz="2000" dirty="0">
                <a:latin typeface="Calibri" charset="0"/>
                <a:ea typeface="Calibri" charset="0"/>
                <a:cs typeface="Calibri" charset="0"/>
              </a:rPr>
              <a:t>consistently?</a:t>
            </a:r>
          </a:p>
          <a:p>
            <a:pPr marL="1885950" lvl="3" indent="-514350">
              <a:buFont typeface="Calibri" charset="0"/>
              <a:buAutoNum type="arabicPeriod"/>
            </a:pPr>
            <a:endParaRPr lang="en-NZ" altLang="en-US" sz="2800" dirty="0"/>
          </a:p>
        </p:txBody>
      </p:sp>
    </p:spTree>
    <p:extLst>
      <p:ext uri="{BB962C8B-B14F-4D97-AF65-F5344CB8AC3E}">
        <p14:creationId xmlns:p14="http://schemas.microsoft.com/office/powerpoint/2010/main" val="224898182"/>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Title 1"/>
          <p:cNvSpPr>
            <a:spLocks noGrp="1"/>
          </p:cNvSpPr>
          <p:nvPr>
            <p:ph type="title" idx="4294967295"/>
          </p:nvPr>
        </p:nvSpPr>
        <p:spPr>
          <a:xfrm>
            <a:off x="971600" y="1052735"/>
            <a:ext cx="7200800" cy="576065"/>
          </a:xfrm>
        </p:spPr>
        <p:txBody>
          <a:bodyPr/>
          <a:lstStyle/>
          <a:p>
            <a:r>
              <a:rPr lang="en-NZ" altLang="en-US" dirty="0"/>
              <a:t> Role of leader/coordinator</a:t>
            </a:r>
            <a:endParaRPr lang="en-NZ" altLang="en-US" sz="4000" dirty="0"/>
          </a:p>
        </p:txBody>
      </p:sp>
      <p:sp>
        <p:nvSpPr>
          <p:cNvPr id="23556" name="Text Box 5"/>
          <p:cNvSpPr txBox="1">
            <a:spLocks noChangeArrowheads="1"/>
          </p:cNvSpPr>
          <p:nvPr/>
        </p:nvSpPr>
        <p:spPr bwMode="auto">
          <a:xfrm>
            <a:off x="971599" y="1988840"/>
            <a:ext cx="7200801" cy="35283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marL="0" indent="0" eaLnBrk="1" hangingPunct="1"/>
            <a:r>
              <a:rPr lang="en-NZ" altLang="en-US" sz="2000" dirty="0">
                <a:latin typeface="Calibri" charset="0"/>
              </a:rPr>
              <a:t>In moderation there are a number of administrative jobs that </a:t>
            </a:r>
            <a:r>
              <a:rPr lang="en-NZ" altLang="en-US" sz="2000" dirty="0" smtClean="0">
                <a:latin typeface="Calibri" charset="0"/>
              </a:rPr>
              <a:t>will </a:t>
            </a:r>
            <a:r>
              <a:rPr lang="en-NZ" altLang="en-US" sz="2000" dirty="0">
                <a:latin typeface="Calibri" charset="0"/>
              </a:rPr>
              <a:t>require </a:t>
            </a:r>
            <a:r>
              <a:rPr lang="en-NZ" altLang="en-US" sz="2000" dirty="0" smtClean="0">
                <a:latin typeface="Calibri" charset="0"/>
              </a:rPr>
              <a:t>organising. These include:</a:t>
            </a:r>
            <a:endParaRPr lang="en-NZ" altLang="en-US" sz="2000" dirty="0">
              <a:latin typeface="Calibri" charset="0"/>
            </a:endParaRPr>
          </a:p>
          <a:p>
            <a:pPr eaLnBrk="1" hangingPunct="1">
              <a:buFont typeface="Arial" charset="0"/>
              <a:buChar char="•"/>
            </a:pPr>
            <a:r>
              <a:rPr lang="en-NZ" altLang="en-US" sz="2000" dirty="0">
                <a:latin typeface="Calibri" charset="0"/>
              </a:rPr>
              <a:t>Gathering and preparing samples for moderation e.g. making samples anonymous, photocopying multiple copies of student work (e.g. Writing)</a:t>
            </a:r>
          </a:p>
          <a:p>
            <a:pPr eaLnBrk="1" hangingPunct="1">
              <a:buFont typeface="Arial" charset="0"/>
              <a:buChar char="•"/>
            </a:pPr>
            <a:r>
              <a:rPr lang="en-NZ" altLang="en-US" sz="2000" dirty="0">
                <a:latin typeface="Calibri" charset="0"/>
              </a:rPr>
              <a:t>Communicating expectations to teachers</a:t>
            </a:r>
          </a:p>
          <a:p>
            <a:pPr eaLnBrk="1" hangingPunct="1">
              <a:buFont typeface="Arial" charset="0"/>
              <a:buChar char="•"/>
            </a:pPr>
            <a:r>
              <a:rPr lang="en-NZ" altLang="en-US" sz="2000" dirty="0">
                <a:latin typeface="Calibri" charset="0"/>
              </a:rPr>
              <a:t>Establishing ground rules for discussions </a:t>
            </a:r>
          </a:p>
          <a:p>
            <a:pPr eaLnBrk="1" hangingPunct="1">
              <a:buFont typeface="Arial" charset="0"/>
              <a:buChar char="•"/>
            </a:pPr>
            <a:r>
              <a:rPr lang="en-NZ" altLang="en-US" sz="2000" dirty="0">
                <a:latin typeface="Calibri" charset="0"/>
              </a:rPr>
              <a:t>Setting the agenda</a:t>
            </a:r>
          </a:p>
          <a:p>
            <a:pPr eaLnBrk="1" hangingPunct="1">
              <a:buFont typeface="Arial" charset="0"/>
              <a:buChar char="•"/>
            </a:pPr>
            <a:r>
              <a:rPr lang="en-NZ" altLang="en-US" sz="2000" dirty="0">
                <a:latin typeface="Calibri" charset="0"/>
              </a:rPr>
              <a:t>Preparing annotation and marking sheets</a:t>
            </a:r>
          </a:p>
          <a:p>
            <a:pPr eaLnBrk="1" hangingPunct="1">
              <a:buFont typeface="Arial" charset="0"/>
              <a:buChar char="•"/>
            </a:pPr>
            <a:r>
              <a:rPr lang="en-NZ" altLang="en-US" sz="2000" dirty="0">
                <a:latin typeface="Calibri" charset="0"/>
              </a:rPr>
              <a:t>Managing the meeting (time)</a:t>
            </a:r>
          </a:p>
          <a:p>
            <a:pPr eaLnBrk="1" hangingPunct="1">
              <a:buFont typeface="Arial" charset="0"/>
              <a:buChar char="•"/>
            </a:pPr>
            <a:r>
              <a:rPr lang="en-NZ" altLang="en-US" sz="2000" dirty="0">
                <a:latin typeface="Calibri" charset="0"/>
              </a:rPr>
              <a:t>Appointing a note/minute taker.</a:t>
            </a:r>
            <a:endParaRPr lang="en-GB" altLang="en-US" sz="2000" dirty="0">
              <a:latin typeface="Calibri" charset="0"/>
            </a:endParaRPr>
          </a:p>
        </p:txBody>
      </p:sp>
    </p:spTree>
    <p:extLst>
      <p:ext uri="{BB962C8B-B14F-4D97-AF65-F5344CB8AC3E}">
        <p14:creationId xmlns:p14="http://schemas.microsoft.com/office/powerpoint/2010/main" val="29252615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Title 1"/>
          <p:cNvSpPr>
            <a:spLocks noGrp="1"/>
          </p:cNvSpPr>
          <p:nvPr>
            <p:ph type="title" idx="4294967295"/>
          </p:nvPr>
        </p:nvSpPr>
        <p:spPr>
          <a:xfrm>
            <a:off x="611560" y="1052736"/>
            <a:ext cx="7920880" cy="576064"/>
          </a:xfrm>
        </p:spPr>
        <p:txBody>
          <a:bodyPr/>
          <a:lstStyle/>
          <a:p>
            <a:r>
              <a:rPr lang="en-NZ" altLang="en-US" sz="2600" dirty="0"/>
              <a:t>Phase 2: Clarifying and extending teacher knowledge</a:t>
            </a:r>
          </a:p>
        </p:txBody>
      </p:sp>
      <p:sp>
        <p:nvSpPr>
          <p:cNvPr id="24580" name="Content Placeholder 2"/>
          <p:cNvSpPr>
            <a:spLocks noGrp="1"/>
          </p:cNvSpPr>
          <p:nvPr>
            <p:ph idx="4294967295"/>
          </p:nvPr>
        </p:nvSpPr>
        <p:spPr>
          <a:xfrm>
            <a:off x="971600" y="1988840"/>
            <a:ext cx="7200800" cy="4752528"/>
          </a:xfrm>
        </p:spPr>
        <p:txBody>
          <a:bodyPr/>
          <a:lstStyle/>
          <a:p>
            <a:pPr marL="514350" indent="-514350">
              <a:buFont typeface="Arial" charset="0"/>
              <a:buNone/>
            </a:pPr>
            <a:r>
              <a:rPr lang="en-NZ" altLang="en-US" sz="2000" dirty="0"/>
              <a:t>Content of moderation</a:t>
            </a:r>
          </a:p>
          <a:p>
            <a:pPr>
              <a:buFont typeface="Arial" charset="0"/>
              <a:buChar char="•"/>
            </a:pPr>
            <a:r>
              <a:rPr lang="en-NZ" altLang="en-US" sz="2000" dirty="0"/>
              <a:t>How sound are teachers</a:t>
            </a:r>
            <a:r>
              <a:rPr lang="en-NZ" altLang="en-US" sz="2000" dirty="0" smtClean="0"/>
              <a:t>’:</a:t>
            </a:r>
          </a:p>
          <a:p>
            <a:pPr marL="914400" lvl="1" indent="-514350">
              <a:spcBef>
                <a:spcPts val="0"/>
              </a:spcBef>
              <a:buFontTx/>
              <a:buChar char="-"/>
            </a:pPr>
            <a:r>
              <a:rPr lang="en-NZ" altLang="en-US" sz="2000" b="1" dirty="0" smtClean="0">
                <a:latin typeface="Calibri" charset="0"/>
                <a:ea typeface="Calibri" charset="0"/>
                <a:cs typeface="Calibri" charset="0"/>
              </a:rPr>
              <a:t>curriculum </a:t>
            </a:r>
            <a:r>
              <a:rPr lang="en-NZ" altLang="en-US" sz="2000" dirty="0" smtClean="0">
                <a:latin typeface="Calibri" charset="0"/>
                <a:ea typeface="Calibri" charset="0"/>
                <a:cs typeface="Calibri" charset="0"/>
              </a:rPr>
              <a:t>knowledge </a:t>
            </a:r>
            <a:r>
              <a:rPr lang="en-NZ" altLang="en-US" sz="2000" dirty="0" smtClean="0">
                <a:solidFill>
                  <a:schemeClr val="tx2"/>
                </a:solidFill>
                <a:latin typeface="Calibri" charset="0"/>
                <a:ea typeface="Calibri" charset="0"/>
                <a:cs typeface="Calibri" charset="0"/>
              </a:rPr>
              <a:t>(key concepts, developmental progressions)</a:t>
            </a:r>
          </a:p>
          <a:p>
            <a:pPr marL="914400" lvl="1" indent="-514350">
              <a:spcBef>
                <a:spcPts val="0"/>
              </a:spcBef>
              <a:buFontTx/>
              <a:buChar char="-"/>
            </a:pPr>
            <a:r>
              <a:rPr lang="en-NZ" altLang="en-US" sz="2000" b="1" dirty="0" smtClean="0">
                <a:latin typeface="Calibri" charset="0"/>
                <a:ea typeface="Calibri" charset="0"/>
                <a:cs typeface="Calibri" charset="0"/>
              </a:rPr>
              <a:t>pedagogical </a:t>
            </a:r>
            <a:r>
              <a:rPr lang="en-NZ" altLang="en-US" sz="2000" dirty="0" smtClean="0">
                <a:latin typeface="Calibri" charset="0"/>
                <a:ea typeface="Calibri" charset="0"/>
                <a:cs typeface="Calibri" charset="0"/>
              </a:rPr>
              <a:t> </a:t>
            </a:r>
            <a:r>
              <a:rPr lang="en-NZ" altLang="en-US" sz="2000" dirty="0">
                <a:latin typeface="Calibri" charset="0"/>
                <a:ea typeface="Calibri" charset="0"/>
                <a:cs typeface="Calibri" charset="0"/>
              </a:rPr>
              <a:t>knowledge </a:t>
            </a:r>
            <a:r>
              <a:rPr lang="en-NZ" altLang="en-US" sz="2000" dirty="0">
                <a:solidFill>
                  <a:schemeClr val="tx2"/>
                </a:solidFill>
                <a:latin typeface="Calibri" charset="0"/>
                <a:ea typeface="Calibri" charset="0"/>
                <a:cs typeface="Calibri" charset="0"/>
              </a:rPr>
              <a:t>(learning, teaching and assessment)</a:t>
            </a:r>
          </a:p>
          <a:p>
            <a:pPr marL="914400" lvl="1" indent="-514350">
              <a:spcBef>
                <a:spcPts val="0"/>
              </a:spcBef>
              <a:buFontTx/>
              <a:buChar char="-"/>
            </a:pPr>
            <a:r>
              <a:rPr lang="en-NZ" altLang="en-US" sz="2000" dirty="0" smtClean="0">
                <a:latin typeface="Calibri" charset="0"/>
                <a:ea typeface="Calibri" charset="0"/>
                <a:cs typeface="Calibri" charset="0"/>
              </a:rPr>
              <a:t>awareness </a:t>
            </a:r>
            <a:r>
              <a:rPr lang="en-NZ" altLang="en-US" sz="2000" dirty="0">
                <a:latin typeface="Calibri" charset="0"/>
                <a:ea typeface="Calibri" charset="0"/>
                <a:cs typeface="Calibri" charset="0"/>
              </a:rPr>
              <a:t>of, and familiarity with, a </a:t>
            </a:r>
            <a:r>
              <a:rPr lang="en-NZ" altLang="en-US" sz="2000" b="1" dirty="0">
                <a:latin typeface="Calibri" charset="0"/>
                <a:ea typeface="Calibri" charset="0"/>
                <a:cs typeface="Calibri" charset="0"/>
              </a:rPr>
              <a:t>range of assessment tools and </a:t>
            </a:r>
            <a:r>
              <a:rPr lang="en-NZ" altLang="en-US" sz="2000" b="1" dirty="0" smtClean="0">
                <a:latin typeface="Calibri" charset="0"/>
                <a:ea typeface="Calibri" charset="0"/>
                <a:cs typeface="Calibri" charset="0"/>
              </a:rPr>
              <a:t>activities</a:t>
            </a:r>
          </a:p>
          <a:p>
            <a:pPr marL="914400" lvl="1" indent="-514350">
              <a:spcBef>
                <a:spcPts val="0"/>
              </a:spcBef>
              <a:buFontTx/>
              <a:buChar char="-"/>
            </a:pPr>
            <a:r>
              <a:rPr lang="en-NZ" altLang="en-US" sz="2000" dirty="0" smtClean="0">
                <a:latin typeface="Calibri" charset="0"/>
                <a:ea typeface="Calibri" charset="0"/>
                <a:cs typeface="Calibri" charset="0"/>
              </a:rPr>
              <a:t>awareness </a:t>
            </a:r>
            <a:r>
              <a:rPr lang="en-NZ" altLang="en-US" sz="2000" dirty="0">
                <a:latin typeface="Calibri" charset="0"/>
                <a:ea typeface="Calibri" charset="0"/>
                <a:cs typeface="Calibri" charset="0"/>
              </a:rPr>
              <a:t>of, and familiarity with, </a:t>
            </a:r>
            <a:r>
              <a:rPr lang="en-NZ" altLang="en-US" sz="2000" b="1" dirty="0">
                <a:latin typeface="Calibri" charset="0"/>
                <a:ea typeface="Calibri" charset="0"/>
                <a:cs typeface="Calibri" charset="0"/>
              </a:rPr>
              <a:t>reference point, framework or standards </a:t>
            </a:r>
          </a:p>
          <a:p>
            <a:pPr>
              <a:buFont typeface="Arial" charset="0"/>
              <a:buChar char="•"/>
            </a:pPr>
            <a:r>
              <a:rPr lang="en-NZ" altLang="en-US" sz="2000" dirty="0"/>
              <a:t>Time  spent on exploring understanding of progressions of learning, or the language used in the standards, will lead to greater shared understanding of the assessment criteria.</a:t>
            </a:r>
          </a:p>
        </p:txBody>
      </p:sp>
    </p:spTree>
    <p:extLst>
      <p:ext uri="{BB962C8B-B14F-4D97-AF65-F5344CB8AC3E}">
        <p14:creationId xmlns:p14="http://schemas.microsoft.com/office/powerpoint/2010/main" val="89700229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Title 1"/>
          <p:cNvSpPr>
            <a:spLocks noGrp="1"/>
          </p:cNvSpPr>
          <p:nvPr>
            <p:ph type="title" idx="4294967295"/>
          </p:nvPr>
        </p:nvSpPr>
        <p:spPr>
          <a:xfrm>
            <a:off x="971600" y="1052736"/>
            <a:ext cx="7200800" cy="576064"/>
          </a:xfrm>
        </p:spPr>
        <p:txBody>
          <a:bodyPr/>
          <a:lstStyle/>
          <a:p>
            <a:r>
              <a:rPr lang="en-NZ" altLang="en-US" dirty="0"/>
              <a:t>One approach for moderation</a:t>
            </a:r>
          </a:p>
        </p:txBody>
      </p:sp>
      <p:sp>
        <p:nvSpPr>
          <p:cNvPr id="25604" name="Content Placeholder 2"/>
          <p:cNvSpPr>
            <a:spLocks noGrp="1"/>
          </p:cNvSpPr>
          <p:nvPr>
            <p:ph idx="4294967295"/>
          </p:nvPr>
        </p:nvSpPr>
        <p:spPr>
          <a:xfrm>
            <a:off x="971600" y="1988840"/>
            <a:ext cx="7776864" cy="4680520"/>
          </a:xfrm>
        </p:spPr>
        <p:txBody>
          <a:bodyPr/>
          <a:lstStyle/>
          <a:p>
            <a:pPr>
              <a:buFont typeface="Arial" charset="0"/>
              <a:buNone/>
            </a:pPr>
            <a:r>
              <a:rPr lang="en-NZ" altLang="en-US" sz="1800" dirty="0"/>
              <a:t>One approach: </a:t>
            </a:r>
          </a:p>
          <a:p>
            <a:r>
              <a:rPr lang="en-NZ" altLang="en-US" sz="1800" dirty="0"/>
              <a:t>Once an activity or task has been decided, teachers share expectations of what students know and are able to do e.g. punctuation.</a:t>
            </a:r>
          </a:p>
          <a:p>
            <a:r>
              <a:rPr lang="en-NZ" altLang="en-US" sz="1800" dirty="0"/>
              <a:t>Refer to professional reference material and standards to develop  teachers’ understanding of content, concepts and progressions.</a:t>
            </a:r>
          </a:p>
          <a:p>
            <a:r>
              <a:rPr lang="en-NZ" altLang="en-US" sz="1800" dirty="0"/>
              <a:t>Clarify understanding of terminology or phrases used.</a:t>
            </a:r>
          </a:p>
          <a:p>
            <a:r>
              <a:rPr lang="en-NZ" altLang="en-US" sz="1800" dirty="0"/>
              <a:t>Agree on appropriate assessment task requiring the same assessment characteristics. </a:t>
            </a:r>
          </a:p>
          <a:p>
            <a:r>
              <a:rPr lang="en-NZ" altLang="en-US" sz="1800" dirty="0"/>
              <a:t>Collaboratively identify success criteria for task and incorporate into planning.</a:t>
            </a:r>
          </a:p>
          <a:p>
            <a:r>
              <a:rPr lang="en-NZ" altLang="en-US" sz="1800" dirty="0"/>
              <a:t>Decide on level of teacher (or student) annotation expected. </a:t>
            </a:r>
          </a:p>
          <a:p>
            <a:r>
              <a:rPr lang="en-NZ" altLang="en-US" sz="1800" dirty="0"/>
              <a:t>Decide on a timescale for teaching and learning.</a:t>
            </a:r>
          </a:p>
          <a:p>
            <a:r>
              <a:rPr lang="en-NZ" altLang="en-US" sz="1800" dirty="0"/>
              <a:t>Share understandings with other teachers and students.</a:t>
            </a:r>
          </a:p>
          <a:p>
            <a:r>
              <a:rPr lang="en-NZ" altLang="en-US" sz="1800" dirty="0"/>
              <a:t>Use same success criteria as basis for all teacher judgments.</a:t>
            </a:r>
          </a:p>
          <a:p>
            <a:endParaRPr lang="en-NZ" altLang="en-US" sz="2100" dirty="0"/>
          </a:p>
        </p:txBody>
      </p:sp>
    </p:spTree>
    <p:extLst>
      <p:ext uri="{BB962C8B-B14F-4D97-AF65-F5344CB8AC3E}">
        <p14:creationId xmlns:p14="http://schemas.microsoft.com/office/powerpoint/2010/main" val="5823701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idx="4294967295"/>
          </p:nvPr>
        </p:nvSpPr>
        <p:spPr>
          <a:xfrm>
            <a:off x="755576" y="1052736"/>
            <a:ext cx="7632848" cy="576040"/>
          </a:xfrm>
        </p:spPr>
        <p:txBody>
          <a:bodyPr/>
          <a:lstStyle/>
          <a:p>
            <a:r>
              <a:rPr lang="en-NZ" altLang="en-US" dirty="0"/>
              <a:t>Phase 3: Collecting evidence of student learning</a:t>
            </a:r>
          </a:p>
        </p:txBody>
      </p:sp>
      <p:sp>
        <p:nvSpPr>
          <p:cNvPr id="26628" name="Content Placeholder 2"/>
          <p:cNvSpPr>
            <a:spLocks noGrp="1"/>
          </p:cNvSpPr>
          <p:nvPr>
            <p:ph idx="4294967295"/>
          </p:nvPr>
        </p:nvSpPr>
        <p:spPr>
          <a:xfrm>
            <a:off x="971600" y="1988840"/>
            <a:ext cx="7200800" cy="4392910"/>
          </a:xfrm>
        </p:spPr>
        <p:txBody>
          <a:bodyPr/>
          <a:lstStyle/>
          <a:p>
            <a:pPr marL="609600" indent="-609600">
              <a:buFont typeface="Arial" charset="0"/>
              <a:buNone/>
            </a:pPr>
            <a:r>
              <a:rPr lang="en-NZ" altLang="en-US" sz="2000" dirty="0"/>
              <a:t>There are a number of ways to collect evidence: </a:t>
            </a:r>
          </a:p>
          <a:p>
            <a:pPr marL="609600" indent="-609600"/>
            <a:r>
              <a:rPr lang="en-NZ" altLang="en-US" sz="2000" dirty="0"/>
              <a:t>Decide on number of samples of assessments to be moderated at session. </a:t>
            </a:r>
          </a:p>
          <a:p>
            <a:pPr marL="609600" indent="-609600"/>
            <a:r>
              <a:rPr lang="en-NZ" altLang="en-US" sz="2000" dirty="0"/>
              <a:t>Decide how these samples will be selected. e.g. This could be a sample of work assessed to be in the high range, mid range and low range in relation to the success criteria, every 5</a:t>
            </a:r>
            <a:r>
              <a:rPr lang="en-NZ" altLang="en-US" sz="2000" baseline="30000" dirty="0"/>
              <a:t>th</a:t>
            </a:r>
            <a:r>
              <a:rPr lang="en-NZ" altLang="en-US" sz="2000" dirty="0"/>
              <a:t> student on class roll or could be samples of work that teachers are unsure how to assess</a:t>
            </a:r>
            <a:r>
              <a:rPr lang="en-NZ" altLang="en-US" sz="2000" dirty="0" smtClean="0"/>
              <a:t>.</a:t>
            </a:r>
            <a:endParaRPr lang="en-NZ" altLang="en-US" sz="2000" dirty="0"/>
          </a:p>
        </p:txBody>
      </p:sp>
    </p:spTree>
    <p:extLst>
      <p:ext uri="{BB962C8B-B14F-4D97-AF65-F5344CB8AC3E}">
        <p14:creationId xmlns:p14="http://schemas.microsoft.com/office/powerpoint/2010/main" val="26448245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Title 1"/>
          <p:cNvSpPr>
            <a:spLocks noGrp="1"/>
          </p:cNvSpPr>
          <p:nvPr>
            <p:ph type="title" idx="4294967295"/>
          </p:nvPr>
        </p:nvSpPr>
        <p:spPr>
          <a:xfrm>
            <a:off x="755576" y="1052736"/>
            <a:ext cx="7632848" cy="576040"/>
          </a:xfrm>
        </p:spPr>
        <p:txBody>
          <a:bodyPr/>
          <a:lstStyle/>
          <a:p>
            <a:r>
              <a:rPr lang="en-NZ" altLang="en-US" sz="2400" dirty="0"/>
              <a:t>Phase 3: Collecting evidence of student </a:t>
            </a:r>
            <a:r>
              <a:rPr lang="en-NZ" altLang="en-US" sz="2400" dirty="0" smtClean="0"/>
              <a:t>learning cont.</a:t>
            </a:r>
            <a:endParaRPr lang="en-NZ" altLang="en-US" sz="2400" dirty="0"/>
          </a:p>
        </p:txBody>
      </p:sp>
      <p:sp>
        <p:nvSpPr>
          <p:cNvPr id="26628" name="Content Placeholder 2"/>
          <p:cNvSpPr>
            <a:spLocks noGrp="1"/>
          </p:cNvSpPr>
          <p:nvPr>
            <p:ph idx="4294967295"/>
          </p:nvPr>
        </p:nvSpPr>
        <p:spPr>
          <a:xfrm>
            <a:off x="971600" y="1988840"/>
            <a:ext cx="7200800" cy="4392910"/>
          </a:xfrm>
        </p:spPr>
        <p:txBody>
          <a:bodyPr/>
          <a:lstStyle/>
          <a:p>
            <a:pPr marL="609600" indent="-609600">
              <a:buFont typeface="Arial" charset="0"/>
              <a:buNone/>
            </a:pPr>
            <a:r>
              <a:rPr lang="en-NZ" altLang="en-US" sz="2000" dirty="0" smtClean="0"/>
              <a:t>What </a:t>
            </a:r>
            <a:r>
              <a:rPr lang="en-NZ" altLang="en-US" sz="2000" dirty="0"/>
              <a:t>is collected?</a:t>
            </a:r>
          </a:p>
          <a:p>
            <a:pPr marL="609600" indent="-609600"/>
            <a:r>
              <a:rPr lang="en-NZ" altLang="en-US" sz="2000" dirty="0"/>
              <a:t>For a piece of writing: student writing samples are mainly used</a:t>
            </a:r>
          </a:p>
          <a:p>
            <a:pPr marL="609600" indent="-609600"/>
            <a:r>
              <a:rPr lang="en-NZ" altLang="en-US" sz="2000" dirty="0"/>
              <a:t>For moderating a reading or maths task: the task, text and questions the student responded to may be used, along with notes of student questions </a:t>
            </a:r>
          </a:p>
          <a:p>
            <a:pPr marL="609600" indent="-609600"/>
            <a:r>
              <a:rPr lang="en-NZ" altLang="en-US" sz="2000" dirty="0"/>
              <a:t>For administration of an assessment tool: this could be a student’s running record and the associated teacher analysis, or a video tape of a teacher administering a running record. </a:t>
            </a:r>
          </a:p>
        </p:txBody>
      </p:sp>
    </p:spTree>
    <p:extLst>
      <p:ext uri="{BB962C8B-B14F-4D97-AF65-F5344CB8AC3E}">
        <p14:creationId xmlns:p14="http://schemas.microsoft.com/office/powerpoint/2010/main" val="126642411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Title 1"/>
          <p:cNvSpPr>
            <a:spLocks noGrp="1"/>
          </p:cNvSpPr>
          <p:nvPr>
            <p:ph type="title" idx="4294967295"/>
          </p:nvPr>
        </p:nvSpPr>
        <p:spPr>
          <a:xfrm>
            <a:off x="971600" y="1052735"/>
            <a:ext cx="7272808" cy="576065"/>
          </a:xfrm>
        </p:spPr>
        <p:txBody>
          <a:bodyPr/>
          <a:lstStyle/>
          <a:p>
            <a:r>
              <a:rPr lang="en-NZ" altLang="en-US"/>
              <a:t>What do you collect?</a:t>
            </a:r>
          </a:p>
        </p:txBody>
      </p:sp>
      <p:sp>
        <p:nvSpPr>
          <p:cNvPr id="27652" name="Content Placeholder 2"/>
          <p:cNvSpPr>
            <a:spLocks noGrp="1"/>
          </p:cNvSpPr>
          <p:nvPr>
            <p:ph idx="4294967295"/>
          </p:nvPr>
        </p:nvSpPr>
        <p:spPr>
          <a:xfrm>
            <a:off x="971600" y="1988840"/>
            <a:ext cx="7272808" cy="4032448"/>
          </a:xfrm>
        </p:spPr>
        <p:txBody>
          <a:bodyPr/>
          <a:lstStyle/>
          <a:p>
            <a:r>
              <a:rPr lang="en-NZ" altLang="en-US" sz="2000" i="1" dirty="0"/>
              <a:t>What do you collect in relation to these sources:</a:t>
            </a:r>
          </a:p>
          <a:p>
            <a:pPr lvl="1"/>
            <a:r>
              <a:rPr lang="en-NZ" altLang="en-US" sz="2000" i="1" dirty="0">
                <a:latin typeface="Calibri" charset="0"/>
                <a:ea typeface="Calibri" charset="0"/>
                <a:cs typeface="Calibri" charset="0"/>
              </a:rPr>
              <a:t>Formal tasks/assessments? </a:t>
            </a:r>
            <a:r>
              <a:rPr lang="en-NZ" altLang="en-US" sz="2000" i="1" dirty="0" smtClean="0">
                <a:latin typeface="Calibri" charset="0"/>
                <a:ea typeface="Calibri" charset="0"/>
                <a:cs typeface="Calibri" charset="0"/>
              </a:rPr>
              <a:t/>
            </a:r>
            <a:br>
              <a:rPr lang="en-NZ" altLang="en-US" sz="2000" i="1" dirty="0" smtClean="0">
                <a:latin typeface="Calibri" charset="0"/>
                <a:ea typeface="Calibri" charset="0"/>
                <a:cs typeface="Calibri" charset="0"/>
              </a:rPr>
            </a:br>
            <a:r>
              <a:rPr lang="en-NZ" altLang="en-US" sz="1600" dirty="0" smtClean="0">
                <a:latin typeface="Calibri" charset="0"/>
                <a:ea typeface="Calibri" charset="0"/>
                <a:cs typeface="Calibri" charset="0"/>
                <a:hlinkClick r:id="rId2"/>
              </a:rPr>
              <a:t>www.nzmaths.co.nz/selecting-assessment-tool</a:t>
            </a:r>
            <a:endParaRPr lang="en-NZ" altLang="en-US" sz="1600" dirty="0">
              <a:latin typeface="Calibri" charset="0"/>
              <a:ea typeface="Calibri" charset="0"/>
              <a:cs typeface="Calibri" charset="0"/>
            </a:endParaRPr>
          </a:p>
          <a:p>
            <a:pPr lvl="1"/>
            <a:r>
              <a:rPr lang="en-NZ" altLang="en-US" sz="2000" i="1" dirty="0">
                <a:latin typeface="Calibri" charset="0"/>
                <a:ea typeface="Calibri" charset="0"/>
                <a:cs typeface="Calibri" charset="0"/>
              </a:rPr>
              <a:t>Observations/classroom information? </a:t>
            </a:r>
            <a:r>
              <a:rPr lang="en-NZ" altLang="en-US" sz="1600" i="1" dirty="0" smtClean="0">
                <a:latin typeface="Calibri" charset="0"/>
                <a:ea typeface="Calibri" charset="0"/>
                <a:cs typeface="Calibri" charset="0"/>
                <a:hlinkClick r:id="rId3" action="ppaction://hlinkfile"/>
              </a:rPr>
              <a:t>hhttps://education.nsw.gov.au/curriculum/pdhpe/stages-4-and-5/programming - Consistent6</a:t>
            </a:r>
            <a:endParaRPr lang="en-NZ" altLang="en-US" sz="1600" i="1" dirty="0" smtClean="0">
              <a:latin typeface="Calibri" charset="0"/>
              <a:ea typeface="Calibri" charset="0"/>
              <a:cs typeface="Calibri" charset="0"/>
            </a:endParaRPr>
          </a:p>
          <a:p>
            <a:pPr lvl="1"/>
            <a:r>
              <a:rPr lang="en-NZ" altLang="en-US" sz="2000" i="1" dirty="0" smtClean="0">
                <a:latin typeface="Calibri" charset="0"/>
                <a:ea typeface="Calibri" charset="0"/>
                <a:cs typeface="Calibri" charset="0"/>
              </a:rPr>
              <a:t>Student </a:t>
            </a:r>
            <a:r>
              <a:rPr lang="en-NZ" altLang="en-US" sz="2000" i="1" dirty="0">
                <a:latin typeface="Calibri" charset="0"/>
                <a:ea typeface="Calibri" charset="0"/>
                <a:cs typeface="Calibri" charset="0"/>
              </a:rPr>
              <a:t>self and peer assessments? </a:t>
            </a:r>
            <a:r>
              <a:rPr lang="en-NZ" altLang="en-US" sz="1600" u="sng" dirty="0">
                <a:latin typeface="Calibri" charset="0"/>
                <a:ea typeface="Calibri" charset="0"/>
                <a:cs typeface="Calibri" charset="0"/>
                <a:hlinkClick r:id="rId4"/>
              </a:rPr>
              <a:t>http://</a:t>
            </a:r>
            <a:r>
              <a:rPr lang="en-NZ" altLang="en-US" sz="1600" u="sng" dirty="0" smtClean="0">
                <a:latin typeface="Calibri" charset="0"/>
                <a:ea typeface="Calibri" charset="0"/>
                <a:cs typeface="Calibri" charset="0"/>
                <a:hlinkClick r:id="rId4"/>
              </a:rPr>
              <a:t>assessment.tki.org.nz/Assessment-in-the-classroom/Assessment-for-learning-in-practice/Self-and-peer-assessment</a:t>
            </a:r>
            <a:endParaRPr lang="de-DE" altLang="en-US" sz="1600" u="sng" dirty="0">
              <a:latin typeface="Calibri" charset="0"/>
              <a:ea typeface="Calibri" charset="0"/>
              <a:cs typeface="Calibri" charset="0"/>
            </a:endParaRPr>
          </a:p>
          <a:p>
            <a:r>
              <a:rPr lang="en-NZ" altLang="en-US" sz="2000" i="1" dirty="0"/>
              <a:t>How similar are you to other teachers in what you collect?</a:t>
            </a:r>
          </a:p>
          <a:p>
            <a:r>
              <a:rPr lang="en-NZ" altLang="en-US" sz="2000" i="1" dirty="0"/>
              <a:t>How similar is the degree of teacher help given or student independence?</a:t>
            </a:r>
          </a:p>
          <a:p>
            <a:r>
              <a:rPr lang="en-NZ" altLang="en-US" sz="2000" i="1" dirty="0"/>
              <a:t>How many samples do you collect for each student?</a:t>
            </a:r>
          </a:p>
        </p:txBody>
      </p:sp>
    </p:spTree>
    <p:extLst>
      <p:ext uri="{BB962C8B-B14F-4D97-AF65-F5344CB8AC3E}">
        <p14:creationId xmlns:p14="http://schemas.microsoft.com/office/powerpoint/2010/main" val="141632055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5" name="Title 1"/>
          <p:cNvSpPr>
            <a:spLocks noGrp="1"/>
          </p:cNvSpPr>
          <p:nvPr>
            <p:ph type="title"/>
          </p:nvPr>
        </p:nvSpPr>
        <p:spPr>
          <a:xfrm>
            <a:off x="395536" y="1052735"/>
            <a:ext cx="8352928" cy="576065"/>
          </a:xfrm>
        </p:spPr>
        <p:txBody>
          <a:bodyPr/>
          <a:lstStyle/>
          <a:p>
            <a:r>
              <a:rPr lang="en-NZ" altLang="en-US" sz="2300" dirty="0"/>
              <a:t>When gathering information, be mindful of influences </a:t>
            </a:r>
            <a:r>
              <a:rPr lang="en-NZ" altLang="en-US" sz="2300" dirty="0" smtClean="0"/>
              <a:t>on students</a:t>
            </a:r>
            <a:endParaRPr lang="en-NZ" altLang="en-US" sz="2300" dirty="0"/>
          </a:p>
        </p:txBody>
      </p:sp>
      <p:sp>
        <p:nvSpPr>
          <p:cNvPr id="28676" name="Content Placeholder 2"/>
          <p:cNvSpPr>
            <a:spLocks noGrp="1"/>
          </p:cNvSpPr>
          <p:nvPr>
            <p:ph idx="1"/>
          </p:nvPr>
        </p:nvSpPr>
        <p:spPr>
          <a:xfrm>
            <a:off x="971600" y="1988840"/>
            <a:ext cx="7200800" cy="4032448"/>
          </a:xfrm>
        </p:spPr>
        <p:txBody>
          <a:bodyPr/>
          <a:lstStyle/>
          <a:p>
            <a:pPr marL="0" indent="0">
              <a:buFont typeface="Arial" charset="0"/>
              <a:buNone/>
              <a:tabLst>
                <a:tab pos="363538" algn="l"/>
              </a:tabLst>
            </a:pPr>
            <a:r>
              <a:rPr lang="en-NZ" altLang="en-US" sz="2000" dirty="0"/>
              <a:t>These student factors may affect their capacity to demonstrate knowledge and skills:</a:t>
            </a:r>
          </a:p>
          <a:p>
            <a:pPr marL="0" indent="0">
              <a:tabLst>
                <a:tab pos="363538" algn="l"/>
              </a:tabLst>
            </a:pPr>
            <a:r>
              <a:rPr lang="en-NZ" altLang="en-US" sz="2000" dirty="0"/>
              <a:t> 	Perceived relevance of/interest in content and </a:t>
            </a:r>
            <a:r>
              <a:rPr lang="en-NZ" altLang="en-US" sz="2000" dirty="0" smtClean="0"/>
              <a:t>task</a:t>
            </a:r>
            <a:endParaRPr lang="en-NZ" altLang="en-US" sz="2000" dirty="0"/>
          </a:p>
          <a:p>
            <a:pPr marL="0" indent="0">
              <a:tabLst>
                <a:tab pos="363538" algn="l"/>
              </a:tabLst>
            </a:pPr>
            <a:r>
              <a:rPr lang="en-NZ" altLang="en-US" sz="2000" dirty="0"/>
              <a:t> 	Appropriate level of </a:t>
            </a:r>
            <a:r>
              <a:rPr lang="en-NZ" altLang="en-US" sz="2000" dirty="0" smtClean="0"/>
              <a:t>challenge</a:t>
            </a:r>
            <a:endParaRPr lang="en-NZ" altLang="en-US" sz="2000" dirty="0"/>
          </a:p>
          <a:p>
            <a:pPr marL="0" indent="0">
              <a:tabLst>
                <a:tab pos="363538" algn="l"/>
              </a:tabLst>
            </a:pPr>
            <a:r>
              <a:rPr lang="en-NZ" altLang="en-US" sz="2000" dirty="0"/>
              <a:t> 	Mood or emotional </a:t>
            </a:r>
            <a:r>
              <a:rPr lang="en-NZ" altLang="en-US" sz="2000" dirty="0" smtClean="0"/>
              <a:t>state</a:t>
            </a:r>
            <a:endParaRPr lang="en-NZ" altLang="en-US" sz="2000" dirty="0"/>
          </a:p>
          <a:p>
            <a:pPr marL="0" indent="0">
              <a:tabLst>
                <a:tab pos="363538" algn="l"/>
              </a:tabLst>
            </a:pPr>
            <a:r>
              <a:rPr lang="en-NZ" altLang="en-US" sz="2000" dirty="0"/>
              <a:t> 	Energy levels (recent sleep and food intake</a:t>
            </a:r>
            <a:r>
              <a:rPr lang="en-NZ" altLang="en-US" sz="2000" dirty="0" smtClean="0"/>
              <a:t>)</a:t>
            </a:r>
            <a:endParaRPr lang="en-NZ" altLang="en-US" sz="2000" dirty="0"/>
          </a:p>
          <a:p>
            <a:pPr marL="0" indent="0">
              <a:tabLst>
                <a:tab pos="363538" algn="l"/>
              </a:tabLst>
            </a:pPr>
            <a:r>
              <a:rPr lang="en-NZ" altLang="en-US" sz="2000" dirty="0"/>
              <a:t> 	Peer and family </a:t>
            </a:r>
            <a:r>
              <a:rPr lang="en-NZ" altLang="en-US" sz="2000" dirty="0" smtClean="0"/>
              <a:t>interactions</a:t>
            </a:r>
            <a:endParaRPr lang="en-NZ" altLang="en-US" sz="2000" dirty="0"/>
          </a:p>
          <a:p>
            <a:pPr marL="0" indent="0">
              <a:tabLst>
                <a:tab pos="363538" algn="l"/>
              </a:tabLst>
            </a:pPr>
            <a:r>
              <a:rPr lang="en-NZ" altLang="en-US" sz="2000" dirty="0"/>
              <a:t> 	Disposition to learn (motivation, language</a:t>
            </a:r>
            <a:r>
              <a:rPr lang="en-NZ" altLang="en-US" sz="2000" dirty="0" smtClean="0"/>
              <a:t>)</a:t>
            </a:r>
            <a:endParaRPr lang="en-NZ" altLang="en-US" sz="2000" dirty="0"/>
          </a:p>
          <a:p>
            <a:pPr marL="0" indent="0">
              <a:tabLst>
                <a:tab pos="363538" algn="l"/>
              </a:tabLst>
            </a:pPr>
            <a:r>
              <a:rPr lang="en-NZ" altLang="en-US" sz="2000" dirty="0"/>
              <a:t> 	Physical attributes (e.g. visual impairment).</a:t>
            </a:r>
          </a:p>
          <a:p>
            <a:pPr marL="0" indent="0">
              <a:tabLst>
                <a:tab pos="363538" algn="l"/>
              </a:tabLst>
            </a:pPr>
            <a:endParaRPr lang="en-NZ" altLang="en-US" dirty="0"/>
          </a:p>
        </p:txBody>
      </p:sp>
    </p:spTree>
    <p:extLst>
      <p:ext uri="{BB962C8B-B14F-4D97-AF65-F5344CB8AC3E}">
        <p14:creationId xmlns:p14="http://schemas.microsoft.com/office/powerpoint/2010/main" val="139077411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Title 1"/>
          <p:cNvSpPr>
            <a:spLocks noGrp="1"/>
          </p:cNvSpPr>
          <p:nvPr>
            <p:ph type="title" idx="4294967295"/>
          </p:nvPr>
        </p:nvSpPr>
        <p:spPr>
          <a:xfrm>
            <a:off x="971600" y="1052736"/>
            <a:ext cx="7200800" cy="576064"/>
          </a:xfrm>
        </p:spPr>
        <p:txBody>
          <a:bodyPr/>
          <a:lstStyle/>
          <a:p>
            <a:r>
              <a:rPr lang="en-NZ" altLang="en-US" dirty="0"/>
              <a:t>Phase 4: Analysing the evidence</a:t>
            </a:r>
          </a:p>
        </p:txBody>
      </p:sp>
      <p:sp>
        <p:nvSpPr>
          <p:cNvPr id="29700" name="Content Placeholder 2"/>
          <p:cNvSpPr>
            <a:spLocks noGrp="1"/>
          </p:cNvSpPr>
          <p:nvPr>
            <p:ph idx="4294967295"/>
          </p:nvPr>
        </p:nvSpPr>
        <p:spPr>
          <a:xfrm>
            <a:off x="971600" y="1988840"/>
            <a:ext cx="7715200" cy="3600400"/>
          </a:xfrm>
        </p:spPr>
        <p:txBody>
          <a:bodyPr/>
          <a:lstStyle/>
          <a:p>
            <a:pPr marL="0" indent="0">
              <a:buFont typeface="Arial" charset="0"/>
              <a:buNone/>
              <a:tabLst>
                <a:tab pos="261938" algn="l"/>
              </a:tabLst>
            </a:pPr>
            <a:r>
              <a:rPr lang="en-NZ" altLang="en-US" sz="2000" dirty="0"/>
              <a:t>Once the teaching and learning </a:t>
            </a:r>
            <a:r>
              <a:rPr lang="en-NZ" altLang="en-US" sz="2000" dirty="0" smtClean="0"/>
              <a:t>“unit” </a:t>
            </a:r>
            <a:r>
              <a:rPr lang="en-NZ" altLang="en-US" sz="2000" dirty="0"/>
              <a:t>of work  has been completed, teachers need to independently assess their own students’ work, using the agreed success criteria identified in Phase 2</a:t>
            </a:r>
            <a:r>
              <a:rPr lang="en-NZ" altLang="en-US" sz="2000" dirty="0" smtClean="0"/>
              <a:t>.</a:t>
            </a:r>
            <a:endParaRPr lang="en-NZ" altLang="en-US" sz="2000" dirty="0"/>
          </a:p>
          <a:p>
            <a:pPr marL="0" indent="0">
              <a:buFont typeface="Arial" charset="0"/>
              <a:buNone/>
              <a:tabLst>
                <a:tab pos="261938" algn="l"/>
              </a:tabLst>
            </a:pPr>
            <a:r>
              <a:rPr lang="en-NZ" altLang="en-US" sz="2000" dirty="0"/>
              <a:t>When analysing the evidence, teachers should:</a:t>
            </a:r>
          </a:p>
          <a:p>
            <a:pPr marL="0" indent="0">
              <a:tabLst>
                <a:tab pos="261938" algn="l"/>
              </a:tabLst>
            </a:pPr>
            <a:r>
              <a:rPr lang="en-NZ" altLang="en-US" sz="2000" dirty="0"/>
              <a:t> 	identify how the student work specifically meets the success 	criteria (e.g. using a highlighter pen)</a:t>
            </a:r>
          </a:p>
          <a:p>
            <a:pPr marL="0" indent="0">
              <a:tabLst>
                <a:tab pos="261938" algn="l"/>
              </a:tabLst>
            </a:pPr>
            <a:r>
              <a:rPr lang="en-NZ" altLang="en-US" sz="2000" dirty="0"/>
              <a:t> 	use annotation sheets to record key points and judgments 	made</a:t>
            </a:r>
          </a:p>
          <a:p>
            <a:pPr marL="0" indent="0">
              <a:tabLst>
                <a:tab pos="261938" algn="l"/>
              </a:tabLst>
            </a:pPr>
            <a:r>
              <a:rPr lang="en-NZ" altLang="en-US" sz="2000" dirty="0"/>
              <a:t> 	identify next learning steps for student</a:t>
            </a:r>
          </a:p>
          <a:p>
            <a:pPr marL="0" indent="0">
              <a:tabLst>
                <a:tab pos="261938" algn="l"/>
              </a:tabLst>
            </a:pPr>
            <a:r>
              <a:rPr lang="en-NZ" altLang="en-US" sz="2000" dirty="0"/>
              <a:t>	remove all student identification on students’ work to be 	moderated before it is shared with others. </a:t>
            </a:r>
          </a:p>
        </p:txBody>
      </p:sp>
      <p:sp>
        <p:nvSpPr>
          <p:cNvPr id="29701" name="Rectangle 5"/>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
        <p:nvSpPr>
          <p:cNvPr id="29702" name="Rectangle 7"/>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
        <p:nvSpPr>
          <p:cNvPr id="29703" name="Rectangle 9"/>
          <p:cNvSpPr>
            <a:spLocks noChangeArrowheads="1"/>
          </p:cNvSpPr>
          <p:nvPr/>
        </p:nvSpPr>
        <p:spPr bwMode="auto">
          <a:xfrm>
            <a:off x="0" y="44450"/>
            <a:ext cx="18415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endParaRPr lang="en-NZ" altLang="en-US"/>
          </a:p>
        </p:txBody>
      </p:sp>
    </p:spTree>
    <p:extLst>
      <p:ext uri="{BB962C8B-B14F-4D97-AF65-F5344CB8AC3E}">
        <p14:creationId xmlns:p14="http://schemas.microsoft.com/office/powerpoint/2010/main" val="15285536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Title 1"/>
          <p:cNvSpPr>
            <a:spLocks noGrp="1"/>
          </p:cNvSpPr>
          <p:nvPr>
            <p:ph type="title"/>
          </p:nvPr>
        </p:nvSpPr>
        <p:spPr>
          <a:xfrm>
            <a:off x="611560" y="1052736"/>
            <a:ext cx="7920880" cy="648072"/>
          </a:xfrm>
        </p:spPr>
        <p:txBody>
          <a:bodyPr/>
          <a:lstStyle/>
          <a:p>
            <a:r>
              <a:rPr lang="en-NZ" altLang="en-US" dirty="0"/>
              <a:t>    Current practice of making  teacher judgments</a:t>
            </a:r>
          </a:p>
        </p:txBody>
      </p:sp>
      <p:sp>
        <p:nvSpPr>
          <p:cNvPr id="4100" name="Content Placeholder 2"/>
          <p:cNvSpPr>
            <a:spLocks noGrp="1"/>
          </p:cNvSpPr>
          <p:nvPr>
            <p:ph idx="1"/>
          </p:nvPr>
        </p:nvSpPr>
        <p:spPr>
          <a:xfrm>
            <a:off x="971600" y="1988840"/>
            <a:ext cx="7283326" cy="3904297"/>
          </a:xfrm>
        </p:spPr>
        <p:txBody>
          <a:bodyPr/>
          <a:lstStyle/>
          <a:p>
            <a:pPr eaLnBrk="1" hangingPunct="1">
              <a:buFont typeface="Arial" charset="0"/>
              <a:buNone/>
            </a:pPr>
            <a:r>
              <a:rPr lang="en-NZ" altLang="en-US" sz="2000" dirty="0"/>
              <a:t>Discussion questions:</a:t>
            </a:r>
          </a:p>
          <a:p>
            <a:pPr eaLnBrk="1" hangingPunct="1"/>
            <a:r>
              <a:rPr lang="en-NZ" altLang="en-US" sz="2000" dirty="0"/>
              <a:t>How do you make judgments on student learning and achievement?</a:t>
            </a:r>
          </a:p>
          <a:p>
            <a:pPr eaLnBrk="1" hangingPunct="1"/>
            <a:r>
              <a:rPr lang="en-NZ" altLang="en-US" sz="2000" dirty="0"/>
              <a:t>What information do you collect and use?</a:t>
            </a:r>
          </a:p>
          <a:p>
            <a:pPr eaLnBrk="1" hangingPunct="1"/>
            <a:r>
              <a:rPr lang="en-NZ" altLang="en-US" sz="2000" dirty="0"/>
              <a:t>How </a:t>
            </a:r>
            <a:r>
              <a:rPr lang="en-NZ" altLang="en-US" sz="2000" b="1" dirty="0"/>
              <a:t>appropriate</a:t>
            </a:r>
            <a:r>
              <a:rPr lang="en-NZ" altLang="en-US" sz="2000" dirty="0"/>
              <a:t> are these assessment tasks or tools?  How do you know? </a:t>
            </a:r>
          </a:p>
          <a:p>
            <a:pPr eaLnBrk="1" hangingPunct="1"/>
            <a:r>
              <a:rPr lang="en-NZ" altLang="en-US" sz="2000" dirty="0"/>
              <a:t>How do you know what </a:t>
            </a:r>
            <a:r>
              <a:rPr lang="en-NZ" altLang="en-US" sz="2000" b="1" dirty="0"/>
              <a:t>quality achievement looks like</a:t>
            </a:r>
            <a:r>
              <a:rPr lang="en-NZ" altLang="en-US" sz="2000" dirty="0"/>
              <a:t>?  </a:t>
            </a:r>
          </a:p>
          <a:p>
            <a:pPr eaLnBrk="1" hangingPunct="1"/>
            <a:r>
              <a:rPr lang="en-NZ" altLang="en-US" sz="2000" dirty="0"/>
              <a:t>How do you make </a:t>
            </a:r>
            <a:r>
              <a:rPr lang="en-NZ" altLang="en-US" sz="2000" b="1" dirty="0"/>
              <a:t>dependable</a:t>
            </a:r>
            <a:r>
              <a:rPr lang="en-NZ" altLang="en-US" sz="2000" dirty="0"/>
              <a:t> teacher judgments?</a:t>
            </a:r>
          </a:p>
          <a:p>
            <a:pPr eaLnBrk="1" hangingPunct="1"/>
            <a:r>
              <a:rPr lang="en-NZ" altLang="en-US" sz="2000" dirty="0"/>
              <a:t>How do you know your expectations of learning and judgments of student work align with those of your colleagues?</a:t>
            </a:r>
          </a:p>
        </p:txBody>
      </p:sp>
    </p:spTree>
    <p:extLst>
      <p:ext uri="{BB962C8B-B14F-4D97-AF65-F5344CB8AC3E}">
        <p14:creationId xmlns:p14="http://schemas.microsoft.com/office/powerpoint/2010/main" val="4452970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Title 1"/>
          <p:cNvSpPr>
            <a:spLocks noGrp="1"/>
          </p:cNvSpPr>
          <p:nvPr>
            <p:ph type="title" idx="4294967295"/>
          </p:nvPr>
        </p:nvSpPr>
        <p:spPr>
          <a:xfrm>
            <a:off x="683568" y="1124744"/>
            <a:ext cx="7848872" cy="507502"/>
          </a:xfrm>
        </p:spPr>
        <p:txBody>
          <a:bodyPr/>
          <a:lstStyle/>
          <a:p>
            <a:r>
              <a:rPr lang="en-NZ" altLang="en-US" dirty="0"/>
              <a:t>An analysis example (5 </a:t>
            </a:r>
            <a:r>
              <a:rPr lang="en-NZ" altLang="en-US" dirty="0" smtClean="0"/>
              <a:t>years </a:t>
            </a:r>
            <a:r>
              <a:rPr lang="en-NZ" altLang="en-US" dirty="0"/>
              <a:t>independent writing)</a:t>
            </a:r>
          </a:p>
        </p:txBody>
      </p:sp>
      <p:sp>
        <p:nvSpPr>
          <p:cNvPr id="5" name="Content Placeholder 4"/>
          <p:cNvSpPr>
            <a:spLocks noGrp="1"/>
          </p:cNvSpPr>
          <p:nvPr>
            <p:ph sz="half" idx="4294967295"/>
          </p:nvPr>
        </p:nvSpPr>
        <p:spPr>
          <a:xfrm>
            <a:off x="971600" y="1988840"/>
            <a:ext cx="3525787" cy="4599286"/>
          </a:xfrm>
        </p:spPr>
        <p:txBody>
          <a:bodyPr/>
          <a:lstStyle/>
          <a:p>
            <a:pPr marL="0" indent="0">
              <a:buNone/>
              <a:defRPr/>
            </a:pPr>
            <a:r>
              <a:rPr lang="en-NZ" altLang="en-US" sz="2000" dirty="0"/>
              <a:t>Identify, using different colours, deep/surface features</a:t>
            </a:r>
          </a:p>
          <a:p>
            <a:pPr marL="0" indent="0">
              <a:buNone/>
              <a:defRPr/>
            </a:pPr>
            <a:r>
              <a:rPr lang="en-NZ" sz="2100" dirty="0" smtClean="0">
                <a:solidFill>
                  <a:srgbClr val="FF0000"/>
                </a:solidFill>
                <a:latin typeface="Bradley Hand ITC" pitchFamily="66" charset="0"/>
              </a:rPr>
              <a:t>On</a:t>
            </a:r>
            <a:r>
              <a:rPr lang="en-NZ" sz="2100" dirty="0" smtClean="0">
                <a:solidFill>
                  <a:schemeClr val="accent5">
                    <a:lumMod val="50000"/>
                  </a:schemeClr>
                </a:solidFill>
                <a:latin typeface="Bradley Hand ITC" pitchFamily="66" charset="0"/>
              </a:rPr>
              <a:t> </a:t>
            </a:r>
            <a:r>
              <a:rPr lang="en-NZ" sz="2100" dirty="0" smtClean="0">
                <a:solidFill>
                  <a:schemeClr val="accent5">
                    <a:lumMod val="50000"/>
                  </a:schemeClr>
                </a:solidFill>
                <a:latin typeface="Bradley Hand ITC" pitchFamily="66" charset="0"/>
              </a:rPr>
              <a:t>Friday </a:t>
            </a:r>
            <a:r>
              <a:rPr lang="en-NZ" sz="2100" dirty="0" smtClean="0">
                <a:latin typeface="Bradley Hand ITC" pitchFamily="66" charset="0"/>
              </a:rPr>
              <a:t>I went </a:t>
            </a:r>
            <a:r>
              <a:rPr lang="en-NZ" sz="2100" dirty="0" smtClean="0">
                <a:solidFill>
                  <a:srgbClr val="FF0000"/>
                </a:solidFill>
                <a:latin typeface="Bradley Hand ITC" pitchFamily="66" charset="0"/>
              </a:rPr>
              <a:t>out </a:t>
            </a:r>
            <a:r>
              <a:rPr lang="en-NZ" sz="2100" dirty="0" err="1" smtClean="0">
                <a:solidFill>
                  <a:srgbClr val="FF0000"/>
                </a:solidFill>
                <a:latin typeface="Bradley Hand ITC" pitchFamily="66" charset="0"/>
              </a:rPr>
              <a:t>sind</a:t>
            </a:r>
            <a:r>
              <a:rPr lang="en-NZ" sz="2100" dirty="0" smtClean="0">
                <a:solidFill>
                  <a:srgbClr val="FF0000"/>
                </a:solidFill>
                <a:latin typeface="Bradley Hand ITC" pitchFamily="66" charset="0"/>
              </a:rPr>
              <a:t> </a:t>
            </a:r>
            <a:r>
              <a:rPr lang="en-NZ" sz="2100" dirty="0" smtClean="0"/>
              <a:t>(outside)</a:t>
            </a:r>
            <a:r>
              <a:rPr lang="en-NZ" sz="2100" dirty="0" smtClean="0">
                <a:solidFill>
                  <a:srgbClr val="FF0000"/>
                </a:solidFill>
              </a:rPr>
              <a:t> </a:t>
            </a:r>
            <a:r>
              <a:rPr lang="en-NZ" sz="2100" dirty="0" smtClean="0">
                <a:latin typeface="Bradley Hand ITC" pitchFamily="66" charset="0"/>
              </a:rPr>
              <a:t>to look for </a:t>
            </a:r>
            <a:r>
              <a:rPr lang="en-NZ" sz="2100" dirty="0" smtClean="0">
                <a:solidFill>
                  <a:schemeClr val="accent5">
                    <a:lumMod val="50000"/>
                  </a:schemeClr>
                </a:solidFill>
                <a:latin typeface="Bradley Hand ITC" pitchFamily="66" charset="0"/>
              </a:rPr>
              <a:t>Worms </a:t>
            </a:r>
            <a:r>
              <a:rPr lang="en-NZ" sz="2100" dirty="0" smtClean="0">
                <a:latin typeface="Bradley Hand ITC" pitchFamily="66" charset="0"/>
              </a:rPr>
              <a:t>but </a:t>
            </a:r>
            <a:r>
              <a:rPr lang="en-NZ" sz="2100" dirty="0" err="1" smtClean="0">
                <a:latin typeface="Bradley Hand ITC" pitchFamily="66" charset="0"/>
              </a:rPr>
              <a:t>thir</a:t>
            </a:r>
            <a:r>
              <a:rPr lang="en-NZ" sz="2100" dirty="0" smtClean="0">
                <a:latin typeface="Bradley Hand ITC" pitchFamily="66" charset="0"/>
              </a:rPr>
              <a:t> were not one worm. </a:t>
            </a:r>
            <a:r>
              <a:rPr lang="en-NZ" sz="2100" dirty="0" smtClean="0">
                <a:solidFill>
                  <a:srgbClr val="FF0000"/>
                </a:solidFill>
                <a:latin typeface="Bradley Hand ITC" pitchFamily="66" charset="0"/>
              </a:rPr>
              <a:t>To</a:t>
            </a:r>
            <a:r>
              <a:rPr lang="en-NZ" sz="2100" dirty="0" smtClean="0">
                <a:latin typeface="Bradley Hand ITC" pitchFamily="66" charset="0"/>
              </a:rPr>
              <a:t> get the worms out of the </a:t>
            </a:r>
            <a:r>
              <a:rPr lang="en-NZ" sz="2100" dirty="0" smtClean="0">
                <a:solidFill>
                  <a:schemeClr val="accent5">
                    <a:lumMod val="50000"/>
                  </a:schemeClr>
                </a:solidFill>
                <a:latin typeface="Bradley Hand ITC" pitchFamily="66" charset="0"/>
              </a:rPr>
              <a:t>mud</a:t>
            </a:r>
            <a:r>
              <a:rPr lang="en-NZ" sz="2100" dirty="0" smtClean="0">
                <a:latin typeface="Bradley Hand ITC" pitchFamily="66" charset="0"/>
              </a:rPr>
              <a:t> </a:t>
            </a:r>
            <a:r>
              <a:rPr lang="en-NZ" sz="2100" dirty="0" smtClean="0">
                <a:solidFill>
                  <a:schemeClr val="tx2">
                    <a:lumMod val="60000"/>
                    <a:lumOff val="40000"/>
                  </a:schemeClr>
                </a:solidFill>
                <a:latin typeface="Bradley Hand ITC" pitchFamily="66" charset="0"/>
              </a:rPr>
              <a:t>I had to </a:t>
            </a:r>
            <a:r>
              <a:rPr lang="en-NZ" sz="2100" dirty="0" err="1" smtClean="0">
                <a:solidFill>
                  <a:schemeClr val="tx2">
                    <a:lumMod val="60000"/>
                    <a:lumOff val="40000"/>
                  </a:schemeClr>
                </a:solidFill>
                <a:latin typeface="Bradley Hand ITC" pitchFamily="66" charset="0"/>
              </a:rPr>
              <a:t>jamp</a:t>
            </a:r>
            <a:r>
              <a:rPr lang="en-NZ" sz="2100" dirty="0" smtClean="0">
                <a:solidFill>
                  <a:schemeClr val="tx2">
                    <a:lumMod val="60000"/>
                    <a:lumOff val="40000"/>
                  </a:schemeClr>
                </a:solidFill>
                <a:latin typeface="Bradley Hand ITC" pitchFamily="66" charset="0"/>
              </a:rPr>
              <a:t> and thump.</a:t>
            </a:r>
            <a:r>
              <a:rPr lang="en-NZ" sz="2100" dirty="0" smtClean="0">
                <a:solidFill>
                  <a:srgbClr val="00B0F0"/>
                </a:solidFill>
                <a:latin typeface="Bradley Hand ITC" pitchFamily="66" charset="0"/>
              </a:rPr>
              <a:t> </a:t>
            </a:r>
            <a:r>
              <a:rPr lang="en-NZ" sz="2100" dirty="0" smtClean="0">
                <a:latin typeface="Bradley Hand ITC" pitchFamily="66" charset="0"/>
              </a:rPr>
              <a:t>Some Girls and boys </a:t>
            </a:r>
            <a:r>
              <a:rPr lang="en-NZ" sz="2100" dirty="0" err="1" smtClean="0">
                <a:latin typeface="Bradley Hand ITC" pitchFamily="66" charset="0"/>
              </a:rPr>
              <a:t>fod</a:t>
            </a:r>
            <a:r>
              <a:rPr lang="en-NZ" sz="2100" dirty="0" smtClean="0">
                <a:latin typeface="Bradley Hand ITC" pitchFamily="66" charset="0"/>
              </a:rPr>
              <a:t> </a:t>
            </a:r>
            <a:r>
              <a:rPr lang="en-NZ" sz="2100" dirty="0" smtClean="0"/>
              <a:t>(found) </a:t>
            </a:r>
            <a:r>
              <a:rPr lang="en-NZ" sz="2100" dirty="0" smtClean="0">
                <a:solidFill>
                  <a:schemeClr val="accent5">
                    <a:lumMod val="50000"/>
                  </a:schemeClr>
                </a:solidFill>
                <a:latin typeface="Bradley Hand ITC" pitchFamily="66" charset="0"/>
              </a:rPr>
              <a:t>little piles of mud </a:t>
            </a:r>
            <a:r>
              <a:rPr lang="en-NZ" sz="2100" dirty="0" err="1" smtClean="0">
                <a:solidFill>
                  <a:srgbClr val="FF0000"/>
                </a:solidFill>
                <a:latin typeface="Bradley Hand ITC" pitchFamily="66" charset="0"/>
              </a:rPr>
              <a:t>wher</a:t>
            </a:r>
            <a:r>
              <a:rPr lang="en-NZ" sz="2100" dirty="0" smtClean="0">
                <a:latin typeface="Bradley Hand ITC" pitchFamily="66" charset="0"/>
              </a:rPr>
              <a:t> the worms live. Then we went </a:t>
            </a:r>
            <a:r>
              <a:rPr lang="en-NZ" sz="2100" dirty="0" err="1" smtClean="0">
                <a:solidFill>
                  <a:srgbClr val="FF0000"/>
                </a:solidFill>
                <a:latin typeface="Bradley Hand ITC" pitchFamily="66" charset="0"/>
              </a:rPr>
              <a:t>insind</a:t>
            </a:r>
            <a:r>
              <a:rPr lang="en-NZ" sz="2100" dirty="0" smtClean="0">
                <a:solidFill>
                  <a:srgbClr val="FF0000"/>
                </a:solidFill>
                <a:latin typeface="Bradley Hand ITC" pitchFamily="66" charset="0"/>
              </a:rPr>
              <a:t> </a:t>
            </a:r>
            <a:r>
              <a:rPr lang="en-NZ" sz="2100" dirty="0" smtClean="0">
                <a:latin typeface="Bradley Hand ITC" pitchFamily="66" charset="0"/>
              </a:rPr>
              <a:t>and looked at worms </a:t>
            </a:r>
            <a:r>
              <a:rPr lang="en-NZ" sz="2100" dirty="0" smtClean="0">
                <a:solidFill>
                  <a:schemeClr val="accent5">
                    <a:lumMod val="50000"/>
                  </a:schemeClr>
                </a:solidFill>
                <a:latin typeface="Bradley Hand ITC" pitchFamily="66" charset="0"/>
              </a:rPr>
              <a:t>wriggle</a:t>
            </a:r>
            <a:r>
              <a:rPr lang="en-NZ" sz="2100" dirty="0" smtClean="0">
                <a:latin typeface="Bradley Hand ITC" pitchFamily="66" charset="0"/>
              </a:rPr>
              <a:t> on </a:t>
            </a:r>
            <a:r>
              <a:rPr lang="en-NZ" sz="2100" dirty="0" smtClean="0">
                <a:solidFill>
                  <a:srgbClr val="FF0000"/>
                </a:solidFill>
                <a:latin typeface="Bradley Hand ITC" pitchFamily="66" charset="0"/>
              </a:rPr>
              <a:t>papa</a:t>
            </a:r>
            <a:r>
              <a:rPr lang="en-NZ" sz="2100" dirty="0" smtClean="0">
                <a:latin typeface="Bradley Hand ITC" pitchFamily="66" charset="0"/>
              </a:rPr>
              <a:t>.(</a:t>
            </a:r>
            <a:r>
              <a:rPr lang="en-NZ" sz="2100" dirty="0" smtClean="0"/>
              <a:t>paper)</a:t>
            </a:r>
            <a:endParaRPr lang="en-NZ" sz="2100" dirty="0"/>
          </a:p>
        </p:txBody>
      </p:sp>
      <p:sp>
        <p:nvSpPr>
          <p:cNvPr id="30727" name="Content Placeholder 6"/>
          <p:cNvSpPr>
            <a:spLocks noGrp="1"/>
          </p:cNvSpPr>
          <p:nvPr>
            <p:ph sz="quarter" idx="4294967295"/>
          </p:nvPr>
        </p:nvSpPr>
        <p:spPr>
          <a:xfrm>
            <a:off x="4716016" y="1988840"/>
            <a:ext cx="3816424" cy="4176464"/>
          </a:xfrm>
        </p:spPr>
        <p:txBody>
          <a:bodyPr/>
          <a:lstStyle/>
          <a:p>
            <a:pPr>
              <a:buNone/>
            </a:pPr>
            <a:r>
              <a:rPr lang="en-NZ" altLang="en-US" sz="1800" dirty="0"/>
              <a:t>Briefly describe key features demonstrated in sample</a:t>
            </a:r>
          </a:p>
          <a:p>
            <a:pPr>
              <a:buFont typeface="Arial" charset="0"/>
              <a:buNone/>
            </a:pPr>
            <a:r>
              <a:rPr lang="en-NZ" altLang="en-US" sz="1800" dirty="0" smtClean="0">
                <a:solidFill>
                  <a:schemeClr val="accent5">
                    <a:lumMod val="50000"/>
                  </a:schemeClr>
                </a:solidFill>
              </a:rPr>
              <a:t>Deep </a:t>
            </a:r>
            <a:r>
              <a:rPr lang="en-NZ" altLang="en-US" sz="1800" dirty="0">
                <a:solidFill>
                  <a:schemeClr val="accent5">
                    <a:lumMod val="50000"/>
                  </a:schemeClr>
                </a:solidFill>
              </a:rPr>
              <a:t>features:</a:t>
            </a:r>
          </a:p>
          <a:p>
            <a:r>
              <a:rPr lang="en-NZ" altLang="en-US" sz="1800" dirty="0">
                <a:solidFill>
                  <a:schemeClr val="accent5">
                    <a:lumMod val="50000"/>
                  </a:schemeClr>
                </a:solidFill>
              </a:rPr>
              <a:t>attempts to add more detail to descriptions of physical qualities</a:t>
            </a:r>
          </a:p>
          <a:p>
            <a:r>
              <a:rPr lang="en-NZ" altLang="en-US" sz="1800" dirty="0">
                <a:solidFill>
                  <a:schemeClr val="accent5">
                    <a:lumMod val="50000"/>
                  </a:schemeClr>
                </a:solidFill>
              </a:rPr>
              <a:t>mainly simple sentences</a:t>
            </a:r>
          </a:p>
          <a:p>
            <a:r>
              <a:rPr lang="en-NZ" altLang="en-US" sz="1800" dirty="0">
                <a:solidFill>
                  <a:schemeClr val="accent5">
                    <a:lumMod val="50000"/>
                  </a:schemeClr>
                </a:solidFill>
              </a:rPr>
              <a:t>records personal experience</a:t>
            </a:r>
          </a:p>
          <a:p>
            <a:r>
              <a:rPr lang="en-NZ" altLang="en-US" sz="1800" dirty="0">
                <a:solidFill>
                  <a:schemeClr val="accent5">
                    <a:lumMod val="50000"/>
                  </a:schemeClr>
                </a:solidFill>
              </a:rPr>
              <a:t>expresses simple thoughts</a:t>
            </a:r>
          </a:p>
          <a:p>
            <a:pPr>
              <a:buFont typeface="Arial" charset="0"/>
              <a:buNone/>
            </a:pPr>
            <a:r>
              <a:rPr lang="en-NZ" altLang="en-US" sz="1800" dirty="0">
                <a:solidFill>
                  <a:srgbClr val="FF0000"/>
                </a:solidFill>
              </a:rPr>
              <a:t>Surface features:</a:t>
            </a:r>
          </a:p>
          <a:p>
            <a:r>
              <a:rPr lang="en-NZ" altLang="en-US" sz="1800" dirty="0">
                <a:solidFill>
                  <a:srgbClr val="FF0000"/>
                </a:solidFill>
              </a:rPr>
              <a:t>attempts to use capital letters and full stops</a:t>
            </a:r>
          </a:p>
          <a:p>
            <a:r>
              <a:rPr lang="en-NZ" altLang="en-US" sz="1800" dirty="0">
                <a:solidFill>
                  <a:srgbClr val="FF0000"/>
                </a:solidFill>
              </a:rPr>
              <a:t>identifies most letter sounds</a:t>
            </a:r>
          </a:p>
          <a:p>
            <a:r>
              <a:rPr lang="en-NZ" altLang="en-US" sz="1800" dirty="0">
                <a:solidFill>
                  <a:srgbClr val="FF0000"/>
                </a:solidFill>
              </a:rPr>
              <a:t>spells some high frequency words</a:t>
            </a:r>
          </a:p>
        </p:txBody>
      </p:sp>
    </p:spTree>
    <p:extLst>
      <p:ext uri="{BB962C8B-B14F-4D97-AF65-F5344CB8AC3E}">
        <p14:creationId xmlns:p14="http://schemas.microsoft.com/office/powerpoint/2010/main" val="5456178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Title 1"/>
          <p:cNvSpPr>
            <a:spLocks noGrp="1"/>
          </p:cNvSpPr>
          <p:nvPr>
            <p:ph type="title" idx="4294967295"/>
          </p:nvPr>
        </p:nvSpPr>
        <p:spPr>
          <a:xfrm>
            <a:off x="971600" y="1052735"/>
            <a:ext cx="7200800" cy="648073"/>
          </a:xfrm>
        </p:spPr>
        <p:txBody>
          <a:bodyPr/>
          <a:lstStyle/>
          <a:p>
            <a:r>
              <a:rPr lang="en-NZ" altLang="en-US" dirty="0"/>
              <a:t>Phase 5: Interpreting and sharing evidence</a:t>
            </a:r>
          </a:p>
        </p:txBody>
      </p:sp>
      <p:sp>
        <p:nvSpPr>
          <p:cNvPr id="31749" name="Text Box 6"/>
          <p:cNvSpPr txBox="1">
            <a:spLocks noChangeArrowheads="1"/>
          </p:cNvSpPr>
          <p:nvPr/>
        </p:nvSpPr>
        <p:spPr bwMode="auto">
          <a:xfrm>
            <a:off x="971600" y="1988841"/>
            <a:ext cx="7200800" cy="44012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ea typeface="Arial" charset="0"/>
                <a:cs typeface="Arial" charset="0"/>
              </a:defRPr>
            </a:lvl1pPr>
            <a:lvl2pPr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ts val="0"/>
              </a:spcBef>
            </a:pPr>
            <a:r>
              <a:rPr lang="en-NZ" altLang="en-US" sz="2000" dirty="0">
                <a:latin typeface="Calibri" charset="0"/>
              </a:rPr>
              <a:t>A moderation session has four goals:</a:t>
            </a:r>
          </a:p>
          <a:p>
            <a:pPr marL="357188" eaLnBrk="1" hangingPunct="1">
              <a:spcBef>
                <a:spcPts val="0"/>
              </a:spcBef>
              <a:buFontTx/>
              <a:buAutoNum type="arabicPeriod"/>
            </a:pPr>
            <a:r>
              <a:rPr lang="en-NZ" altLang="en-US" dirty="0" smtClean="0">
                <a:latin typeface="Calibri" charset="0"/>
              </a:rPr>
              <a:t> Identify </a:t>
            </a:r>
            <a:r>
              <a:rPr lang="en-NZ" altLang="en-US" dirty="0">
                <a:latin typeface="Calibri" charset="0"/>
              </a:rPr>
              <a:t>similarities and differences in judgments</a:t>
            </a:r>
          </a:p>
          <a:p>
            <a:pPr marL="357188" eaLnBrk="1" hangingPunct="1">
              <a:spcBef>
                <a:spcPts val="0"/>
              </a:spcBef>
              <a:buFontTx/>
              <a:buAutoNum type="arabicPeriod"/>
            </a:pPr>
            <a:r>
              <a:rPr lang="en-NZ" altLang="en-US" dirty="0" smtClean="0">
                <a:latin typeface="Calibri" charset="0"/>
              </a:rPr>
              <a:t> Resolve </a:t>
            </a:r>
            <a:r>
              <a:rPr lang="en-NZ" altLang="en-US" dirty="0">
                <a:latin typeface="Calibri" charset="0"/>
              </a:rPr>
              <a:t>any differences</a:t>
            </a:r>
          </a:p>
          <a:p>
            <a:pPr marL="357188" eaLnBrk="1" hangingPunct="1">
              <a:spcBef>
                <a:spcPts val="0"/>
              </a:spcBef>
              <a:buFontTx/>
              <a:buAutoNum type="arabicPeriod"/>
            </a:pPr>
            <a:r>
              <a:rPr lang="en-NZ" altLang="en-US" dirty="0" smtClean="0">
                <a:latin typeface="Calibri" charset="0"/>
              </a:rPr>
              <a:t> Achieve </a:t>
            </a:r>
            <a:r>
              <a:rPr lang="en-NZ" altLang="en-US" dirty="0">
                <a:latin typeface="Calibri" charset="0"/>
              </a:rPr>
              <a:t>consistency of judgments</a:t>
            </a:r>
          </a:p>
          <a:p>
            <a:pPr marL="357188" eaLnBrk="1" hangingPunct="1">
              <a:spcBef>
                <a:spcPts val="0"/>
              </a:spcBef>
              <a:buFontTx/>
              <a:buAutoNum type="arabicPeriod"/>
            </a:pPr>
            <a:r>
              <a:rPr lang="en-NZ" altLang="en-US" dirty="0" smtClean="0">
                <a:latin typeface="Calibri" charset="0"/>
              </a:rPr>
              <a:t> Achieve </a:t>
            </a:r>
            <a:r>
              <a:rPr lang="en-NZ" altLang="en-US" dirty="0">
                <a:latin typeface="Calibri" charset="0"/>
              </a:rPr>
              <a:t>shared understanding of consistency of criteria and language used to </a:t>
            </a:r>
            <a:r>
              <a:rPr lang="en-NZ" altLang="en-US" dirty="0" smtClean="0">
                <a:latin typeface="Calibri" charset="0"/>
              </a:rPr>
              <a:t>assess</a:t>
            </a:r>
          </a:p>
          <a:p>
            <a:pPr eaLnBrk="1" hangingPunct="1"/>
            <a:endParaRPr lang="en-NZ" altLang="en-US" sz="2000" dirty="0">
              <a:latin typeface="Calibri" charset="0"/>
            </a:endParaRPr>
          </a:p>
          <a:p>
            <a:pPr eaLnBrk="1" hangingPunct="1"/>
            <a:r>
              <a:rPr lang="en-NZ" altLang="en-US" sz="2000" dirty="0" smtClean="0">
                <a:latin typeface="Calibri" charset="0"/>
              </a:rPr>
              <a:t>Teachers </a:t>
            </a:r>
            <a:r>
              <a:rPr lang="en-NZ" altLang="en-US" sz="2000" dirty="0">
                <a:solidFill>
                  <a:schemeClr val="tx2"/>
                </a:solidFill>
                <a:latin typeface="Calibri" charset="0"/>
              </a:rPr>
              <a:t>engage in professional discussion</a:t>
            </a:r>
            <a:r>
              <a:rPr lang="en-NZ" altLang="en-US" sz="2000" dirty="0">
                <a:latin typeface="Calibri" charset="0"/>
              </a:rPr>
              <a:t>, perhaps asking questions, such as: </a:t>
            </a:r>
          </a:p>
          <a:p>
            <a:pPr marL="742950" lvl="1" indent="-285750" eaLnBrk="1" hangingPunct="1">
              <a:buFont typeface="Arial" charset="0"/>
              <a:buChar char="•"/>
            </a:pPr>
            <a:r>
              <a:rPr lang="en-NZ" altLang="en-US" i="1" dirty="0">
                <a:latin typeface="Calibri" charset="0"/>
              </a:rPr>
              <a:t>How typical is the sample of work for this child?</a:t>
            </a:r>
          </a:p>
          <a:p>
            <a:pPr marL="742950" lvl="1" indent="-285750" eaLnBrk="1" hangingPunct="1">
              <a:buFont typeface="Arial" charset="0"/>
              <a:buChar char="•"/>
            </a:pPr>
            <a:r>
              <a:rPr lang="en-NZ" altLang="en-US" i="1" dirty="0" smtClean="0">
                <a:latin typeface="Calibri" charset="0"/>
              </a:rPr>
              <a:t>What </a:t>
            </a:r>
            <a:r>
              <a:rPr lang="en-NZ" altLang="en-US" i="1" dirty="0">
                <a:latin typeface="Calibri" charset="0"/>
              </a:rPr>
              <a:t>surprised you?</a:t>
            </a:r>
          </a:p>
          <a:p>
            <a:pPr marL="742950" lvl="1" indent="-285750" eaLnBrk="1" hangingPunct="1">
              <a:buFont typeface="Arial" charset="0"/>
              <a:buChar char="•"/>
            </a:pPr>
            <a:r>
              <a:rPr lang="en-NZ" altLang="en-US" i="1" dirty="0">
                <a:latin typeface="Calibri" charset="0"/>
              </a:rPr>
              <a:t>What are you unsure about?  </a:t>
            </a:r>
          </a:p>
          <a:p>
            <a:pPr marL="742950" lvl="1" indent="-285750" eaLnBrk="1" hangingPunct="1">
              <a:buFont typeface="Arial" charset="0"/>
              <a:buChar char="•"/>
            </a:pPr>
            <a:r>
              <a:rPr lang="en-NZ" altLang="en-US" i="1" dirty="0">
                <a:latin typeface="Calibri" charset="0"/>
              </a:rPr>
              <a:t>How well does the work show evidence of the success criteria?</a:t>
            </a:r>
          </a:p>
          <a:p>
            <a:pPr marL="742950" lvl="1" indent="-285750" eaLnBrk="1" hangingPunct="1">
              <a:buFont typeface="Arial" charset="0"/>
              <a:buChar char="•"/>
            </a:pPr>
            <a:r>
              <a:rPr lang="en-NZ" altLang="en-US" i="1" dirty="0">
                <a:latin typeface="Calibri" charset="0"/>
              </a:rPr>
              <a:t>What will you do next to help the child’s learning? </a:t>
            </a:r>
            <a:endParaRPr lang="en-GB" altLang="en-US" i="1" dirty="0">
              <a:latin typeface="Calibri" charset="0"/>
            </a:endParaRPr>
          </a:p>
          <a:p>
            <a:pPr eaLnBrk="1" hangingPunct="1"/>
            <a:endParaRPr lang="en-GB" altLang="en-US" sz="2000" i="1" dirty="0">
              <a:latin typeface="Calibri" charset="0"/>
            </a:endParaRPr>
          </a:p>
        </p:txBody>
      </p:sp>
    </p:spTree>
    <p:extLst>
      <p:ext uri="{BB962C8B-B14F-4D97-AF65-F5344CB8AC3E}">
        <p14:creationId xmlns:p14="http://schemas.microsoft.com/office/powerpoint/2010/main" val="4443684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Content Placeholder 2"/>
          <p:cNvSpPr>
            <a:spLocks noGrp="1"/>
          </p:cNvSpPr>
          <p:nvPr>
            <p:ph idx="4294967295"/>
          </p:nvPr>
        </p:nvSpPr>
        <p:spPr>
          <a:xfrm>
            <a:off x="971600" y="1988840"/>
            <a:ext cx="7560840" cy="3672408"/>
          </a:xfrm>
        </p:spPr>
        <p:txBody>
          <a:bodyPr/>
          <a:lstStyle/>
          <a:p>
            <a:pPr marL="0" indent="0">
              <a:buFont typeface="Arial" charset="0"/>
              <a:buNone/>
              <a:tabLst>
                <a:tab pos="358775" algn="l"/>
              </a:tabLst>
            </a:pPr>
            <a:r>
              <a:rPr lang="en-NZ" altLang="en-US" sz="2200" dirty="0" smtClean="0"/>
              <a:t>Preparing for moderation sessions as a team or year level group</a:t>
            </a:r>
          </a:p>
          <a:p>
            <a:pPr marL="0" indent="0">
              <a:buFont typeface="Arial" charset="0"/>
              <a:buNone/>
              <a:tabLst>
                <a:tab pos="358775" algn="l"/>
              </a:tabLst>
            </a:pPr>
            <a:endParaRPr lang="en-NZ" altLang="en-US" sz="2000" dirty="0" smtClean="0"/>
          </a:p>
          <a:p>
            <a:pPr>
              <a:tabLst>
                <a:tab pos="358775" algn="l"/>
              </a:tabLst>
            </a:pPr>
            <a:r>
              <a:rPr lang="en-NZ" altLang="en-US" sz="2000" dirty="0">
                <a:solidFill>
                  <a:srgbClr val="000000"/>
                </a:solidFill>
              </a:rPr>
              <a:t>Teachers will </a:t>
            </a:r>
            <a:r>
              <a:rPr lang="en-NZ" altLang="en-US" sz="2000" dirty="0" smtClean="0">
                <a:solidFill>
                  <a:srgbClr val="000000"/>
                </a:solidFill>
              </a:rPr>
              <a:t>be expected </a:t>
            </a:r>
            <a:r>
              <a:rPr lang="en-NZ" altLang="en-US" sz="2000" dirty="0">
                <a:solidFill>
                  <a:srgbClr val="000000"/>
                </a:solidFill>
              </a:rPr>
              <a:t>to come to moderation meetings with open minds, with the possibilities of adjusting their opinions, expectations and their way of making judgments in the future</a:t>
            </a:r>
            <a:r>
              <a:rPr lang="en-NZ" altLang="en-US" sz="2000" dirty="0" smtClean="0">
                <a:solidFill>
                  <a:srgbClr val="000000"/>
                </a:solidFill>
              </a:rPr>
              <a:t>.</a:t>
            </a:r>
            <a:br>
              <a:rPr lang="en-NZ" altLang="en-US" sz="2000" dirty="0" smtClean="0">
                <a:solidFill>
                  <a:srgbClr val="000000"/>
                </a:solidFill>
              </a:rPr>
            </a:br>
            <a:endParaRPr lang="en-NZ" altLang="en-US" sz="2000" dirty="0" smtClean="0"/>
          </a:p>
          <a:p>
            <a:pPr>
              <a:tabLst>
                <a:tab pos="358775" algn="l"/>
              </a:tabLst>
            </a:pPr>
            <a:r>
              <a:rPr lang="en-NZ" altLang="en-US" sz="2000" dirty="0" smtClean="0"/>
              <a:t>Each </a:t>
            </a:r>
            <a:r>
              <a:rPr lang="en-NZ" altLang="en-US" sz="2000" dirty="0"/>
              <a:t>teacher </a:t>
            </a:r>
            <a:r>
              <a:rPr lang="en-NZ" altLang="en-US" sz="2000" dirty="0">
                <a:solidFill>
                  <a:srgbClr val="000000"/>
                </a:solidFill>
              </a:rPr>
              <a:t>will be expected to </a:t>
            </a:r>
            <a:r>
              <a:rPr lang="en-NZ" altLang="en-US" sz="2000" dirty="0" smtClean="0">
                <a:solidFill>
                  <a:srgbClr val="000000"/>
                </a:solidFill>
              </a:rPr>
              <a:t>bring </a:t>
            </a:r>
            <a:r>
              <a:rPr lang="en-NZ" altLang="en-US" sz="2000" dirty="0" smtClean="0"/>
              <a:t>the </a:t>
            </a:r>
            <a:r>
              <a:rPr lang="en-NZ" altLang="en-US" sz="2000" dirty="0"/>
              <a:t>evidence from one </a:t>
            </a:r>
            <a:r>
              <a:rPr lang="en-NZ" altLang="en-US" sz="2000" dirty="0" smtClean="0"/>
              <a:t>student</a:t>
            </a:r>
            <a:r>
              <a:rPr lang="en-NZ" altLang="en-US" sz="2000" dirty="0"/>
              <a:t>, according to what was decided.  If moderating as a </a:t>
            </a:r>
            <a:r>
              <a:rPr lang="en-NZ" altLang="en-US" sz="2000" dirty="0" smtClean="0"/>
              <a:t>school</a:t>
            </a:r>
            <a:r>
              <a:rPr lang="en-NZ" altLang="en-US" sz="2000" dirty="0"/>
              <a:t>, the team will select one student’s work to take to </a:t>
            </a:r>
            <a:r>
              <a:rPr lang="en-NZ" altLang="en-US" sz="2000" dirty="0" smtClean="0"/>
              <a:t>whole-school </a:t>
            </a:r>
            <a:r>
              <a:rPr lang="en-NZ" altLang="en-US" sz="2000" dirty="0"/>
              <a:t>moderation.</a:t>
            </a:r>
          </a:p>
        </p:txBody>
      </p:sp>
      <p:sp>
        <p:nvSpPr>
          <p:cNvPr id="32772" name="Title 1"/>
          <p:cNvSpPr>
            <a:spLocks/>
          </p:cNvSpPr>
          <p:nvPr/>
        </p:nvSpPr>
        <p:spPr bwMode="auto">
          <a:xfrm>
            <a:off x="971600" y="1052736"/>
            <a:ext cx="720080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NZ" altLang="en-US" sz="2800" b="1" dirty="0">
                <a:solidFill>
                  <a:srgbClr val="00648C"/>
                </a:solidFill>
                <a:latin typeface="Calibri" charset="0"/>
                <a:ea typeface="Calibri" charset="0"/>
                <a:cs typeface="Calibri" charset="0"/>
              </a:rPr>
              <a:t>Phase 5: Interpreting and sharing the evidence</a:t>
            </a:r>
            <a:endParaRPr lang="en-NZ" altLang="en-US" sz="2800" b="1" dirty="0">
              <a:solidFill>
                <a:srgbClr val="00648C"/>
              </a:solidFill>
              <a:latin typeface="Calibri" charset="0"/>
              <a:ea typeface="Calibri" charset="0"/>
              <a:cs typeface="Calibri" charset="0"/>
            </a:endParaRPr>
          </a:p>
        </p:txBody>
      </p:sp>
    </p:spTree>
    <p:extLst>
      <p:ext uri="{BB962C8B-B14F-4D97-AF65-F5344CB8AC3E}">
        <p14:creationId xmlns:p14="http://schemas.microsoft.com/office/powerpoint/2010/main" val="167314437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Content Placeholder 2"/>
          <p:cNvSpPr>
            <a:spLocks noGrp="1"/>
          </p:cNvSpPr>
          <p:nvPr>
            <p:ph idx="4294967295"/>
          </p:nvPr>
        </p:nvSpPr>
        <p:spPr>
          <a:xfrm>
            <a:off x="971600" y="1988840"/>
            <a:ext cx="7200800" cy="3888432"/>
          </a:xfrm>
        </p:spPr>
        <p:txBody>
          <a:bodyPr/>
          <a:lstStyle/>
          <a:p>
            <a:pPr>
              <a:buFont typeface="Arial" charset="0"/>
              <a:buNone/>
            </a:pPr>
            <a:r>
              <a:rPr lang="en-NZ" altLang="en-US" dirty="0"/>
              <a:t>Preparing for moderation sessions </a:t>
            </a:r>
            <a:r>
              <a:rPr lang="en-NZ" altLang="en-US" dirty="0" smtClean="0"/>
              <a:t>(cont</a:t>
            </a:r>
            <a:r>
              <a:rPr lang="en-NZ" altLang="en-US" dirty="0" smtClean="0"/>
              <a:t>.)</a:t>
            </a:r>
            <a:r>
              <a:rPr lang="en-NZ" altLang="en-US" sz="2000" dirty="0" smtClean="0"/>
              <a:t/>
            </a:r>
            <a:br>
              <a:rPr lang="en-NZ" altLang="en-US" sz="2000" dirty="0" smtClean="0"/>
            </a:br>
            <a:endParaRPr lang="en-NZ" altLang="en-US" sz="2000" dirty="0"/>
          </a:p>
          <a:p>
            <a:r>
              <a:rPr lang="en-NZ" altLang="en-US" sz="2000" dirty="0"/>
              <a:t>Annotated sheets </a:t>
            </a:r>
            <a:r>
              <a:rPr lang="en-NZ" altLang="en-US" sz="2000" dirty="0" smtClean="0"/>
              <a:t>will be made available </a:t>
            </a:r>
            <a:r>
              <a:rPr lang="en-NZ" altLang="en-US" sz="2000" dirty="0"/>
              <a:t>for teachers to identify where work meets the </a:t>
            </a:r>
            <a:r>
              <a:rPr lang="en-NZ" altLang="en-US" sz="2000" dirty="0" smtClean="0"/>
              <a:t>standard.</a:t>
            </a:r>
          </a:p>
          <a:p>
            <a:endParaRPr lang="en-NZ" altLang="en-US" sz="1000" dirty="0"/>
          </a:p>
          <a:p>
            <a:r>
              <a:rPr lang="en-NZ" altLang="en-US" sz="2000" dirty="0"/>
              <a:t>Team leader photocopies/photographs contents of the moderation folder for each team </a:t>
            </a:r>
            <a:r>
              <a:rPr lang="en-NZ" altLang="en-US" sz="2000" dirty="0" smtClean="0"/>
              <a:t>member.</a:t>
            </a:r>
          </a:p>
          <a:p>
            <a:pPr marL="0" indent="0">
              <a:buNone/>
            </a:pPr>
            <a:endParaRPr lang="en-NZ" altLang="en-US" sz="1000" dirty="0"/>
          </a:p>
          <a:p>
            <a:r>
              <a:rPr lang="en-NZ" altLang="en-US" sz="2000" dirty="0"/>
              <a:t>Resources </a:t>
            </a:r>
            <a:r>
              <a:rPr lang="en-NZ" altLang="en-US" sz="2000" dirty="0" smtClean="0"/>
              <a:t>will be </a:t>
            </a:r>
            <a:r>
              <a:rPr lang="en-NZ" altLang="en-US" sz="2000" dirty="0"/>
              <a:t>made available, such as the Literacy Learning progressions, Numeracy progressions and </a:t>
            </a:r>
            <a:r>
              <a:rPr lang="en-NZ" altLang="en-US" sz="2000" dirty="0" smtClean="0"/>
              <a:t>stages.</a:t>
            </a:r>
          </a:p>
          <a:p>
            <a:pPr marL="0" indent="0">
              <a:buNone/>
            </a:pPr>
            <a:endParaRPr lang="en-NZ" altLang="en-US" sz="1000" dirty="0"/>
          </a:p>
          <a:p>
            <a:r>
              <a:rPr lang="en-NZ" altLang="en-US" sz="2000" dirty="0"/>
              <a:t>Recording sheets </a:t>
            </a:r>
            <a:r>
              <a:rPr lang="en-NZ" altLang="en-US" sz="2000" dirty="0" smtClean="0"/>
              <a:t>will be </a:t>
            </a:r>
            <a:r>
              <a:rPr lang="en-NZ" altLang="en-US" sz="2000" dirty="0"/>
              <a:t>made available for the moderation meeting.</a:t>
            </a:r>
          </a:p>
          <a:p>
            <a:endParaRPr lang="en-NZ" altLang="en-US" sz="2400" dirty="0"/>
          </a:p>
        </p:txBody>
      </p:sp>
      <p:sp>
        <p:nvSpPr>
          <p:cNvPr id="5" name="Title 1"/>
          <p:cNvSpPr>
            <a:spLocks/>
          </p:cNvSpPr>
          <p:nvPr/>
        </p:nvSpPr>
        <p:spPr bwMode="auto">
          <a:xfrm>
            <a:off x="971600" y="1052736"/>
            <a:ext cx="7200800" cy="5760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lgn="ctr"/>
            <a:r>
              <a:rPr lang="en-NZ" altLang="en-US" sz="2800" b="1" dirty="0">
                <a:solidFill>
                  <a:srgbClr val="00648C"/>
                </a:solidFill>
                <a:latin typeface="Calibri" charset="0"/>
                <a:ea typeface="Calibri" charset="0"/>
                <a:cs typeface="Calibri" charset="0"/>
              </a:rPr>
              <a:t>Phase 5: Interpreting </a:t>
            </a:r>
            <a:r>
              <a:rPr lang="en-NZ" altLang="en-US" sz="2800" b="1" dirty="0">
                <a:solidFill>
                  <a:srgbClr val="00648C"/>
                </a:solidFill>
                <a:latin typeface="Calibri" charset="0"/>
                <a:ea typeface="Calibri" charset="0"/>
                <a:cs typeface="Calibri" charset="0"/>
              </a:rPr>
              <a:t>and</a:t>
            </a:r>
            <a:r>
              <a:rPr lang="en-NZ" altLang="en-US" sz="2800" b="1" dirty="0">
                <a:solidFill>
                  <a:srgbClr val="00648C"/>
                </a:solidFill>
                <a:latin typeface="Calibri" charset="0"/>
                <a:ea typeface="Calibri" charset="0"/>
                <a:cs typeface="Calibri" charset="0"/>
              </a:rPr>
              <a:t> sharing the evidence</a:t>
            </a:r>
            <a:endParaRPr lang="en-NZ" altLang="en-US" sz="2800" b="1" dirty="0">
              <a:solidFill>
                <a:srgbClr val="00648C"/>
              </a:solidFill>
              <a:latin typeface="Calibri" charset="0"/>
              <a:ea typeface="Calibri" charset="0"/>
              <a:cs typeface="Calibri" charset="0"/>
            </a:endParaRPr>
          </a:p>
        </p:txBody>
      </p:sp>
    </p:spTree>
    <p:extLst>
      <p:ext uri="{BB962C8B-B14F-4D97-AF65-F5344CB8AC3E}">
        <p14:creationId xmlns:p14="http://schemas.microsoft.com/office/powerpoint/2010/main" val="138656957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idx="4294967295"/>
          </p:nvPr>
        </p:nvSpPr>
        <p:spPr>
          <a:xfrm>
            <a:off x="971600" y="1052735"/>
            <a:ext cx="7200800" cy="648073"/>
          </a:xfrm>
        </p:spPr>
        <p:txBody>
          <a:bodyPr/>
          <a:lstStyle/>
          <a:p>
            <a:r>
              <a:rPr lang="en-NZ" altLang="en-US"/>
              <a:t>A suggested session</a:t>
            </a:r>
          </a:p>
        </p:txBody>
      </p:sp>
      <p:sp>
        <p:nvSpPr>
          <p:cNvPr id="34820" name="Text Box 3"/>
          <p:cNvSpPr txBox="1">
            <a:spLocks noChangeArrowheads="1"/>
          </p:cNvSpPr>
          <p:nvPr/>
        </p:nvSpPr>
        <p:spPr bwMode="auto">
          <a:xfrm>
            <a:off x="971600" y="1988840"/>
            <a:ext cx="7200800" cy="36009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a:spcBef>
                <a:spcPct val="20000"/>
              </a:spcBef>
              <a:buFont typeface="Arial" charset="0"/>
              <a:buNone/>
            </a:pPr>
            <a:r>
              <a:rPr lang="en-NZ" altLang="en-US" sz="2400" dirty="0">
                <a:latin typeface="Calibri" charset="0"/>
              </a:rPr>
              <a:t>Conducting moderation </a:t>
            </a:r>
            <a:r>
              <a:rPr lang="en-NZ" altLang="en-US" sz="2400" dirty="0" smtClean="0">
                <a:latin typeface="Calibri" charset="0"/>
              </a:rPr>
              <a:t>sessions</a:t>
            </a:r>
            <a:r>
              <a:rPr lang="en-NZ" altLang="en-US" sz="1200" dirty="0" smtClean="0">
                <a:latin typeface="Calibri" charset="0"/>
              </a:rPr>
              <a:t/>
            </a:r>
            <a:br>
              <a:rPr lang="en-NZ" altLang="en-US" sz="1200" dirty="0" smtClean="0">
                <a:latin typeface="Calibri" charset="0"/>
              </a:rPr>
            </a:br>
            <a:endParaRPr lang="en-NZ" altLang="en-US" sz="1200" dirty="0">
              <a:latin typeface="Calibri" charset="0"/>
            </a:endParaRPr>
          </a:p>
          <a:p>
            <a:pPr eaLnBrk="1" hangingPunct="1">
              <a:spcBef>
                <a:spcPct val="50000"/>
              </a:spcBef>
              <a:buFontTx/>
              <a:buAutoNum type="arabicPeriod"/>
            </a:pPr>
            <a:r>
              <a:rPr lang="en-NZ" altLang="en-US" sz="1600" dirty="0">
                <a:latin typeface="Calibri" charset="0"/>
              </a:rPr>
              <a:t>All teachers look at the same piece of work. </a:t>
            </a:r>
          </a:p>
          <a:p>
            <a:pPr eaLnBrk="1" hangingPunct="1">
              <a:spcBef>
                <a:spcPct val="50000"/>
              </a:spcBef>
              <a:buFontTx/>
              <a:buAutoNum type="arabicPeriod"/>
            </a:pPr>
            <a:r>
              <a:rPr lang="en-NZ" altLang="en-US" sz="1600" dirty="0">
                <a:latin typeface="Calibri" charset="0"/>
              </a:rPr>
              <a:t>Everyone reads whole script through without marking, commenting or discussing and assesses it against the success criteria/indicators on a recording sheet.</a:t>
            </a:r>
          </a:p>
          <a:p>
            <a:pPr eaLnBrk="1" hangingPunct="1">
              <a:spcBef>
                <a:spcPct val="50000"/>
              </a:spcBef>
              <a:buFontTx/>
              <a:buAutoNum type="arabicPeriod"/>
            </a:pPr>
            <a:r>
              <a:rPr lang="en-NZ" altLang="en-US" sz="1600" dirty="0">
                <a:latin typeface="Calibri" charset="0"/>
              </a:rPr>
              <a:t>All teachers provide their judgment of piece of work as a whole-standard/level. </a:t>
            </a:r>
          </a:p>
          <a:p>
            <a:pPr eaLnBrk="1" hangingPunct="1">
              <a:spcBef>
                <a:spcPct val="50000"/>
              </a:spcBef>
              <a:buFontTx/>
              <a:buAutoNum type="arabicPeriod"/>
            </a:pPr>
            <a:r>
              <a:rPr lang="en-NZ" altLang="en-US" sz="1600" dirty="0">
                <a:latin typeface="Calibri" charset="0"/>
              </a:rPr>
              <a:t>The coordinator records everyone’s judgments.</a:t>
            </a:r>
          </a:p>
          <a:p>
            <a:pPr eaLnBrk="1" hangingPunct="1">
              <a:spcBef>
                <a:spcPct val="50000"/>
              </a:spcBef>
              <a:buFontTx/>
              <a:buAutoNum type="arabicPeriod"/>
            </a:pPr>
            <a:r>
              <a:rPr lang="en-NZ" altLang="en-US" sz="1600" dirty="0">
                <a:latin typeface="Calibri" charset="0"/>
              </a:rPr>
              <a:t>The group reviews judgments and identifies areas of greatest similarity and difference.</a:t>
            </a:r>
          </a:p>
          <a:p>
            <a:pPr eaLnBrk="1" hangingPunct="1">
              <a:spcBef>
                <a:spcPct val="50000"/>
              </a:spcBef>
              <a:buFontTx/>
              <a:buAutoNum type="arabicPeriod"/>
            </a:pPr>
            <a:endParaRPr lang="en-GB" altLang="en-US" sz="1600" dirty="0">
              <a:latin typeface="Calibri" charset="0"/>
            </a:endParaRPr>
          </a:p>
        </p:txBody>
      </p:sp>
    </p:spTree>
    <p:extLst>
      <p:ext uri="{BB962C8B-B14F-4D97-AF65-F5344CB8AC3E}">
        <p14:creationId xmlns:p14="http://schemas.microsoft.com/office/powerpoint/2010/main" val="1134432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Title 1"/>
          <p:cNvSpPr>
            <a:spLocks noGrp="1"/>
          </p:cNvSpPr>
          <p:nvPr>
            <p:ph type="title" idx="4294967295"/>
          </p:nvPr>
        </p:nvSpPr>
        <p:spPr>
          <a:xfrm>
            <a:off x="971600" y="1052735"/>
            <a:ext cx="7200800" cy="648073"/>
          </a:xfrm>
        </p:spPr>
        <p:txBody>
          <a:bodyPr/>
          <a:lstStyle/>
          <a:p>
            <a:r>
              <a:rPr lang="en-NZ" altLang="en-US" dirty="0"/>
              <a:t>A suggested </a:t>
            </a:r>
            <a:r>
              <a:rPr lang="en-NZ" altLang="en-US" dirty="0" smtClean="0"/>
              <a:t>session cont.</a:t>
            </a:r>
            <a:endParaRPr lang="en-NZ" altLang="en-US" dirty="0"/>
          </a:p>
        </p:txBody>
      </p:sp>
      <p:sp>
        <p:nvSpPr>
          <p:cNvPr id="34820" name="Text Box 3"/>
          <p:cNvSpPr txBox="1">
            <a:spLocks noChangeArrowheads="1"/>
          </p:cNvSpPr>
          <p:nvPr/>
        </p:nvSpPr>
        <p:spPr bwMode="auto">
          <a:xfrm>
            <a:off x="971600" y="1988840"/>
            <a:ext cx="7200800" cy="26037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buFont typeface="+mj-lt"/>
              <a:buAutoNum type="arabicPeriod" startAt="6"/>
            </a:pPr>
            <a:r>
              <a:rPr lang="en-NZ" altLang="en-US" sz="1600" smtClean="0">
                <a:latin typeface="Calibri" charset="0"/>
              </a:rPr>
              <a:t>Teachers </a:t>
            </a:r>
            <a:r>
              <a:rPr lang="en-NZ" altLang="en-US" sz="1600" dirty="0">
                <a:latin typeface="Calibri" charset="0"/>
              </a:rPr>
              <a:t>provide evidence and reasons for their judgments that are both similar and different.</a:t>
            </a:r>
          </a:p>
          <a:p>
            <a:pPr eaLnBrk="1" hangingPunct="1">
              <a:spcBef>
                <a:spcPct val="50000"/>
              </a:spcBef>
              <a:buFontTx/>
              <a:buAutoNum type="arabicPeriod" startAt="6"/>
            </a:pPr>
            <a:r>
              <a:rPr lang="en-NZ" altLang="en-US" sz="1600" dirty="0">
                <a:latin typeface="Calibri" charset="0"/>
              </a:rPr>
              <a:t>Get views of all teachers. </a:t>
            </a:r>
          </a:p>
          <a:p>
            <a:pPr eaLnBrk="1" hangingPunct="1">
              <a:spcBef>
                <a:spcPct val="50000"/>
              </a:spcBef>
              <a:buFontTx/>
              <a:buAutoNum type="arabicPeriod" startAt="6"/>
            </a:pPr>
            <a:r>
              <a:rPr lang="en-NZ" altLang="en-US" sz="1600" dirty="0" smtClean="0">
                <a:latin typeface="Calibri" charset="0"/>
              </a:rPr>
              <a:t>For each key feature, work towards consensus about the standard/level assigned. </a:t>
            </a:r>
          </a:p>
          <a:p>
            <a:pPr eaLnBrk="1" hangingPunct="1">
              <a:spcBef>
                <a:spcPct val="50000"/>
              </a:spcBef>
              <a:buFontTx/>
              <a:buAutoNum type="arabicPeriod" startAt="6"/>
            </a:pPr>
            <a:r>
              <a:rPr lang="en-NZ" altLang="en-US" sz="1600" dirty="0" smtClean="0">
                <a:latin typeface="Calibri" charset="0"/>
              </a:rPr>
              <a:t>Record </a:t>
            </a:r>
            <a:r>
              <a:rPr lang="en-NZ" altLang="en-US" sz="1600" dirty="0">
                <a:latin typeface="Calibri" charset="0"/>
              </a:rPr>
              <a:t>any changes in judgments as a result of discussion.</a:t>
            </a:r>
          </a:p>
          <a:p>
            <a:pPr>
              <a:spcBef>
                <a:spcPct val="20000"/>
              </a:spcBef>
              <a:buFont typeface="Arial" charset="0"/>
              <a:buAutoNum type="arabicPeriod" startAt="6"/>
            </a:pPr>
            <a:r>
              <a:rPr lang="en-NZ" altLang="en-US" sz="1600" dirty="0">
                <a:latin typeface="Calibri" charset="0"/>
              </a:rPr>
              <a:t>Record any suggestions for improvement of future moderation sessions.</a:t>
            </a:r>
          </a:p>
          <a:p>
            <a:pPr eaLnBrk="1" hangingPunct="1">
              <a:spcBef>
                <a:spcPct val="50000"/>
              </a:spcBef>
              <a:buFontTx/>
              <a:buAutoNum type="arabicPeriod" startAt="6"/>
            </a:pPr>
            <a:endParaRPr lang="en-GB" altLang="en-US" sz="1600" dirty="0">
              <a:latin typeface="Calibri" charset="0"/>
            </a:endParaRPr>
          </a:p>
        </p:txBody>
      </p:sp>
    </p:spTree>
    <p:extLst>
      <p:ext uri="{BB962C8B-B14F-4D97-AF65-F5344CB8AC3E}">
        <p14:creationId xmlns:p14="http://schemas.microsoft.com/office/powerpoint/2010/main" val="1559071623"/>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Title 1"/>
          <p:cNvSpPr>
            <a:spLocks noGrp="1"/>
          </p:cNvSpPr>
          <p:nvPr>
            <p:ph type="title" idx="4294967295"/>
          </p:nvPr>
        </p:nvSpPr>
        <p:spPr>
          <a:xfrm>
            <a:off x="971600" y="1052736"/>
            <a:ext cx="7200800" cy="576040"/>
          </a:xfrm>
        </p:spPr>
        <p:txBody>
          <a:bodyPr/>
          <a:lstStyle/>
          <a:p>
            <a:r>
              <a:rPr lang="en-NZ" altLang="en-US" dirty="0"/>
              <a:t>Example of recording sheet</a:t>
            </a:r>
          </a:p>
        </p:txBody>
      </p:sp>
      <p:sp>
        <p:nvSpPr>
          <p:cNvPr id="35844" name="Text Box 3"/>
          <p:cNvSpPr txBox="1">
            <a:spLocks noChangeArrowheads="1"/>
          </p:cNvSpPr>
          <p:nvPr/>
        </p:nvSpPr>
        <p:spPr bwMode="auto">
          <a:xfrm>
            <a:off x="539750" y="1628775"/>
            <a:ext cx="8135938"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eaLnBrk="0" hangingPunct="0">
              <a:defRPr>
                <a:solidFill>
                  <a:schemeClr val="tx1"/>
                </a:solidFill>
                <a:latin typeface="Arial" charset="0"/>
                <a:ea typeface="Arial" charset="0"/>
                <a:cs typeface="Arial" charset="0"/>
              </a:defRPr>
            </a:lvl1pPr>
            <a:lvl2pPr marL="742950" indent="-285750" eaLnBrk="0" hangingPunct="0">
              <a:defRPr>
                <a:solidFill>
                  <a:schemeClr val="tx1"/>
                </a:solidFill>
                <a:latin typeface="Arial" charset="0"/>
                <a:ea typeface="Arial" charset="0"/>
                <a:cs typeface="Arial" charset="0"/>
              </a:defRPr>
            </a:lvl2pPr>
            <a:lvl3pPr marL="1143000" indent="-228600" eaLnBrk="0" hangingPunct="0">
              <a:defRPr>
                <a:solidFill>
                  <a:schemeClr val="tx1"/>
                </a:solidFill>
                <a:latin typeface="Arial" charset="0"/>
                <a:ea typeface="Arial" charset="0"/>
                <a:cs typeface="Arial" charset="0"/>
              </a:defRPr>
            </a:lvl3pPr>
            <a:lvl4pPr marL="1600200" indent="-228600" eaLnBrk="0" hangingPunct="0">
              <a:defRPr>
                <a:solidFill>
                  <a:schemeClr val="tx1"/>
                </a:solidFill>
                <a:latin typeface="Arial" charset="0"/>
                <a:ea typeface="Arial" charset="0"/>
                <a:cs typeface="Arial" charset="0"/>
              </a:defRPr>
            </a:lvl4pPr>
            <a:lvl5pPr marL="2057400" indent="-228600" eaLnBrk="0" hangingPunct="0">
              <a:defRPr>
                <a:solidFill>
                  <a:schemeClr val="tx1"/>
                </a:solidFill>
                <a:latin typeface="Arial" charset="0"/>
                <a:ea typeface="Arial" charset="0"/>
                <a:cs typeface="Arial" charset="0"/>
              </a:defRPr>
            </a:lvl5pPr>
            <a:lvl6pPr marL="2514600" indent="-228600" eaLnBrk="0" fontAlgn="base" hangingPunct="0">
              <a:spcBef>
                <a:spcPct val="0"/>
              </a:spcBef>
              <a:spcAft>
                <a:spcPct val="0"/>
              </a:spcAft>
              <a:defRPr>
                <a:solidFill>
                  <a:schemeClr val="tx1"/>
                </a:solidFill>
                <a:latin typeface="Arial" charset="0"/>
                <a:ea typeface="Arial" charset="0"/>
                <a:cs typeface="Arial" charset="0"/>
              </a:defRPr>
            </a:lvl6pPr>
            <a:lvl7pPr marL="2971800" indent="-228600" eaLnBrk="0" fontAlgn="base" hangingPunct="0">
              <a:spcBef>
                <a:spcPct val="0"/>
              </a:spcBef>
              <a:spcAft>
                <a:spcPct val="0"/>
              </a:spcAft>
              <a:defRPr>
                <a:solidFill>
                  <a:schemeClr val="tx1"/>
                </a:solidFill>
                <a:latin typeface="Arial" charset="0"/>
                <a:ea typeface="Arial" charset="0"/>
                <a:cs typeface="Arial" charset="0"/>
              </a:defRPr>
            </a:lvl7pPr>
            <a:lvl8pPr marL="3429000" indent="-228600" eaLnBrk="0" fontAlgn="base" hangingPunct="0">
              <a:spcBef>
                <a:spcPct val="0"/>
              </a:spcBef>
              <a:spcAft>
                <a:spcPct val="0"/>
              </a:spcAft>
              <a:defRPr>
                <a:solidFill>
                  <a:schemeClr val="tx1"/>
                </a:solidFill>
                <a:latin typeface="Arial" charset="0"/>
                <a:ea typeface="Arial" charset="0"/>
                <a:cs typeface="Arial" charset="0"/>
              </a:defRPr>
            </a:lvl8pPr>
            <a:lvl9pPr marL="3886200" indent="-228600"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50000"/>
              </a:spcBef>
            </a:pPr>
            <a:endParaRPr lang="en-GB" altLang="en-US">
              <a:latin typeface="Calibri" charset="0"/>
            </a:endParaRPr>
          </a:p>
        </p:txBody>
      </p:sp>
      <p:graphicFrame>
        <p:nvGraphicFramePr>
          <p:cNvPr id="33849" name="Group 57"/>
          <p:cNvGraphicFramePr>
            <a:graphicFrameLocks noGrp="1"/>
          </p:cNvGraphicFramePr>
          <p:nvPr>
            <p:extLst>
              <p:ext uri="{D42A27DB-BD31-4B8C-83A1-F6EECF244321}">
                <p14:modId xmlns:p14="http://schemas.microsoft.com/office/powerpoint/2010/main" val="2037822197"/>
              </p:ext>
            </p:extLst>
          </p:nvPr>
        </p:nvGraphicFramePr>
        <p:xfrm>
          <a:off x="755574" y="1758004"/>
          <a:ext cx="7632849" cy="4335290"/>
        </p:xfrm>
        <a:graphic>
          <a:graphicData uri="http://schemas.openxmlformats.org/drawingml/2006/table">
            <a:tbl>
              <a:tblPr/>
              <a:tblGrid>
                <a:gridCol w="1090407"/>
                <a:gridCol w="1090407"/>
                <a:gridCol w="1090407"/>
                <a:gridCol w="1090407"/>
                <a:gridCol w="1090407"/>
                <a:gridCol w="1090407"/>
                <a:gridCol w="1090407"/>
              </a:tblGrid>
              <a:tr h="1341542">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Initial </a:t>
                      </a:r>
                      <a:r>
                        <a:rPr kumimoji="0" lang="en-NZ" altLang="en-US" sz="1600" b="1" i="0" u="none" strike="noStrike" cap="none" normalizeH="0" baseline="0" dirty="0" smtClean="0">
                          <a:ln>
                            <a:noFill/>
                          </a:ln>
                          <a:solidFill>
                            <a:schemeClr val="tx1"/>
                          </a:solidFill>
                          <a:effectLst/>
                          <a:latin typeface="Calibri" charset="0"/>
                          <a:ea typeface="Arial" charset="0"/>
                          <a:cs typeface="Arial" charset="0"/>
                        </a:rPr>
                        <a:t>judgment–level/</a:t>
                      </a:r>
                      <a:br>
                        <a:rPr kumimoji="0" lang="en-NZ" altLang="en-US" sz="1600" b="1" i="0" u="none" strike="noStrike" cap="none" normalizeH="0" baseline="0" dirty="0" smtClean="0">
                          <a:ln>
                            <a:noFill/>
                          </a:ln>
                          <a:solidFill>
                            <a:schemeClr val="tx1"/>
                          </a:solidFill>
                          <a:effectLst/>
                          <a:latin typeface="Calibri" charset="0"/>
                          <a:ea typeface="Arial" charset="0"/>
                          <a:cs typeface="Arial" charset="0"/>
                        </a:rPr>
                      </a:br>
                      <a:r>
                        <a:rPr kumimoji="0" lang="en-NZ" altLang="en-US" sz="1600" b="1" i="0" u="none" strike="noStrike" cap="none" normalizeH="0" baseline="0" dirty="0" smtClean="0">
                          <a:ln>
                            <a:noFill/>
                          </a:ln>
                          <a:solidFill>
                            <a:schemeClr val="tx1"/>
                          </a:solidFill>
                          <a:effectLst/>
                          <a:latin typeface="Calibri" charset="0"/>
                          <a:ea typeface="Arial" charset="0"/>
                          <a:cs typeface="Arial" charset="0"/>
                        </a:rPr>
                        <a:t>standard</a:t>
                      </a:r>
                      <a:endParaRPr kumimoji="0" lang="en-GB" altLang="en-US" sz="1600" b="1" i="0" u="none" strike="noStrike" cap="none" normalizeH="0" baseline="0" dirty="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Success Criterion 1</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Success Criterion 2</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Success Criterion 3</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Success Criterion 4</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dirty="0">
                          <a:ln>
                            <a:noFill/>
                          </a:ln>
                          <a:solidFill>
                            <a:schemeClr val="tx1"/>
                          </a:solidFill>
                          <a:effectLst/>
                          <a:latin typeface="Calibri" charset="0"/>
                          <a:ea typeface="Arial" charset="0"/>
                          <a:cs typeface="Arial" charset="0"/>
                        </a:rPr>
                        <a:t>Final </a:t>
                      </a:r>
                      <a:r>
                        <a:rPr kumimoji="0" lang="en-NZ" altLang="en-US" sz="1600" b="1" i="0" u="none" strike="noStrike" cap="none" normalizeH="0" baseline="0" dirty="0" smtClean="0">
                          <a:ln>
                            <a:noFill/>
                          </a:ln>
                          <a:solidFill>
                            <a:schemeClr val="tx1"/>
                          </a:solidFill>
                          <a:effectLst/>
                          <a:latin typeface="Calibri" charset="0"/>
                          <a:ea typeface="Arial" charset="0"/>
                          <a:cs typeface="Arial" charset="0"/>
                        </a:rPr>
                        <a:t>judgment–level/</a:t>
                      </a:r>
                      <a:br>
                        <a:rPr kumimoji="0" lang="en-NZ" altLang="en-US" sz="1600" b="1" i="0" u="none" strike="noStrike" cap="none" normalizeH="0" baseline="0" dirty="0" smtClean="0">
                          <a:ln>
                            <a:noFill/>
                          </a:ln>
                          <a:solidFill>
                            <a:schemeClr val="tx1"/>
                          </a:solidFill>
                          <a:effectLst/>
                          <a:latin typeface="Calibri" charset="0"/>
                          <a:ea typeface="Arial" charset="0"/>
                          <a:cs typeface="Arial" charset="0"/>
                        </a:rPr>
                      </a:br>
                      <a:r>
                        <a:rPr kumimoji="0" lang="en-NZ" altLang="en-US" sz="1600" b="1" i="0" u="none" strike="noStrike" cap="none" normalizeH="0" baseline="0" dirty="0" smtClean="0">
                          <a:ln>
                            <a:noFill/>
                          </a:ln>
                          <a:solidFill>
                            <a:schemeClr val="tx1"/>
                          </a:solidFill>
                          <a:effectLst/>
                          <a:latin typeface="Calibri" charset="0"/>
                          <a:ea typeface="Arial" charset="0"/>
                          <a:cs typeface="Arial" charset="0"/>
                        </a:rPr>
                        <a:t>standard</a:t>
                      </a: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437">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Teacher A</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437">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Teacher B</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437">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Teacher C</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8437">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r>
                        <a:rPr kumimoji="0" lang="en-NZ" altLang="en-US" sz="1600" b="1" i="0" u="none" strike="noStrike" cap="none" normalizeH="0" baseline="0">
                          <a:ln>
                            <a:noFill/>
                          </a:ln>
                          <a:solidFill>
                            <a:schemeClr val="tx1"/>
                          </a:solidFill>
                          <a:effectLst/>
                          <a:latin typeface="Calibri" charset="0"/>
                          <a:ea typeface="Arial" charset="0"/>
                          <a:cs typeface="Arial" charset="0"/>
                        </a:rPr>
                        <a:t>Teacher D</a:t>
                      </a:r>
                      <a:endParaRPr kumimoji="0" lang="en-GB" altLang="en-US" sz="1600" b="1"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lvl1pPr eaLnBrk="0" hangingPunct="0">
                        <a:spcBef>
                          <a:spcPct val="20000"/>
                        </a:spcBef>
                        <a:buFont typeface="Arial" charset="0"/>
                        <a:defRPr sz="2800">
                          <a:solidFill>
                            <a:schemeClr val="tx1"/>
                          </a:solidFill>
                          <a:latin typeface="Calibri" charset="0"/>
                        </a:defRPr>
                      </a:lvl1pPr>
                      <a:lvl2pPr marL="742950" indent="-285750" eaLnBrk="0" hangingPunct="0">
                        <a:spcBef>
                          <a:spcPct val="20000"/>
                        </a:spcBef>
                        <a:buFont typeface="Arial" charset="0"/>
                        <a:defRPr sz="2400">
                          <a:solidFill>
                            <a:schemeClr val="tx1"/>
                          </a:solidFill>
                          <a:latin typeface="Calibri" charset="0"/>
                        </a:defRPr>
                      </a:lvl2pPr>
                      <a:lvl3pPr marL="1143000" indent="-228600" eaLnBrk="0" hangingPunct="0">
                        <a:spcBef>
                          <a:spcPct val="20000"/>
                        </a:spcBef>
                        <a:buFont typeface="Arial" charset="0"/>
                        <a:defRPr sz="2000">
                          <a:solidFill>
                            <a:schemeClr val="tx1"/>
                          </a:solidFill>
                          <a:latin typeface="Calibri" charset="0"/>
                        </a:defRPr>
                      </a:lvl3pPr>
                      <a:lvl4pPr marL="1600200" indent="-228600" eaLnBrk="0" hangingPunct="0">
                        <a:spcBef>
                          <a:spcPct val="20000"/>
                        </a:spcBef>
                        <a:buFont typeface="Arial" charset="0"/>
                        <a:defRPr>
                          <a:solidFill>
                            <a:schemeClr val="tx1"/>
                          </a:solidFill>
                          <a:latin typeface="Calibri" charset="0"/>
                        </a:defRPr>
                      </a:lvl4pPr>
                      <a:lvl5pPr marL="2057400" indent="-228600" eaLnBrk="0" hangingPunct="0">
                        <a:spcBef>
                          <a:spcPct val="20000"/>
                        </a:spcBef>
                        <a:buFont typeface="Arial" charset="0"/>
                        <a:defRPr>
                          <a:solidFill>
                            <a:schemeClr val="tx1"/>
                          </a:solidFill>
                          <a:latin typeface="Calibri" charset="0"/>
                        </a:defRPr>
                      </a:lvl5pPr>
                      <a:lvl6pPr marL="2514600" indent="-228600" eaLnBrk="0" fontAlgn="base" hangingPunct="0">
                        <a:spcBef>
                          <a:spcPct val="20000"/>
                        </a:spcBef>
                        <a:spcAft>
                          <a:spcPct val="0"/>
                        </a:spcAft>
                        <a:buFont typeface="Arial" charset="0"/>
                        <a:defRPr>
                          <a:solidFill>
                            <a:schemeClr val="tx1"/>
                          </a:solidFill>
                          <a:latin typeface="Calibri" charset="0"/>
                        </a:defRPr>
                      </a:lvl6pPr>
                      <a:lvl7pPr marL="2971800" indent="-228600" eaLnBrk="0" fontAlgn="base" hangingPunct="0">
                        <a:spcBef>
                          <a:spcPct val="20000"/>
                        </a:spcBef>
                        <a:spcAft>
                          <a:spcPct val="0"/>
                        </a:spcAft>
                        <a:buFont typeface="Arial" charset="0"/>
                        <a:defRPr>
                          <a:solidFill>
                            <a:schemeClr val="tx1"/>
                          </a:solidFill>
                          <a:latin typeface="Calibri" charset="0"/>
                        </a:defRPr>
                      </a:lvl7pPr>
                      <a:lvl8pPr marL="3429000" indent="-228600" eaLnBrk="0" fontAlgn="base" hangingPunct="0">
                        <a:spcBef>
                          <a:spcPct val="20000"/>
                        </a:spcBef>
                        <a:spcAft>
                          <a:spcPct val="0"/>
                        </a:spcAft>
                        <a:buFont typeface="Arial" charset="0"/>
                        <a:defRPr>
                          <a:solidFill>
                            <a:schemeClr val="tx1"/>
                          </a:solidFill>
                          <a:latin typeface="Calibri" charset="0"/>
                        </a:defRPr>
                      </a:lvl8pPr>
                      <a:lvl9pPr marL="3886200" indent="-228600" eaLnBrk="0" fontAlgn="base" hangingPunct="0">
                        <a:spcBef>
                          <a:spcPct val="20000"/>
                        </a:spcBef>
                        <a:spcAft>
                          <a:spcPct val="0"/>
                        </a:spcAft>
                        <a:buFont typeface="Arial" charset="0"/>
                        <a:defRPr>
                          <a:solidFill>
                            <a:schemeClr val="tx1"/>
                          </a:solidFill>
                          <a:latin typeface="Calibri" charset="0"/>
                        </a:defRPr>
                      </a:lvl9pPr>
                    </a:lstStyle>
                    <a:p>
                      <a:pPr marL="0" marR="0" lvl="0" indent="0" algn="l" defTabSz="914400" rtl="0" eaLnBrk="0" fontAlgn="base" latinLnBrk="0" hangingPunct="0">
                        <a:lnSpc>
                          <a:spcPct val="100000"/>
                        </a:lnSpc>
                        <a:spcBef>
                          <a:spcPct val="20000"/>
                        </a:spcBef>
                        <a:spcAft>
                          <a:spcPct val="0"/>
                        </a:spcAft>
                        <a:buClrTx/>
                        <a:buSzTx/>
                        <a:buFont typeface="Arial" charset="0"/>
                        <a:buNone/>
                        <a:tabLst/>
                      </a:pPr>
                      <a:endParaRPr kumimoji="0" lang="en-GB" altLang="en-US" sz="2800" b="0" i="0" u="none" strike="noStrike" cap="none" normalizeH="0" baseline="0" dirty="0">
                        <a:ln>
                          <a:noFill/>
                        </a:ln>
                        <a:solidFill>
                          <a:schemeClr val="tx1"/>
                        </a:solidFill>
                        <a:effectLst/>
                        <a:latin typeface="Calibri" charset="0"/>
                        <a:ea typeface="Arial" charset="0"/>
                        <a:cs typeface="Arial" charset="0"/>
                      </a:endParaRPr>
                    </a:p>
                  </a:txBody>
                  <a:tcPr marT="45713" marB="45713"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extLst>
      <p:ext uri="{BB962C8B-B14F-4D97-AF65-F5344CB8AC3E}">
        <p14:creationId xmlns:p14="http://schemas.microsoft.com/office/powerpoint/2010/main" val="70736294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7" name="Title 1"/>
          <p:cNvSpPr>
            <a:spLocks noGrp="1"/>
          </p:cNvSpPr>
          <p:nvPr>
            <p:ph type="title" idx="4294967295"/>
          </p:nvPr>
        </p:nvSpPr>
        <p:spPr>
          <a:xfrm>
            <a:off x="611188" y="1052736"/>
            <a:ext cx="7921252" cy="576064"/>
          </a:xfrm>
        </p:spPr>
        <p:txBody>
          <a:bodyPr/>
          <a:lstStyle/>
          <a:p>
            <a:r>
              <a:rPr lang="en-NZ" altLang="en-US" sz="2400" dirty="0"/>
              <a:t>View differences as opportunities to deepen knowledge base</a:t>
            </a:r>
          </a:p>
        </p:txBody>
      </p:sp>
      <p:sp>
        <p:nvSpPr>
          <p:cNvPr id="36868" name="Content Placeholder 2"/>
          <p:cNvSpPr>
            <a:spLocks noGrp="1"/>
          </p:cNvSpPr>
          <p:nvPr>
            <p:ph idx="4294967295"/>
          </p:nvPr>
        </p:nvSpPr>
        <p:spPr>
          <a:xfrm>
            <a:off x="971600" y="1988840"/>
            <a:ext cx="7200800" cy="3960440"/>
          </a:xfrm>
        </p:spPr>
        <p:txBody>
          <a:bodyPr/>
          <a:lstStyle/>
          <a:p>
            <a:r>
              <a:rPr lang="en-NZ" altLang="en-US" sz="2000" dirty="0" smtClean="0"/>
              <a:t>Ask </a:t>
            </a:r>
            <a:r>
              <a:rPr lang="en-NZ" altLang="en-US" sz="2000" dirty="0"/>
              <a:t>questions to clarify thinking and understanding of language </a:t>
            </a:r>
          </a:p>
          <a:p>
            <a:r>
              <a:rPr lang="en-NZ" altLang="en-US" sz="2000" dirty="0"/>
              <a:t>Explore solutions-the goal is to agree on evidence based reasoning</a:t>
            </a:r>
          </a:p>
          <a:p>
            <a:r>
              <a:rPr lang="en-NZ" altLang="en-US" sz="2000" dirty="0"/>
              <a:t>Adapt thinking and adjust judgment after listening to informed ideas of others</a:t>
            </a:r>
          </a:p>
          <a:p>
            <a:r>
              <a:rPr lang="en-NZ" altLang="en-US" sz="2000" dirty="0"/>
              <a:t>Tolerate and think about different perspectives </a:t>
            </a:r>
          </a:p>
          <a:p>
            <a:r>
              <a:rPr lang="en-NZ" altLang="en-US" sz="2000" dirty="0"/>
              <a:t>Identify where more knowledge or resources are needed, and where processes could be modified</a:t>
            </a:r>
          </a:p>
          <a:p>
            <a:r>
              <a:rPr lang="en-NZ" altLang="en-US" sz="2000" dirty="0"/>
              <a:t>Get views of all teachers.</a:t>
            </a:r>
          </a:p>
        </p:txBody>
      </p:sp>
    </p:spTree>
    <p:extLst>
      <p:ext uri="{BB962C8B-B14F-4D97-AF65-F5344CB8AC3E}">
        <p14:creationId xmlns:p14="http://schemas.microsoft.com/office/powerpoint/2010/main" val="17289880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1" name="Title 1"/>
          <p:cNvSpPr>
            <a:spLocks noGrp="1"/>
          </p:cNvSpPr>
          <p:nvPr>
            <p:ph type="title" idx="4294967295"/>
          </p:nvPr>
        </p:nvSpPr>
        <p:spPr>
          <a:xfrm>
            <a:off x="971599" y="1052736"/>
            <a:ext cx="7200801" cy="576064"/>
          </a:xfrm>
        </p:spPr>
        <p:txBody>
          <a:bodyPr/>
          <a:lstStyle/>
          <a:p>
            <a:r>
              <a:rPr lang="en-NZ" altLang="en-US" dirty="0"/>
              <a:t>Keeping discussions focused and useful</a:t>
            </a:r>
          </a:p>
        </p:txBody>
      </p:sp>
      <p:sp>
        <p:nvSpPr>
          <p:cNvPr id="37892" name="Content Placeholder 2"/>
          <p:cNvSpPr>
            <a:spLocks noGrp="1"/>
          </p:cNvSpPr>
          <p:nvPr>
            <p:ph idx="4294967295"/>
          </p:nvPr>
        </p:nvSpPr>
        <p:spPr>
          <a:xfrm>
            <a:off x="971599" y="1988840"/>
            <a:ext cx="7200802" cy="4032448"/>
          </a:xfrm>
        </p:spPr>
        <p:txBody>
          <a:bodyPr/>
          <a:lstStyle/>
          <a:p>
            <a:r>
              <a:rPr lang="en-NZ" altLang="en-US" sz="2000" dirty="0"/>
              <a:t>At the start of the process tolerate disagreement </a:t>
            </a:r>
          </a:p>
          <a:p>
            <a:r>
              <a:rPr lang="en-NZ" altLang="en-US" sz="2000" dirty="0"/>
              <a:t>Present and share thinking in relation to evidence of key features not just ‘gut feelings’</a:t>
            </a:r>
          </a:p>
          <a:p>
            <a:r>
              <a:rPr lang="en-NZ" altLang="en-US" sz="2000" dirty="0"/>
              <a:t>Through discussion, expose reasons for differences (expectations, interpretation of language)</a:t>
            </a:r>
          </a:p>
          <a:p>
            <a:r>
              <a:rPr lang="en-NZ" altLang="en-US" sz="2000" dirty="0"/>
              <a:t>Check understanding of language used and reach shared clarity</a:t>
            </a:r>
          </a:p>
          <a:p>
            <a:r>
              <a:rPr lang="en-NZ" altLang="en-US" sz="2000" dirty="0"/>
              <a:t>Keep focused on the key features </a:t>
            </a:r>
          </a:p>
          <a:p>
            <a:r>
              <a:rPr lang="en-NZ" altLang="en-US" sz="2000" dirty="0"/>
              <a:t>Ensure all teachers’ views are heard</a:t>
            </a:r>
          </a:p>
          <a:p>
            <a:r>
              <a:rPr lang="en-NZ" altLang="en-US" sz="2000" dirty="0"/>
              <a:t>Treat as learning exercise not checking to see judgments are </a:t>
            </a:r>
            <a:r>
              <a:rPr lang="en-NZ" altLang="en-US" sz="2000" dirty="0" smtClean="0"/>
              <a:t>“right” </a:t>
            </a:r>
            <a:r>
              <a:rPr lang="en-NZ" altLang="en-US" sz="2000" dirty="0"/>
              <a:t>or </a:t>
            </a:r>
            <a:r>
              <a:rPr lang="en-NZ" altLang="en-US" sz="2000" dirty="0" smtClean="0"/>
              <a:t>“</a:t>
            </a:r>
            <a:r>
              <a:rPr lang="en-NZ" altLang="en-US" sz="2000" dirty="0" smtClean="0"/>
              <a:t>wrong”. </a:t>
            </a:r>
            <a:endParaRPr lang="en-NZ" altLang="en-US" sz="2000" dirty="0"/>
          </a:p>
        </p:txBody>
      </p:sp>
    </p:spTree>
    <p:extLst>
      <p:ext uri="{BB962C8B-B14F-4D97-AF65-F5344CB8AC3E}">
        <p14:creationId xmlns:p14="http://schemas.microsoft.com/office/powerpoint/2010/main" val="150052542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5" name="Title 1"/>
          <p:cNvSpPr>
            <a:spLocks noGrp="1"/>
          </p:cNvSpPr>
          <p:nvPr>
            <p:ph type="title" idx="4294967295"/>
          </p:nvPr>
        </p:nvSpPr>
        <p:spPr>
          <a:xfrm>
            <a:off x="971599" y="1052735"/>
            <a:ext cx="7200801" cy="576065"/>
          </a:xfrm>
        </p:spPr>
        <p:txBody>
          <a:bodyPr/>
          <a:lstStyle/>
          <a:p>
            <a:r>
              <a:rPr lang="en-NZ" altLang="en-US" dirty="0"/>
              <a:t>Check for bias</a:t>
            </a:r>
          </a:p>
        </p:txBody>
      </p:sp>
      <p:sp>
        <p:nvSpPr>
          <p:cNvPr id="38916" name="Content Placeholder 2"/>
          <p:cNvSpPr>
            <a:spLocks noGrp="1"/>
          </p:cNvSpPr>
          <p:nvPr>
            <p:ph idx="4294967295"/>
          </p:nvPr>
        </p:nvSpPr>
        <p:spPr>
          <a:xfrm>
            <a:off x="971599" y="1988840"/>
            <a:ext cx="7200801" cy="4320480"/>
          </a:xfrm>
        </p:spPr>
        <p:txBody>
          <a:bodyPr/>
          <a:lstStyle/>
          <a:p>
            <a:r>
              <a:rPr lang="en-NZ" altLang="en-US" sz="2000" dirty="0"/>
              <a:t>“When working towards consistent assessment based on teacher judgment there is a need to consider how information about aspects of students’ behaviour or knowledge, special education need, or the general verbal ability of a student can impact on teachers’ judgments of performance in a particular task”. </a:t>
            </a:r>
            <a:r>
              <a:rPr lang="en-NZ" altLang="en-US" sz="2000" dirty="0"/>
              <a:t> </a:t>
            </a:r>
            <a:r>
              <a:rPr lang="en-NZ" altLang="en-US" sz="2000" dirty="0" smtClean="0"/>
              <a:t>(</a:t>
            </a:r>
            <a:r>
              <a:rPr lang="en-NZ" altLang="en-US" sz="2000" dirty="0" err="1"/>
              <a:t>Harlen</a:t>
            </a:r>
            <a:r>
              <a:rPr lang="en-NZ" altLang="en-US" sz="2000" dirty="0"/>
              <a:t> 2005</a:t>
            </a:r>
            <a:r>
              <a:rPr lang="en-NZ" altLang="en-US" sz="2000" dirty="0" smtClean="0"/>
              <a:t>)</a:t>
            </a:r>
            <a:br>
              <a:rPr lang="en-NZ" altLang="en-US" sz="2000" dirty="0" smtClean="0"/>
            </a:br>
            <a:endParaRPr lang="en-NZ" altLang="en-US" sz="2000" dirty="0"/>
          </a:p>
          <a:p>
            <a:r>
              <a:rPr lang="en-NZ" altLang="en-US" sz="2000" dirty="0"/>
              <a:t>Assessment that relies on a significant degree of teacher judgment is primarily subjective. It can be useful to examine bias with teachers as “bias can result , unconsciously, from prior dealings with students based on attitude, behaviour, gender, race or disability.” </a:t>
            </a:r>
            <a:r>
              <a:rPr lang="en-NZ" altLang="en-US" sz="2000" dirty="0"/>
              <a:t> </a:t>
            </a:r>
            <a:r>
              <a:rPr lang="en-NZ" altLang="en-US" sz="2000" dirty="0" smtClean="0"/>
              <a:t>(</a:t>
            </a:r>
            <a:r>
              <a:rPr lang="en-NZ" altLang="en-US" sz="2000" dirty="0"/>
              <a:t>Lenore, 2008)</a:t>
            </a:r>
          </a:p>
        </p:txBody>
      </p:sp>
    </p:spTree>
    <p:extLst>
      <p:ext uri="{BB962C8B-B14F-4D97-AF65-F5344CB8AC3E}">
        <p14:creationId xmlns:p14="http://schemas.microsoft.com/office/powerpoint/2010/main" val="14303512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Title 1"/>
          <p:cNvSpPr>
            <a:spLocks noGrp="1"/>
          </p:cNvSpPr>
          <p:nvPr>
            <p:ph type="title" idx="4294967295"/>
          </p:nvPr>
        </p:nvSpPr>
        <p:spPr>
          <a:xfrm>
            <a:off x="971600" y="1052736"/>
            <a:ext cx="7200800" cy="658588"/>
          </a:xfrm>
        </p:spPr>
        <p:txBody>
          <a:bodyPr/>
          <a:lstStyle/>
          <a:p>
            <a:r>
              <a:rPr lang="en-NZ" altLang="en-US" dirty="0"/>
              <a:t>Judgments can vary</a:t>
            </a:r>
          </a:p>
        </p:txBody>
      </p:sp>
      <p:sp>
        <p:nvSpPr>
          <p:cNvPr id="5124" name="Content Placeholder 2"/>
          <p:cNvSpPr>
            <a:spLocks noGrp="1"/>
          </p:cNvSpPr>
          <p:nvPr>
            <p:ph idx="4294967295"/>
          </p:nvPr>
        </p:nvSpPr>
        <p:spPr>
          <a:xfrm>
            <a:off x="971600" y="1988840"/>
            <a:ext cx="7200800" cy="3961110"/>
          </a:xfrm>
        </p:spPr>
        <p:txBody>
          <a:bodyPr/>
          <a:lstStyle/>
          <a:p>
            <a:r>
              <a:rPr lang="en-NZ" altLang="en-US" sz="2000" dirty="0"/>
              <a:t>Teachers know that student samples of work can </a:t>
            </a:r>
            <a:r>
              <a:rPr lang="en-NZ" altLang="en-US" sz="2000" dirty="0" smtClean="0"/>
              <a:t>“tell </a:t>
            </a:r>
            <a:r>
              <a:rPr lang="en-NZ" altLang="en-US" sz="2000" dirty="0"/>
              <a:t>you many </a:t>
            </a:r>
            <a:r>
              <a:rPr lang="en-NZ" altLang="en-US" sz="2000" dirty="0" smtClean="0"/>
              <a:t>things”. </a:t>
            </a:r>
            <a:r>
              <a:rPr lang="en-NZ" altLang="en-US" sz="2000" dirty="0">
                <a:solidFill>
                  <a:schemeClr val="tx2"/>
                </a:solidFill>
              </a:rPr>
              <a:t>Interpretation or judgment is informed by professional knowledge: about the content </a:t>
            </a:r>
            <a:r>
              <a:rPr lang="en-NZ" altLang="en-US" sz="2000" dirty="0"/>
              <a:t>(e.g. mathematical knowledge and concepts), </a:t>
            </a:r>
            <a:r>
              <a:rPr lang="en-NZ" altLang="en-US" sz="2000" dirty="0">
                <a:solidFill>
                  <a:schemeClr val="tx2"/>
                </a:solidFill>
              </a:rPr>
              <a:t>learning processes, progression in learning</a:t>
            </a:r>
            <a:r>
              <a:rPr lang="en-NZ" altLang="en-US" sz="2000" dirty="0"/>
              <a:t> etc. </a:t>
            </a:r>
            <a:r>
              <a:rPr lang="en-NZ" altLang="en-US" sz="2000" dirty="0" smtClean="0"/>
              <a:t/>
            </a:r>
            <a:br>
              <a:rPr lang="en-NZ" altLang="en-US" sz="2000" dirty="0" smtClean="0"/>
            </a:br>
            <a:endParaRPr lang="en-NZ" altLang="en-US" sz="2000" dirty="0"/>
          </a:p>
          <a:p>
            <a:r>
              <a:rPr lang="en-NZ" altLang="en-US" sz="2000" dirty="0"/>
              <a:t>As teachers, you </a:t>
            </a:r>
            <a:r>
              <a:rPr lang="en-NZ" altLang="en-US" sz="2000" dirty="0">
                <a:solidFill>
                  <a:schemeClr val="tx2"/>
                </a:solidFill>
              </a:rPr>
              <a:t>vary in your beliefs</a:t>
            </a:r>
            <a:r>
              <a:rPr lang="en-NZ" altLang="en-US" sz="2000" dirty="0"/>
              <a:t>, understandings, </a:t>
            </a:r>
            <a:r>
              <a:rPr lang="en-NZ" altLang="en-US" sz="2000" dirty="0">
                <a:solidFill>
                  <a:schemeClr val="tx2"/>
                </a:solidFill>
              </a:rPr>
              <a:t>expectations</a:t>
            </a:r>
            <a:r>
              <a:rPr lang="en-NZ" altLang="en-US" sz="2000" dirty="0"/>
              <a:t> about, </a:t>
            </a:r>
            <a:r>
              <a:rPr lang="en-NZ" altLang="en-US" sz="2000" dirty="0">
                <a:solidFill>
                  <a:schemeClr val="tx2"/>
                </a:solidFill>
              </a:rPr>
              <a:t>and judgments </a:t>
            </a:r>
            <a:r>
              <a:rPr lang="en-NZ" altLang="en-US" sz="2000" dirty="0"/>
              <a:t>of, student learning.  </a:t>
            </a:r>
            <a:r>
              <a:rPr lang="en-NZ" altLang="en-US" sz="2000" dirty="0" smtClean="0"/>
              <a:t/>
            </a:r>
            <a:br>
              <a:rPr lang="en-NZ" altLang="en-US" sz="2000" dirty="0" smtClean="0"/>
            </a:br>
            <a:endParaRPr lang="en-NZ" altLang="en-US" sz="2000" dirty="0"/>
          </a:p>
          <a:p>
            <a:r>
              <a:rPr lang="en-NZ" altLang="en-US" sz="2000" dirty="0"/>
              <a:t>When you discuss samples of work with other teachers, your own knowledge deepens. </a:t>
            </a:r>
          </a:p>
        </p:txBody>
      </p:sp>
    </p:spTree>
    <p:extLst>
      <p:ext uri="{BB962C8B-B14F-4D97-AF65-F5344CB8AC3E}">
        <p14:creationId xmlns:p14="http://schemas.microsoft.com/office/powerpoint/2010/main" val="214049085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Content Placeholder 2"/>
          <p:cNvSpPr>
            <a:spLocks noGrp="1"/>
          </p:cNvSpPr>
          <p:nvPr>
            <p:ph idx="4294967295"/>
          </p:nvPr>
        </p:nvSpPr>
        <p:spPr>
          <a:xfrm>
            <a:off x="971599" y="1988840"/>
            <a:ext cx="7200801" cy="4104456"/>
          </a:xfrm>
        </p:spPr>
        <p:txBody>
          <a:bodyPr/>
          <a:lstStyle/>
          <a:p>
            <a:pPr>
              <a:buFont typeface="Arial" charset="0"/>
              <a:buNone/>
            </a:pPr>
            <a:r>
              <a:rPr lang="en-NZ" altLang="en-US" sz="2000" dirty="0"/>
              <a:t>Some common biases in assessing student work include: </a:t>
            </a:r>
          </a:p>
          <a:p>
            <a:r>
              <a:rPr lang="en-NZ" altLang="en-US" sz="2000" dirty="0"/>
              <a:t>considering longer texts are more worthy than shorter </a:t>
            </a:r>
            <a:r>
              <a:rPr lang="en-NZ" altLang="en-US" sz="2000" dirty="0" smtClean="0"/>
              <a:t>ones</a:t>
            </a:r>
            <a:endParaRPr lang="en-NZ" altLang="en-US" sz="2000" dirty="0"/>
          </a:p>
          <a:p>
            <a:r>
              <a:rPr lang="en-NZ" altLang="en-US" sz="2000" dirty="0"/>
              <a:t>considering neater handwriting is more worthy than untidy </a:t>
            </a:r>
            <a:r>
              <a:rPr lang="en-NZ" altLang="en-US" sz="2000" dirty="0" smtClean="0"/>
              <a:t>writing</a:t>
            </a:r>
            <a:endParaRPr lang="en-NZ" altLang="en-US" sz="2000" dirty="0"/>
          </a:p>
          <a:p>
            <a:r>
              <a:rPr lang="en-NZ" altLang="en-US" sz="2000" dirty="0"/>
              <a:t>use of internalised, unstated standards that individual teachers have developed over time </a:t>
            </a:r>
            <a:r>
              <a:rPr lang="en-NZ" altLang="en-US" sz="2000" dirty="0" smtClean="0"/>
              <a:t>“in </a:t>
            </a:r>
            <a:r>
              <a:rPr lang="en-NZ" altLang="en-US" sz="2000" dirty="0"/>
              <a:t>their </a:t>
            </a:r>
            <a:r>
              <a:rPr lang="en-NZ" altLang="en-US" sz="2000" dirty="0" smtClean="0"/>
              <a:t>heads” </a:t>
            </a:r>
            <a:r>
              <a:rPr lang="en-NZ" altLang="en-US" sz="2000" dirty="0"/>
              <a:t>instead of agreed </a:t>
            </a:r>
            <a:r>
              <a:rPr lang="en-NZ" altLang="en-US" sz="2000" dirty="0" smtClean="0"/>
              <a:t>criteria</a:t>
            </a:r>
            <a:endParaRPr lang="en-NZ" altLang="en-US" sz="2000" dirty="0"/>
          </a:p>
          <a:p>
            <a:r>
              <a:rPr lang="en-NZ" altLang="en-US" sz="2000" dirty="0"/>
              <a:t>notions of being </a:t>
            </a:r>
            <a:r>
              <a:rPr lang="en-NZ" altLang="en-US" sz="2000" dirty="0" smtClean="0"/>
              <a:t>“fair” </a:t>
            </a:r>
            <a:r>
              <a:rPr lang="en-NZ" altLang="en-US" sz="2000" dirty="0"/>
              <a:t>to a student by giving them the ‘benefit of the doubt’ rather than what the evidence </a:t>
            </a:r>
            <a:r>
              <a:rPr lang="en-NZ" altLang="en-US" sz="2000" dirty="0" smtClean="0"/>
              <a:t>shows</a:t>
            </a:r>
            <a:endParaRPr lang="en-NZ" altLang="en-US" sz="2000" dirty="0"/>
          </a:p>
          <a:p>
            <a:r>
              <a:rPr lang="en-NZ" altLang="en-US" sz="2000" dirty="0"/>
              <a:t>judging work on what teachers consider students </a:t>
            </a:r>
            <a:r>
              <a:rPr lang="en-NZ" altLang="en-US" sz="2000" i="1" dirty="0"/>
              <a:t>deserve </a:t>
            </a:r>
            <a:r>
              <a:rPr lang="en-NZ" altLang="en-US" sz="2000" dirty="0"/>
              <a:t>based on prior knowledge or inferred </a:t>
            </a:r>
            <a:r>
              <a:rPr lang="en-NZ" altLang="en-US" sz="2000" dirty="0" smtClean="0"/>
              <a:t>judgment </a:t>
            </a:r>
            <a:r>
              <a:rPr lang="en-NZ" altLang="en-US" sz="2000" dirty="0"/>
              <a:t>of student </a:t>
            </a:r>
            <a:r>
              <a:rPr lang="en-NZ" altLang="en-US" sz="2000" dirty="0" smtClean="0"/>
              <a:t>effort.</a:t>
            </a:r>
            <a:endParaRPr lang="en-NZ" altLang="en-US" sz="2000" dirty="0"/>
          </a:p>
        </p:txBody>
      </p:sp>
      <p:sp>
        <p:nvSpPr>
          <p:cNvPr id="5" name="Title 1"/>
          <p:cNvSpPr txBox="1">
            <a:spLocks/>
          </p:cNvSpPr>
          <p:nvPr/>
        </p:nvSpPr>
        <p:spPr bwMode="auto">
          <a:xfrm>
            <a:off x="971599" y="1052735"/>
            <a:ext cx="7200801" cy="5760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lvl1pPr algn="ctr" rtl="0" eaLnBrk="0" fontAlgn="base" hangingPunct="0">
              <a:spcBef>
                <a:spcPct val="0"/>
              </a:spcBef>
              <a:spcAft>
                <a:spcPct val="0"/>
              </a:spcAft>
              <a:defRPr sz="2800" b="1">
                <a:solidFill>
                  <a:srgbClr val="00648C"/>
                </a:solidFill>
                <a:latin typeface="Calibri" charset="0"/>
                <a:ea typeface="Calibri" charset="0"/>
                <a:cs typeface="Calibri" charset="0"/>
              </a:defRPr>
            </a:lvl1pPr>
            <a:lvl2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2pPr>
            <a:lvl3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3pPr>
            <a:lvl4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4pPr>
            <a:lvl5pPr algn="ctr" rtl="0" eaLnBrk="0" fontAlgn="base" hangingPunct="0">
              <a:spcBef>
                <a:spcPct val="0"/>
              </a:spcBef>
              <a:spcAft>
                <a:spcPct val="0"/>
              </a:spcAft>
              <a:defRPr sz="2800">
                <a:solidFill>
                  <a:srgbClr val="00648C"/>
                </a:solidFill>
                <a:latin typeface="Tahoma" pitchFamily="34" charset="0"/>
                <a:ea typeface="ＭＳ Ｐゴシック" pitchFamily="-112" charset="-128"/>
                <a:cs typeface="ＭＳ Ｐゴシック" pitchFamily="-112" charset="-128"/>
              </a:defRPr>
            </a:lvl5pPr>
            <a:lvl6pPr marL="4572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6pPr>
            <a:lvl7pPr marL="9144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7pPr>
            <a:lvl8pPr marL="13716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8pPr>
            <a:lvl9pPr marL="1828800" algn="ctr" rtl="0" fontAlgn="base">
              <a:spcBef>
                <a:spcPct val="0"/>
              </a:spcBef>
              <a:spcAft>
                <a:spcPct val="0"/>
              </a:spcAft>
              <a:defRPr sz="4400">
                <a:solidFill>
                  <a:schemeClr val="tx2"/>
                </a:solidFill>
                <a:latin typeface="Arial" pitchFamily="-112" charset="-52"/>
                <a:ea typeface="ＭＳ Ｐゴシック" pitchFamily="-112" charset="-128"/>
                <a:cs typeface="ＭＳ Ｐゴシック" pitchFamily="-112" charset="-128"/>
              </a:defRPr>
            </a:lvl9pPr>
          </a:lstStyle>
          <a:p>
            <a:r>
              <a:rPr lang="en-NZ" altLang="en-US" kern="0" dirty="0" smtClean="0"/>
              <a:t>Check for </a:t>
            </a:r>
            <a:r>
              <a:rPr lang="en-NZ" altLang="en-US" kern="0" dirty="0" smtClean="0"/>
              <a:t>bias cont.</a:t>
            </a:r>
            <a:endParaRPr lang="en-NZ" altLang="en-US" kern="0" dirty="0"/>
          </a:p>
        </p:txBody>
      </p:sp>
    </p:spTree>
    <p:extLst>
      <p:ext uri="{BB962C8B-B14F-4D97-AF65-F5344CB8AC3E}">
        <p14:creationId xmlns:p14="http://schemas.microsoft.com/office/powerpoint/2010/main" val="981581460"/>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Title 1"/>
          <p:cNvSpPr>
            <a:spLocks noGrp="1"/>
          </p:cNvSpPr>
          <p:nvPr>
            <p:ph type="title" idx="4294967295"/>
          </p:nvPr>
        </p:nvSpPr>
        <p:spPr>
          <a:xfrm>
            <a:off x="971600" y="1052735"/>
            <a:ext cx="7200800" cy="576065"/>
          </a:xfrm>
        </p:spPr>
        <p:txBody>
          <a:bodyPr/>
          <a:lstStyle/>
          <a:p>
            <a:r>
              <a:rPr lang="en-NZ" altLang="en-US" dirty="0"/>
              <a:t>Phase 6: Review of moderation processes</a:t>
            </a:r>
          </a:p>
        </p:txBody>
      </p:sp>
      <p:sp>
        <p:nvSpPr>
          <p:cNvPr id="40964" name="Content Placeholder 2"/>
          <p:cNvSpPr>
            <a:spLocks noGrp="1"/>
          </p:cNvSpPr>
          <p:nvPr>
            <p:ph idx="4294967295"/>
          </p:nvPr>
        </p:nvSpPr>
        <p:spPr>
          <a:xfrm>
            <a:off x="971599" y="1988840"/>
            <a:ext cx="7200801" cy="3888432"/>
          </a:xfrm>
        </p:spPr>
        <p:txBody>
          <a:bodyPr/>
          <a:lstStyle/>
          <a:p>
            <a:pPr>
              <a:buFont typeface="Arial" charset="0"/>
              <a:buNone/>
            </a:pPr>
            <a:r>
              <a:rPr lang="en-NZ" altLang="en-US" sz="2000" dirty="0"/>
              <a:t>Discussion Questions:</a:t>
            </a:r>
          </a:p>
          <a:p>
            <a:r>
              <a:rPr lang="en-NZ" altLang="en-US" sz="1900" i="1" dirty="0"/>
              <a:t>What did the moderation process reveal to me about my knowledge of the curriculum and progressions of learning, or assessment?</a:t>
            </a:r>
          </a:p>
          <a:p>
            <a:r>
              <a:rPr lang="en-NZ" altLang="en-US" sz="1900" i="1" dirty="0"/>
              <a:t>What further professional learning might I/we need?</a:t>
            </a:r>
          </a:p>
          <a:p>
            <a:r>
              <a:rPr lang="en-NZ" altLang="en-US" sz="1900" i="1" dirty="0"/>
              <a:t>What might I do differently in my teaching to help students’ learning and achievement?</a:t>
            </a:r>
          </a:p>
          <a:p>
            <a:r>
              <a:rPr lang="en-NZ" altLang="en-US" sz="1900" i="1" dirty="0"/>
              <a:t>How might our moderation processes be extended to other curriculum areas?</a:t>
            </a:r>
          </a:p>
          <a:p>
            <a:r>
              <a:rPr lang="en-NZ" altLang="en-US" sz="1900" i="1" dirty="0"/>
              <a:t>If in a large school, how can the information gained from moderation be shared across other areas of the school?</a:t>
            </a:r>
          </a:p>
          <a:p>
            <a:r>
              <a:rPr lang="en-NZ" altLang="en-US" sz="1900" i="1" dirty="0"/>
              <a:t>How useful is our recording of the process and how can it be improved?</a:t>
            </a:r>
          </a:p>
        </p:txBody>
      </p:sp>
    </p:spTree>
    <p:extLst>
      <p:ext uri="{BB962C8B-B14F-4D97-AF65-F5344CB8AC3E}">
        <p14:creationId xmlns:p14="http://schemas.microsoft.com/office/powerpoint/2010/main" val="47022196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7" name="Title 1"/>
          <p:cNvSpPr>
            <a:spLocks noGrp="1"/>
          </p:cNvSpPr>
          <p:nvPr>
            <p:ph type="title"/>
          </p:nvPr>
        </p:nvSpPr>
        <p:spPr>
          <a:xfrm>
            <a:off x="971600" y="1052735"/>
            <a:ext cx="7200800" cy="576065"/>
          </a:xfrm>
        </p:spPr>
        <p:txBody>
          <a:bodyPr/>
          <a:lstStyle/>
          <a:p>
            <a:pPr eaLnBrk="1" hangingPunct="1"/>
            <a:r>
              <a:rPr lang="en-NZ" altLang="en-US" dirty="0"/>
              <a:t>References</a:t>
            </a:r>
          </a:p>
        </p:txBody>
      </p:sp>
      <p:sp>
        <p:nvSpPr>
          <p:cNvPr id="41988" name="Content Placeholder 2"/>
          <p:cNvSpPr>
            <a:spLocks noGrp="1"/>
          </p:cNvSpPr>
          <p:nvPr>
            <p:ph idx="1"/>
          </p:nvPr>
        </p:nvSpPr>
        <p:spPr>
          <a:xfrm>
            <a:off x="971600" y="1988840"/>
            <a:ext cx="7416824" cy="4392488"/>
          </a:xfrm>
        </p:spPr>
        <p:txBody>
          <a:bodyPr/>
          <a:lstStyle/>
          <a:p>
            <a:r>
              <a:rPr lang="en-NZ" altLang="en-US" sz="1800" dirty="0"/>
              <a:t>Lenore, A. (2008) </a:t>
            </a:r>
            <a:r>
              <a:rPr lang="en-NZ" altLang="en-US" sz="1800" i="1" dirty="0"/>
              <a:t>Changing assessment practices: The case for online moderation</a:t>
            </a:r>
            <a:r>
              <a:rPr lang="en-NZ" altLang="en-US" sz="1800" dirty="0"/>
              <a:t>. Curtin University of Technology, Moderation processes for fair and comparable assessment. Teaching Development Unit</a:t>
            </a:r>
            <a:r>
              <a:rPr lang="en-NZ" altLang="en-US" sz="1800" dirty="0" smtClean="0"/>
              <a:t>.</a:t>
            </a:r>
            <a:br>
              <a:rPr lang="en-NZ" altLang="en-US" sz="1800" dirty="0" smtClean="0"/>
            </a:br>
            <a:endParaRPr lang="en-NZ" altLang="en-US" sz="1000" dirty="0"/>
          </a:p>
          <a:p>
            <a:pPr eaLnBrk="1" hangingPunct="1"/>
            <a:r>
              <a:rPr lang="en-NZ" altLang="en-US" sz="1800" dirty="0"/>
              <a:t>Ministry of Education(2010) National Standards Factsheet  Overall teacher judgment </a:t>
            </a:r>
            <a:r>
              <a:rPr lang="en-NZ" altLang="en-US" sz="1800" dirty="0">
                <a:hlinkClick r:id="rId2"/>
              </a:rPr>
              <a:t>http://</a:t>
            </a:r>
            <a:r>
              <a:rPr lang="en-NZ" altLang="en-US" sz="1800" dirty="0" smtClean="0">
                <a:hlinkClick r:id="rId2"/>
              </a:rPr>
              <a:t>nzcurriculum.tki.org.nz/National-Standards/Key-information/Fact-sheets/Overall-teacher-judgment</a:t>
            </a:r>
            <a:r>
              <a:rPr lang="en-NZ" altLang="en-US" sz="1800" dirty="0" smtClean="0"/>
              <a:t> (updated 2 May 2017)</a:t>
            </a:r>
            <a:br>
              <a:rPr lang="en-NZ" altLang="en-US" sz="1800" dirty="0" smtClean="0"/>
            </a:br>
            <a:endParaRPr lang="en-NZ" altLang="en-US" sz="1000" i="1" dirty="0">
              <a:solidFill>
                <a:schemeClr val="hlink"/>
              </a:solidFill>
            </a:endParaRPr>
          </a:p>
          <a:p>
            <a:pPr eaLnBrk="1" hangingPunct="1"/>
            <a:r>
              <a:rPr lang="en-NZ" altLang="en-US" sz="1800" dirty="0"/>
              <a:t>Maxwell, G.S. (2002). Moderation of teacher judgments in student assessment. Discussion paper on assessment and reporting. School of Education: The University of Queensland. </a:t>
            </a:r>
            <a:endParaRPr lang="en-NZ" altLang="en-US" sz="1800" dirty="0" smtClean="0"/>
          </a:p>
          <a:p>
            <a:pPr eaLnBrk="1" hangingPunct="1"/>
            <a:endParaRPr lang="en-NZ" altLang="en-US" sz="1000" dirty="0"/>
          </a:p>
          <a:p>
            <a:pPr eaLnBrk="1" hangingPunct="1"/>
            <a:r>
              <a:rPr lang="en-NZ" altLang="en-US" sz="1800" dirty="0"/>
              <a:t>Wyatt-Smith, C., </a:t>
            </a:r>
            <a:r>
              <a:rPr lang="en-NZ" altLang="en-US" sz="1800" dirty="0" err="1"/>
              <a:t>Klenowski</a:t>
            </a:r>
            <a:r>
              <a:rPr lang="en-NZ" altLang="en-US" sz="1800" dirty="0"/>
              <a:t>, V., Gunn, S. (2010). The centrality of teachers’ judgment practice in assessment: a study of standards in moderation. </a:t>
            </a:r>
            <a:r>
              <a:rPr lang="en-NZ" altLang="en-US" sz="1800" i="1" dirty="0"/>
              <a:t>Assessment in Education: Principles, Policy &amp; Practice. </a:t>
            </a:r>
            <a:r>
              <a:rPr lang="en-NZ" altLang="en-US" sz="1800" dirty="0"/>
              <a:t>17:1, </a:t>
            </a:r>
            <a:r>
              <a:rPr lang="en-NZ" altLang="en-US" sz="1800" dirty="0" smtClean="0"/>
              <a:t>p.59–75</a:t>
            </a:r>
            <a:r>
              <a:rPr lang="en-NZ" altLang="en-US" sz="1800" dirty="0" smtClean="0"/>
              <a:t>.</a:t>
            </a:r>
            <a:endParaRPr lang="en-NZ" altLang="en-US" sz="1800" dirty="0"/>
          </a:p>
        </p:txBody>
      </p:sp>
    </p:spTree>
    <p:extLst>
      <p:ext uri="{BB962C8B-B14F-4D97-AF65-F5344CB8AC3E}">
        <p14:creationId xmlns:p14="http://schemas.microsoft.com/office/powerpoint/2010/main" val="28076160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Title 1"/>
          <p:cNvSpPr>
            <a:spLocks noGrp="1"/>
          </p:cNvSpPr>
          <p:nvPr>
            <p:ph type="title" idx="4294967295"/>
          </p:nvPr>
        </p:nvSpPr>
        <p:spPr>
          <a:xfrm>
            <a:off x="971600" y="1052735"/>
            <a:ext cx="7200800" cy="658589"/>
          </a:xfrm>
        </p:spPr>
        <p:txBody>
          <a:bodyPr/>
          <a:lstStyle/>
          <a:p>
            <a:r>
              <a:rPr lang="en-NZ" altLang="en-US"/>
              <a:t>Judgments are cultural and social </a:t>
            </a:r>
          </a:p>
        </p:txBody>
      </p:sp>
      <p:sp>
        <p:nvSpPr>
          <p:cNvPr id="6148" name="Content Placeholder 2"/>
          <p:cNvSpPr>
            <a:spLocks noGrp="1"/>
          </p:cNvSpPr>
          <p:nvPr>
            <p:ph idx="4294967295"/>
          </p:nvPr>
        </p:nvSpPr>
        <p:spPr>
          <a:xfrm>
            <a:off x="971600" y="1988840"/>
            <a:ext cx="7200800" cy="3961110"/>
          </a:xfrm>
        </p:spPr>
        <p:txBody>
          <a:bodyPr/>
          <a:lstStyle/>
          <a:p>
            <a:r>
              <a:rPr lang="en-NZ" altLang="en-US" sz="2000" dirty="0" smtClean="0"/>
              <a:t>Teachers </a:t>
            </a:r>
            <a:r>
              <a:rPr lang="en-NZ" altLang="en-US" sz="2000" dirty="0"/>
              <a:t>use social, cultural and contextual knowledge in forming judgments of student work</a:t>
            </a:r>
            <a:r>
              <a:rPr lang="en-NZ" altLang="en-US" sz="2000" dirty="0" smtClean="0"/>
              <a:t>.</a:t>
            </a:r>
            <a:br>
              <a:rPr lang="en-NZ" altLang="en-US" sz="2000" dirty="0" smtClean="0"/>
            </a:br>
            <a:endParaRPr lang="en-NZ" altLang="en-US" sz="2000" dirty="0"/>
          </a:p>
          <a:p>
            <a:r>
              <a:rPr lang="en-NZ" altLang="en-US" sz="2000" dirty="0"/>
              <a:t>Assessment is not a simple matching exercise that occurs between a work sample and standards of achievement. </a:t>
            </a:r>
            <a:r>
              <a:rPr lang="en-NZ" altLang="en-US" sz="2000" dirty="0" smtClean="0"/>
              <a:t/>
            </a:r>
            <a:br>
              <a:rPr lang="en-NZ" altLang="en-US" sz="2000" dirty="0" smtClean="0"/>
            </a:br>
            <a:endParaRPr lang="en-NZ" altLang="en-US" sz="2000" dirty="0"/>
          </a:p>
          <a:p>
            <a:r>
              <a:rPr lang="en-NZ" altLang="en-US" sz="2000" dirty="0"/>
              <a:t>Assessment is a complex task that is grounded in the social and cultural experiences of those involved. (Lenore, 2008)</a:t>
            </a:r>
          </a:p>
          <a:p>
            <a:endParaRPr lang="en-NZ" altLang="en-US" sz="2400" dirty="0"/>
          </a:p>
        </p:txBody>
      </p:sp>
    </p:spTree>
    <p:extLst>
      <p:ext uri="{BB962C8B-B14F-4D97-AF65-F5344CB8AC3E}">
        <p14:creationId xmlns:p14="http://schemas.microsoft.com/office/powerpoint/2010/main" val="58374544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title" idx="4294967295"/>
          </p:nvPr>
        </p:nvSpPr>
        <p:spPr>
          <a:xfrm>
            <a:off x="971600" y="1052735"/>
            <a:ext cx="7200800" cy="658589"/>
          </a:xfrm>
        </p:spPr>
        <p:txBody>
          <a:bodyPr/>
          <a:lstStyle/>
          <a:p>
            <a:r>
              <a:rPr lang="en-NZ" altLang="en-US" dirty="0"/>
              <a:t>Judgments require some interpretive evidence  </a:t>
            </a:r>
          </a:p>
        </p:txBody>
      </p:sp>
      <p:sp>
        <p:nvSpPr>
          <p:cNvPr id="7172" name="Content Placeholder 2"/>
          <p:cNvSpPr>
            <a:spLocks noGrp="1"/>
          </p:cNvSpPr>
          <p:nvPr>
            <p:ph idx="4294967295"/>
          </p:nvPr>
        </p:nvSpPr>
        <p:spPr>
          <a:xfrm>
            <a:off x="971600" y="1988841"/>
            <a:ext cx="7200800" cy="3672408"/>
          </a:xfrm>
        </p:spPr>
        <p:txBody>
          <a:bodyPr/>
          <a:lstStyle/>
          <a:p>
            <a:r>
              <a:rPr lang="en-NZ" altLang="en-US" sz="2000" dirty="0"/>
              <a:t>Teachers make </a:t>
            </a:r>
            <a:r>
              <a:rPr lang="en-NZ" altLang="en-US" sz="2000" b="1" dirty="0"/>
              <a:t>many judgments</a:t>
            </a:r>
            <a:r>
              <a:rPr lang="en-NZ" altLang="en-US" sz="2000" dirty="0"/>
              <a:t> about student learning every day. They are based on their expectations of students’ learning</a:t>
            </a:r>
            <a:r>
              <a:rPr lang="en-NZ" altLang="en-US" sz="2000" dirty="0" smtClean="0"/>
              <a:t>.</a:t>
            </a:r>
            <a:br>
              <a:rPr lang="en-NZ" altLang="en-US" sz="2000" dirty="0" smtClean="0"/>
            </a:br>
            <a:endParaRPr lang="en-NZ" altLang="en-US" sz="2000" dirty="0"/>
          </a:p>
          <a:p>
            <a:r>
              <a:rPr lang="en-NZ" altLang="en-US" sz="2000" dirty="0"/>
              <a:t>Teachers’ judgments should be based on adequate </a:t>
            </a:r>
            <a:r>
              <a:rPr lang="en-NZ" altLang="en-US" sz="2000" b="1" dirty="0"/>
              <a:t>evidence</a:t>
            </a:r>
            <a:r>
              <a:rPr lang="en-NZ" altLang="en-US" sz="2000" dirty="0"/>
              <a:t> of student learning, that is </a:t>
            </a:r>
            <a:r>
              <a:rPr lang="en-NZ" altLang="en-US" sz="2000" b="1" dirty="0"/>
              <a:t>interpreted by reference </a:t>
            </a:r>
            <a:r>
              <a:rPr lang="en-NZ" altLang="en-US" sz="2000" dirty="0"/>
              <a:t>to some </a:t>
            </a:r>
            <a:r>
              <a:rPr lang="en-NZ" altLang="en-US" sz="2000" b="1" dirty="0"/>
              <a:t>framework</a:t>
            </a:r>
            <a:r>
              <a:rPr lang="en-NZ" altLang="en-US" sz="2000" dirty="0"/>
              <a:t> of knowledge (such as curriculum) or </a:t>
            </a:r>
            <a:r>
              <a:rPr lang="en-NZ" altLang="en-US" sz="2000" b="1" dirty="0"/>
              <a:t>standards</a:t>
            </a:r>
            <a:r>
              <a:rPr lang="en-NZ" altLang="en-US" sz="2000" b="1" dirty="0" smtClean="0"/>
              <a:t>.</a:t>
            </a:r>
            <a:br>
              <a:rPr lang="en-NZ" altLang="en-US" sz="2000" b="1" dirty="0" smtClean="0"/>
            </a:br>
            <a:endParaRPr lang="en-NZ" altLang="en-US" sz="2000" dirty="0"/>
          </a:p>
          <a:p>
            <a:r>
              <a:rPr lang="en-NZ" altLang="en-US" sz="2000" b="1" dirty="0"/>
              <a:t>Adequate evidence</a:t>
            </a:r>
            <a:r>
              <a:rPr lang="en-NZ" altLang="en-US" sz="2000" dirty="0"/>
              <a:t> (visual, written, oral, physical construction of learning) means we are sure learning is embedded and not just a one-off or fluke occurrence. </a:t>
            </a:r>
          </a:p>
        </p:txBody>
      </p:sp>
    </p:spTree>
    <p:extLst>
      <p:ext uri="{BB962C8B-B14F-4D97-AF65-F5344CB8AC3E}">
        <p14:creationId xmlns:p14="http://schemas.microsoft.com/office/powerpoint/2010/main" val="13043273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Title 1"/>
          <p:cNvSpPr>
            <a:spLocks noGrp="1"/>
          </p:cNvSpPr>
          <p:nvPr>
            <p:ph type="title"/>
          </p:nvPr>
        </p:nvSpPr>
        <p:spPr>
          <a:xfrm>
            <a:off x="971600" y="1052736"/>
            <a:ext cx="7200800" cy="658588"/>
          </a:xfrm>
        </p:spPr>
        <p:txBody>
          <a:bodyPr/>
          <a:lstStyle/>
          <a:p>
            <a:r>
              <a:rPr lang="en-NZ" altLang="en-US" dirty="0"/>
              <a:t>Plan to collect appropriate information</a:t>
            </a:r>
          </a:p>
        </p:txBody>
      </p:sp>
      <p:sp>
        <p:nvSpPr>
          <p:cNvPr id="8196" name="Content Placeholder 7"/>
          <p:cNvSpPr>
            <a:spLocks noGrp="1"/>
          </p:cNvSpPr>
          <p:nvPr>
            <p:ph idx="1"/>
          </p:nvPr>
        </p:nvSpPr>
        <p:spPr>
          <a:xfrm>
            <a:off x="971600" y="1988840"/>
            <a:ext cx="7200800" cy="3888432"/>
          </a:xfrm>
        </p:spPr>
        <p:txBody>
          <a:bodyPr/>
          <a:lstStyle/>
          <a:p>
            <a:pPr>
              <a:buFont typeface="Arial" charset="0"/>
              <a:buNone/>
            </a:pPr>
            <a:r>
              <a:rPr lang="en-NZ" altLang="en-US" sz="2000" dirty="0"/>
              <a:t>What evidence we collect and how we collect it, depends on </a:t>
            </a:r>
          </a:p>
          <a:p>
            <a:pPr>
              <a:buFont typeface="Arial" charset="0"/>
              <a:buNone/>
            </a:pPr>
            <a:r>
              <a:rPr lang="en-NZ" altLang="en-US" sz="2000" dirty="0"/>
              <a:t>our purpose, the type of information needed and the intended use</a:t>
            </a:r>
            <a:r>
              <a:rPr lang="en-NZ" altLang="en-US" sz="2000" dirty="0" smtClean="0"/>
              <a:t>.</a:t>
            </a:r>
            <a:endParaRPr lang="en-NZ" altLang="en-US" sz="2000" dirty="0"/>
          </a:p>
          <a:p>
            <a:r>
              <a:rPr lang="en-NZ" altLang="en-US" sz="2000" b="1" dirty="0" smtClean="0"/>
              <a:t>For </a:t>
            </a:r>
            <a:r>
              <a:rPr lang="en-NZ" altLang="en-US" sz="2000" b="1" dirty="0"/>
              <a:t>daily teaching and learning purposes </a:t>
            </a:r>
            <a:r>
              <a:rPr lang="en-NZ" altLang="en-US" sz="2000" dirty="0"/>
              <a:t>one-off informal judgments might be used, e.g. observations during teaching, recorded comments in modelling books, student self-assessment, such as highlighting indicators on a matrix. </a:t>
            </a:r>
            <a:r>
              <a:rPr lang="en-NZ" altLang="en-US" sz="2000" dirty="0" smtClean="0"/>
              <a:t/>
            </a:r>
            <a:br>
              <a:rPr lang="en-NZ" altLang="en-US" sz="2000" dirty="0" smtClean="0"/>
            </a:br>
            <a:endParaRPr lang="en-NZ" altLang="en-US" sz="2000" dirty="0"/>
          </a:p>
          <a:p>
            <a:r>
              <a:rPr lang="en-NZ" altLang="en-US" sz="2000" b="1" dirty="0"/>
              <a:t>For reporting and accountability purposes</a:t>
            </a:r>
            <a:r>
              <a:rPr lang="en-NZ" altLang="en-US" sz="2000" dirty="0"/>
              <a:t> judgments need to be more  extensive, formal, consistent and comparable. </a:t>
            </a:r>
            <a:r>
              <a:rPr lang="en-NZ" altLang="en-US" sz="2000" dirty="0" smtClean="0"/>
              <a:t/>
            </a:r>
            <a:br>
              <a:rPr lang="en-NZ" altLang="en-US" sz="2000" dirty="0" smtClean="0"/>
            </a:br>
            <a:endParaRPr lang="en-NZ" altLang="en-US" sz="2000" dirty="0"/>
          </a:p>
          <a:p>
            <a:r>
              <a:rPr lang="en-NZ" altLang="en-US" sz="2000" dirty="0"/>
              <a:t>The evidence we collect should be fair and appropriate to ensure it promotes consistent and comparable judgments.</a:t>
            </a:r>
          </a:p>
        </p:txBody>
      </p:sp>
    </p:spTree>
    <p:extLst>
      <p:ext uri="{BB962C8B-B14F-4D97-AF65-F5344CB8AC3E}">
        <p14:creationId xmlns:p14="http://schemas.microsoft.com/office/powerpoint/2010/main" val="3173919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971600" y="1052735"/>
            <a:ext cx="7200800" cy="658589"/>
          </a:xfrm>
        </p:spPr>
        <p:txBody>
          <a:bodyPr/>
          <a:lstStyle/>
          <a:p>
            <a:pPr eaLnBrk="1" hangingPunct="1"/>
            <a:r>
              <a:rPr lang="en-NZ" altLang="en-US" dirty="0"/>
              <a:t>Gather fair assessments by ...</a:t>
            </a:r>
          </a:p>
        </p:txBody>
      </p:sp>
      <p:sp>
        <p:nvSpPr>
          <p:cNvPr id="9220" name="Content Placeholder 2"/>
          <p:cNvSpPr>
            <a:spLocks noGrp="1"/>
          </p:cNvSpPr>
          <p:nvPr>
            <p:ph idx="1"/>
          </p:nvPr>
        </p:nvSpPr>
        <p:spPr>
          <a:xfrm>
            <a:off x="971600" y="1988840"/>
            <a:ext cx="7200800" cy="3961110"/>
          </a:xfrm>
        </p:spPr>
        <p:txBody>
          <a:bodyPr/>
          <a:lstStyle/>
          <a:p>
            <a:pPr eaLnBrk="1" hangingPunct="1"/>
            <a:r>
              <a:rPr lang="en-NZ" altLang="en-US" sz="2000" dirty="0"/>
              <a:t>Giving every student opportunities to demonstrate their current </a:t>
            </a:r>
            <a:r>
              <a:rPr lang="en-NZ" altLang="en-US" sz="2000" dirty="0" smtClean="0"/>
              <a:t>capability</a:t>
            </a:r>
            <a:br>
              <a:rPr lang="en-NZ" altLang="en-US" sz="2000" dirty="0" smtClean="0"/>
            </a:br>
            <a:endParaRPr lang="en-NZ" altLang="en-US" sz="2000" dirty="0"/>
          </a:p>
          <a:p>
            <a:pPr eaLnBrk="1" hangingPunct="1"/>
            <a:r>
              <a:rPr lang="en-NZ" altLang="en-US" sz="2000" dirty="0"/>
              <a:t>Making adjustments when necessary, such as enlarged copies of the assessment task for visually impaired, longer time frames for physically impaired students; choice of topics, use of first language</a:t>
            </a:r>
            <a:r>
              <a:rPr lang="en-NZ" altLang="en-US" sz="2000" dirty="0" smtClean="0"/>
              <a:t>.</a:t>
            </a:r>
            <a:endParaRPr lang="en-NZ" altLang="en-US" sz="2000" dirty="0"/>
          </a:p>
          <a:p>
            <a:pPr lvl="1" eaLnBrk="1" hangingPunct="1"/>
            <a:r>
              <a:rPr lang="en-NZ" altLang="en-US" sz="1800" i="1" dirty="0">
                <a:latin typeface="Calibri" charset="0"/>
                <a:ea typeface="Calibri" charset="0"/>
                <a:cs typeface="Calibri" charset="0"/>
              </a:rPr>
              <a:t>How do you give adequate opportunity to each student to demonstrate what they know and can do?  </a:t>
            </a:r>
          </a:p>
          <a:p>
            <a:pPr lvl="1" eaLnBrk="1" hangingPunct="1"/>
            <a:r>
              <a:rPr lang="en-NZ" altLang="en-US" sz="1800" i="1" dirty="0">
                <a:latin typeface="Calibri" charset="0"/>
                <a:ea typeface="Calibri" charset="0"/>
                <a:cs typeface="Calibri" charset="0"/>
              </a:rPr>
              <a:t>How fair is it to adjust assessments for individual students?  </a:t>
            </a:r>
          </a:p>
          <a:p>
            <a:pPr lvl="1" eaLnBrk="1" hangingPunct="1"/>
            <a:r>
              <a:rPr lang="en-NZ" altLang="en-US" sz="1800" i="1" dirty="0">
                <a:latin typeface="Calibri" charset="0"/>
                <a:ea typeface="Calibri" charset="0"/>
                <a:cs typeface="Calibri" charset="0"/>
              </a:rPr>
              <a:t>How realistic is it for busy teachers to make these adjustments?</a:t>
            </a:r>
          </a:p>
        </p:txBody>
      </p:sp>
    </p:spTree>
    <p:extLst>
      <p:ext uri="{BB962C8B-B14F-4D97-AF65-F5344CB8AC3E}">
        <p14:creationId xmlns:p14="http://schemas.microsoft.com/office/powerpoint/2010/main" val="5730937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Title 1"/>
          <p:cNvSpPr>
            <a:spLocks noGrp="1"/>
          </p:cNvSpPr>
          <p:nvPr>
            <p:ph type="title"/>
          </p:nvPr>
        </p:nvSpPr>
        <p:spPr>
          <a:xfrm>
            <a:off x="251520" y="1052736"/>
            <a:ext cx="8640960" cy="576064"/>
          </a:xfrm>
        </p:spPr>
        <p:txBody>
          <a:bodyPr/>
          <a:lstStyle/>
          <a:p>
            <a:r>
              <a:rPr lang="en-NZ" altLang="en-US" sz="2200" dirty="0" smtClean="0"/>
              <a:t>Gather </a:t>
            </a:r>
            <a:r>
              <a:rPr lang="en-NZ" altLang="en-US" sz="2200" dirty="0"/>
              <a:t>assessment information </a:t>
            </a:r>
            <a:r>
              <a:rPr lang="en-NZ" altLang="en-US" sz="2200" dirty="0" smtClean="0"/>
              <a:t>thoughtfully </a:t>
            </a:r>
            <a:r>
              <a:rPr lang="en-NZ" altLang="en-US" sz="2200" dirty="0"/>
              <a:t>using appropriate tools</a:t>
            </a:r>
          </a:p>
        </p:txBody>
      </p:sp>
      <p:sp>
        <p:nvSpPr>
          <p:cNvPr id="10244" name="Content Placeholder 2"/>
          <p:cNvSpPr>
            <a:spLocks noGrp="1"/>
          </p:cNvSpPr>
          <p:nvPr>
            <p:ph idx="1"/>
          </p:nvPr>
        </p:nvSpPr>
        <p:spPr>
          <a:xfrm>
            <a:off x="971600" y="1988840"/>
            <a:ext cx="7200800" cy="3961110"/>
          </a:xfrm>
        </p:spPr>
        <p:txBody>
          <a:bodyPr/>
          <a:lstStyle/>
          <a:p>
            <a:pPr marL="0" indent="0">
              <a:buNone/>
            </a:pPr>
            <a:r>
              <a:rPr lang="en-NZ" altLang="en-US" sz="2000" dirty="0"/>
              <a:t>When you assess a child’s reading progress what assessment tasks or tools do you use? </a:t>
            </a:r>
          </a:p>
          <a:p>
            <a:pPr lvl="1" indent="-342900">
              <a:buFont typeface="Arial" charset="0"/>
              <a:buChar char="•"/>
            </a:pPr>
            <a:r>
              <a:rPr lang="en-NZ" altLang="en-US" sz="2000" i="1" dirty="0">
                <a:latin typeface="Calibri" charset="0"/>
                <a:ea typeface="Calibri" charset="0"/>
                <a:cs typeface="Calibri" charset="0"/>
              </a:rPr>
              <a:t>Under what conditions (e.g. part of normal lesson, a separate teacher-child session) or levels of learning? </a:t>
            </a:r>
          </a:p>
          <a:p>
            <a:pPr lvl="1" indent="-342900">
              <a:buFont typeface="Arial" charset="0"/>
              <a:buChar char="•"/>
            </a:pPr>
            <a:r>
              <a:rPr lang="en-NZ" altLang="en-US" sz="2000" i="1" dirty="0">
                <a:latin typeface="Calibri" charset="0"/>
                <a:ea typeface="Calibri" charset="0"/>
                <a:cs typeface="Calibri" charset="0"/>
              </a:rPr>
              <a:t>If you use Running Records, are they seen or unseen materials?</a:t>
            </a:r>
          </a:p>
          <a:p>
            <a:pPr lvl="1" indent="-342900">
              <a:buFont typeface="Arial" charset="0"/>
              <a:buChar char="•"/>
            </a:pPr>
            <a:r>
              <a:rPr lang="en-NZ" altLang="en-US" sz="2000" i="1" dirty="0">
                <a:latin typeface="Calibri" charset="0"/>
                <a:ea typeface="Calibri" charset="0"/>
                <a:cs typeface="Calibri" charset="0"/>
              </a:rPr>
              <a:t>How confident are you that you administer a </a:t>
            </a:r>
            <a:r>
              <a:rPr lang="en-NZ" altLang="en-US" sz="2000" i="1" dirty="0" smtClean="0">
                <a:latin typeface="Calibri" charset="0"/>
                <a:ea typeface="Calibri" charset="0"/>
                <a:cs typeface="Calibri" charset="0"/>
              </a:rPr>
              <a:t>Running Record </a:t>
            </a:r>
            <a:r>
              <a:rPr lang="en-NZ" altLang="en-US" sz="2000" i="1" dirty="0">
                <a:latin typeface="Calibri" charset="0"/>
                <a:ea typeface="Calibri" charset="0"/>
                <a:cs typeface="Calibri" charset="0"/>
              </a:rPr>
              <a:t>or </a:t>
            </a:r>
            <a:r>
              <a:rPr lang="en-NZ" altLang="en-US" sz="2000" i="1" dirty="0" err="1">
                <a:latin typeface="Calibri" charset="0"/>
                <a:ea typeface="Calibri" charset="0"/>
                <a:cs typeface="Calibri" charset="0"/>
              </a:rPr>
              <a:t>Numpa</a:t>
            </a:r>
            <a:r>
              <a:rPr lang="en-NZ" altLang="en-US" sz="2000" i="1" dirty="0">
                <a:latin typeface="Calibri" charset="0"/>
                <a:ea typeface="Calibri" charset="0"/>
                <a:cs typeface="Calibri" charset="0"/>
              </a:rPr>
              <a:t> in as consistent a way as your colleague administers them? </a:t>
            </a:r>
          </a:p>
        </p:txBody>
      </p:sp>
    </p:spTree>
    <p:extLst>
      <p:ext uri="{BB962C8B-B14F-4D97-AF65-F5344CB8AC3E}">
        <p14:creationId xmlns:p14="http://schemas.microsoft.com/office/powerpoint/2010/main" val="2047665215"/>
      </p:ext>
    </p:extLst>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12" charset="-52"/>
            <a:ea typeface="ＭＳ Ｐゴシック" pitchFamily="-112" charset="-128"/>
            <a:cs typeface="ＭＳ Ｐゴシック" pitchFamily="-112"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4178</TotalTime>
  <Words>2795</Words>
  <Application>Microsoft Macintosh PowerPoint</Application>
  <PresentationFormat>On-screen Show (4:3)</PresentationFormat>
  <Paragraphs>300</Paragraphs>
  <Slides>42</Slides>
  <Notes>11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42</vt:i4>
      </vt:variant>
    </vt:vector>
  </HeadingPairs>
  <TitlesOfParts>
    <vt:vector size="48" baseType="lpstr">
      <vt:lpstr>Bradley Hand ITC</vt:lpstr>
      <vt:lpstr>Calibri</vt:lpstr>
      <vt:lpstr>ＭＳ Ｐゴシック</vt:lpstr>
      <vt:lpstr>Tahoma</vt:lpstr>
      <vt:lpstr>Arial</vt:lpstr>
      <vt:lpstr>Blank Presentation</vt:lpstr>
      <vt:lpstr>Making sound teacher judgments and moderating them</vt:lpstr>
      <vt:lpstr>PowerPoint Presentation</vt:lpstr>
      <vt:lpstr>    Current practice of making  teacher judgments</vt:lpstr>
      <vt:lpstr>Judgments can vary</vt:lpstr>
      <vt:lpstr>Judgments are cultural and social </vt:lpstr>
      <vt:lpstr>Judgments require some interpretive evidence  </vt:lpstr>
      <vt:lpstr>Plan to collect appropriate information</vt:lpstr>
      <vt:lpstr>Gather fair assessments by ...</vt:lpstr>
      <vt:lpstr>Gather assessment information thoughtfully using appropriate tools</vt:lpstr>
      <vt:lpstr>Information to guide selection of appropriate maths assessments</vt:lpstr>
      <vt:lpstr>Information to guide selection of literacy assessments</vt:lpstr>
      <vt:lpstr>   Interpreting information consistently</vt:lpstr>
      <vt:lpstr>Examples of comparable writing assessments</vt:lpstr>
      <vt:lpstr>Writing sample</vt:lpstr>
      <vt:lpstr>Moderation processes</vt:lpstr>
      <vt:lpstr>Effective moderation</vt:lpstr>
      <vt:lpstr>Skills required for moderation and building a supportive learning culture</vt:lpstr>
      <vt:lpstr>Moderation consists of six phases</vt:lpstr>
      <vt:lpstr>Phase 1: Planning for moderation</vt:lpstr>
      <vt:lpstr>Planning for moderation: considerations </vt:lpstr>
      <vt:lpstr>Planning for moderation: considerations cont.</vt:lpstr>
      <vt:lpstr> Role of leader/coordinator</vt:lpstr>
      <vt:lpstr>Phase 2: Clarifying and extending teacher knowledge</vt:lpstr>
      <vt:lpstr>One approach for moderation</vt:lpstr>
      <vt:lpstr>Phase 3: Collecting evidence of student learning</vt:lpstr>
      <vt:lpstr>Phase 3: Collecting evidence of student learning cont.</vt:lpstr>
      <vt:lpstr>What do you collect?</vt:lpstr>
      <vt:lpstr>When gathering information, be mindful of influences on students</vt:lpstr>
      <vt:lpstr>Phase 4: Analysing the evidence</vt:lpstr>
      <vt:lpstr>An analysis example (5 years independent writing)</vt:lpstr>
      <vt:lpstr>Phase 5: Interpreting and sharing evidence</vt:lpstr>
      <vt:lpstr>PowerPoint Presentation</vt:lpstr>
      <vt:lpstr>PowerPoint Presentation</vt:lpstr>
      <vt:lpstr>A suggested session</vt:lpstr>
      <vt:lpstr>A suggested session cont.</vt:lpstr>
      <vt:lpstr>Example of recording sheet</vt:lpstr>
      <vt:lpstr>View differences as opportunities to deepen knowledge base</vt:lpstr>
      <vt:lpstr>Keeping discussions focused and useful</vt:lpstr>
      <vt:lpstr>Check for bias</vt:lpstr>
      <vt:lpstr>PowerPoint Presentation</vt:lpstr>
      <vt:lpstr>Phase 6: Review of moderation processes</vt:lpstr>
      <vt:lpstr>References</vt:lpstr>
    </vt:vector>
  </TitlesOfParts>
  <Company>HP</Company>
  <LinksUpToDate>false</LinksUpToDate>
  <SharedDoc>false</SharedDoc>
  <HyperlinksChanged>false</HyperlinksChanged>
  <AppVersion>15.0025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Exploring Assessment for Learning</dc:title>
  <dc:creator>Adrienne Carlisle</dc:creator>
  <cp:lastModifiedBy>Brenda Crozier</cp:lastModifiedBy>
  <cp:revision>259</cp:revision>
  <dcterms:created xsi:type="dcterms:W3CDTF">2010-09-29T21:07:48Z</dcterms:created>
  <dcterms:modified xsi:type="dcterms:W3CDTF">2017-05-01T23:11:21Z</dcterms:modified>
</cp:coreProperties>
</file>