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3" r:id="rId18"/>
  </p:sldIdLst>
  <p:sldSz cx="9144000" cy="6858000" type="screen4x3"/>
  <p:notesSz cx="6805613" cy="9939338"/>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26"/>
    <p:restoredTop sz="85773"/>
  </p:normalViewPr>
  <p:slideViewPr>
    <p:cSldViewPr>
      <p:cViewPr>
        <p:scale>
          <a:sx n="100" d="100"/>
          <a:sy n="100" d="100"/>
        </p:scale>
        <p:origin x="1312" y="224"/>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3056" y="4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ea typeface="+mn-ea"/>
                <a:cs typeface="Arial" charset="0"/>
              </a:defRPr>
            </a:lvl1pPr>
          </a:lstStyle>
          <a:p>
            <a:pPr>
              <a:defRPr/>
            </a:pPr>
            <a:endParaRPr lang="en-US"/>
          </a:p>
        </p:txBody>
      </p:sp>
      <p:sp>
        <p:nvSpPr>
          <p:cNvPr id="3" name="Date Placeholder 2"/>
          <p:cNvSpPr>
            <a:spLocks noGrp="1"/>
          </p:cNvSpPr>
          <p:nvPr>
            <p:ph type="dt" sz="quarter" idx="1"/>
          </p:nvPr>
        </p:nvSpPr>
        <p:spPr>
          <a:xfrm>
            <a:off x="3854450"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05458A36-4FE3-0D40-ABCD-B0556661217D}" type="datetimeFigureOut">
              <a:rPr lang="en-US" altLang="en-US"/>
              <a:pPr>
                <a:defRPr/>
              </a:pPr>
              <a:t>7/31/17</a:t>
            </a:fld>
            <a:endParaRPr lang="en-US" altLang="en-US"/>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D2A20E8-3BEF-6546-989D-24FE9FCFC1D0}" type="slidenum">
              <a:rPr lang="en-US" altLang="en-US"/>
              <a:pPr>
                <a:defRPr/>
              </a:pPr>
              <a:t>‹#›</a:t>
            </a:fld>
            <a:endParaRPr lang="en-US" altLang="en-US"/>
          </a:p>
        </p:txBody>
      </p:sp>
    </p:spTree>
    <p:extLst>
      <p:ext uri="{BB962C8B-B14F-4D97-AF65-F5344CB8AC3E}">
        <p14:creationId xmlns:p14="http://schemas.microsoft.com/office/powerpoint/2010/main" val="78728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ea typeface="+mn-ea"/>
                <a:cs typeface="Arial" charset="0"/>
              </a:defRPr>
            </a:lvl1pPr>
          </a:lstStyle>
          <a:p>
            <a:pPr>
              <a:defRPr/>
            </a:pPr>
            <a:endParaRPr lang="en-NZ"/>
          </a:p>
        </p:txBody>
      </p:sp>
      <p:sp>
        <p:nvSpPr>
          <p:cNvPr id="3" name="Date Placeholder 2"/>
          <p:cNvSpPr>
            <a:spLocks noGrp="1"/>
          </p:cNvSpPr>
          <p:nvPr>
            <p:ph type="dt" idx="1"/>
          </p:nvPr>
        </p:nvSpPr>
        <p:spPr>
          <a:xfrm>
            <a:off x="3854450"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80A280DE-B0C5-0542-B615-1CE355961F0D}" type="datetimeFigureOut">
              <a:rPr lang="en-US" altLang="en-US"/>
              <a:pPr>
                <a:defRPr/>
              </a:pPr>
              <a:t>7/31/17</a:t>
            </a:fld>
            <a:endParaRPr lang="en-NZ" altLang="en-US"/>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en-NZ" noProof="0" smtClean="0"/>
          </a:p>
        </p:txBody>
      </p:sp>
      <p:sp>
        <p:nvSpPr>
          <p:cNvPr id="5" name="Notes Placeholder 4"/>
          <p:cNvSpPr>
            <a:spLocks noGrp="1"/>
          </p:cNvSpPr>
          <p:nvPr>
            <p:ph type="body" sz="quarter" idx="3"/>
          </p:nvPr>
        </p:nvSpPr>
        <p:spPr>
          <a:xfrm>
            <a:off x="681038" y="4721225"/>
            <a:ext cx="5443537" cy="4471988"/>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NZ" noProof="0" smtClean="0"/>
          </a:p>
        </p:txBody>
      </p:sp>
      <p:sp>
        <p:nvSpPr>
          <p:cNvPr id="6" name="Footer Placeholder 5"/>
          <p:cNvSpPr>
            <a:spLocks noGrp="1"/>
          </p:cNvSpPr>
          <p:nvPr>
            <p:ph type="ftr" sz="quarter" idx="4"/>
          </p:nvPr>
        </p:nvSpPr>
        <p:spPr>
          <a:xfrm>
            <a:off x="0" y="9440863"/>
            <a:ext cx="2949575"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ea typeface="+mn-ea"/>
                <a:cs typeface="Arial" charset="0"/>
              </a:defRPr>
            </a:lvl1pPr>
          </a:lstStyle>
          <a:p>
            <a:pPr>
              <a:defRPr/>
            </a:pPr>
            <a:endParaRPr lang="en-NZ"/>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101969F-B48B-0C46-A6E2-DF22541B0FF3}" type="slidenum">
              <a:rPr lang="en-NZ" altLang="en-US"/>
              <a:pPr>
                <a:defRPr/>
              </a:pPr>
              <a:t>‹#›</a:t>
            </a:fld>
            <a:endParaRPr lang="en-NZ" altLang="en-US"/>
          </a:p>
        </p:txBody>
      </p:sp>
    </p:spTree>
    <p:extLst>
      <p:ext uri="{BB962C8B-B14F-4D97-AF65-F5344CB8AC3E}">
        <p14:creationId xmlns:p14="http://schemas.microsoft.com/office/powerpoint/2010/main" val="609946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NZ" altLang="en-US"/>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3B58EA1C-B8F7-D141-8FBD-7EDFD916945F}" type="slidenum">
              <a:rPr lang="en-NZ" altLang="en-US"/>
              <a:pPr eaLnBrk="1" hangingPunct="1"/>
              <a:t>2</a:t>
            </a:fld>
            <a:endParaRPr lang="en-NZ" altLang="en-US"/>
          </a:p>
        </p:txBody>
      </p:sp>
    </p:spTree>
    <p:extLst>
      <p:ext uri="{BB962C8B-B14F-4D97-AF65-F5344CB8AC3E}">
        <p14:creationId xmlns:p14="http://schemas.microsoft.com/office/powerpoint/2010/main" val="100181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NZ"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7EDBD147-4207-D14C-8301-DE6B8489311E}" type="slidenum">
              <a:rPr lang="en-NZ" altLang="en-US"/>
              <a:pPr eaLnBrk="1" hangingPunct="1"/>
              <a:t>3</a:t>
            </a:fld>
            <a:endParaRPr lang="en-NZ" altLang="en-US"/>
          </a:p>
        </p:txBody>
      </p:sp>
    </p:spTree>
    <p:extLst>
      <p:ext uri="{BB962C8B-B14F-4D97-AF65-F5344CB8AC3E}">
        <p14:creationId xmlns:p14="http://schemas.microsoft.com/office/powerpoint/2010/main" val="167894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NZ" alt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8E475856-06EE-8A46-B7A2-02097A6C73B5}" type="slidenum">
              <a:rPr lang="en-NZ" altLang="en-US"/>
              <a:pPr eaLnBrk="1" hangingPunct="1"/>
              <a:t>8</a:t>
            </a:fld>
            <a:endParaRPr lang="en-NZ" altLang="en-US"/>
          </a:p>
        </p:txBody>
      </p:sp>
    </p:spTree>
    <p:extLst>
      <p:ext uri="{BB962C8B-B14F-4D97-AF65-F5344CB8AC3E}">
        <p14:creationId xmlns:p14="http://schemas.microsoft.com/office/powerpoint/2010/main" val="1283851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Tree>
    <p:extLst>
      <p:ext uri="{BB962C8B-B14F-4D97-AF65-F5344CB8AC3E}">
        <p14:creationId xmlns:p14="http://schemas.microsoft.com/office/powerpoint/2010/main" val="12325507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4073908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63322873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53935638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4342719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atin typeface="Calibri" charset="0"/>
                <a:ea typeface="Calibri" charset="0"/>
                <a:cs typeface="Calibri" charset="0"/>
              </a:defRPr>
            </a:lvl1pPr>
          </a:lstStyle>
          <a:p>
            <a:r>
              <a:rPr lang="en-GB" dirty="0" smtClean="0"/>
              <a:t> </a:t>
            </a:r>
            <a:endParaRPr lang="en-US" dirty="0"/>
          </a:p>
        </p:txBody>
      </p:sp>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8529777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Tree>
    <p:extLst>
      <p:ext uri="{BB962C8B-B14F-4D97-AF65-F5344CB8AC3E}">
        <p14:creationId xmlns:p14="http://schemas.microsoft.com/office/powerpoint/2010/main" val="15444904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6162190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735779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2616132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42454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8311771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2133371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3" descr="assessment-main-bgnd"/>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611188" y="919163"/>
            <a:ext cx="77771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2052" name="Rectangle 3"/>
          <p:cNvSpPr>
            <a:spLocks noGrp="1" noChangeArrowheads="1"/>
          </p:cNvSpPr>
          <p:nvPr>
            <p:ph type="body" idx="1"/>
          </p:nvPr>
        </p:nvSpPr>
        <p:spPr bwMode="auto">
          <a:xfrm>
            <a:off x="611188" y="2133600"/>
            <a:ext cx="7777162"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a:t>
            </a:r>
          </a:p>
        </p:txBody>
      </p:sp>
      <p:sp>
        <p:nvSpPr>
          <p:cNvPr id="1039" name="Text Box 15"/>
          <p:cNvSpPr txBox="1">
            <a:spLocks noChangeArrowheads="1"/>
          </p:cNvSpPr>
          <p:nvPr userDrawn="1"/>
        </p:nvSpPr>
        <p:spPr bwMode="auto">
          <a:xfrm>
            <a:off x="1187450" y="6308725"/>
            <a:ext cx="5616575" cy="252413"/>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nSpc>
                <a:spcPct val="150000"/>
              </a:lnSpc>
              <a:defRPr/>
            </a:pPr>
            <a:r>
              <a:rPr lang="en-US" altLang="en-US" sz="800" smtClean="0">
                <a:solidFill>
                  <a:srgbClr val="000000"/>
                </a:solidFill>
                <a:latin typeface="Tahoma" charset="0"/>
              </a:rPr>
              <a:t>© New Zealand Ministry of Education – copying restricted to use by New Zealand education sector.</a:t>
            </a:r>
            <a:endParaRPr lang="en-US" altLang="en-US" sz="800" dirty="0" smtClean="0">
              <a:solidFill>
                <a:srgbClr val="000000"/>
              </a:solidFill>
              <a:latin typeface="Tahoma" charset="0"/>
            </a:endParaRPr>
          </a:p>
        </p:txBody>
      </p:sp>
      <p:sp>
        <p:nvSpPr>
          <p:cNvPr id="1040" name="Text Box 16"/>
          <p:cNvSpPr txBox="1">
            <a:spLocks noChangeArrowheads="1"/>
          </p:cNvSpPr>
          <p:nvPr userDrawn="1"/>
        </p:nvSpPr>
        <p:spPr bwMode="auto">
          <a:xfrm>
            <a:off x="107950" y="6308725"/>
            <a:ext cx="935038" cy="244475"/>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defRPr/>
            </a:pPr>
            <a:r>
              <a:rPr lang="en-US" altLang="en-US" sz="1000" b="1" dirty="0" smtClean="0">
                <a:solidFill>
                  <a:srgbClr val="FFFFFF"/>
                </a:solidFill>
                <a:latin typeface="Tahoma" charset="0"/>
              </a:rPr>
              <a:t>Page </a:t>
            </a:r>
            <a:fld id="{848FC62D-DA09-2940-BB2E-FDB4AC998F13}" type="slidenum">
              <a:rPr lang="en-US" altLang="en-US" sz="1000" b="1" smtClean="0">
                <a:solidFill>
                  <a:srgbClr val="FFFFFF"/>
                </a:solidFill>
                <a:latin typeface="Tahoma" charset="0"/>
              </a:rPr>
              <a:pPr algn="ctr">
                <a:spcBef>
                  <a:spcPct val="50000"/>
                </a:spcBef>
                <a:defRPr/>
              </a:pPr>
              <a:t>‹#›</a:t>
            </a:fld>
            <a:endParaRPr lang="en-US" altLang="en-US" sz="1000" b="1" dirty="0" smtClean="0">
              <a:solidFill>
                <a:srgbClr val="FFFFFF"/>
              </a:solidFill>
              <a:latin typeface="Tahoma" charset="0"/>
            </a:endParaRPr>
          </a:p>
        </p:txBody>
      </p:sp>
    </p:spTree>
  </p:cSld>
  <p:clrMap bg1="lt1" tx1="dk1" bg2="lt2" tx2="dk2" accent1="accent1" accent2="accent2" accent3="accent3" accent4="accent4" accent5="accent5" accent6="accent6" hlink="hlink" folHlink="folHlink"/>
  <p:sldLayoutIdLst>
    <p:sldLayoutId id="2147484126" r:id="rId1"/>
    <p:sldLayoutId id="2147484127" r:id="rId2"/>
    <p:sldLayoutId id="2147484128" r:id="rId3"/>
    <p:sldLayoutId id="2147484129" r:id="rId4"/>
    <p:sldLayoutId id="2147484130" r:id="rId5"/>
    <p:sldLayoutId id="2147484131" r:id="rId6"/>
    <p:sldLayoutId id="2147484132" r:id="rId7"/>
    <p:sldLayoutId id="2147484133" r:id="rId8"/>
    <p:sldLayoutId id="2147484134" r:id="rId9"/>
    <p:sldLayoutId id="2147484135" r:id="rId10"/>
    <p:sldLayoutId id="2147484136" r:id="rId11"/>
    <p:sldLayoutId id="2147484137" r:id="rId12"/>
    <p:sldLayoutId id="2147484138" r:id="rId13"/>
  </p:sldLayoutIdLst>
  <p:timing>
    <p:tnLst>
      <p:par>
        <p:cTn id="1" dur="indefinite" restart="never" nodeType="tmRoot"/>
      </p:par>
    </p:tnLst>
  </p:timing>
  <p:txStyles>
    <p:titleStyle>
      <a:lvl1pPr algn="ctr" rtl="0" eaLnBrk="0" fontAlgn="base" hangingPunct="0">
        <a:spcBef>
          <a:spcPct val="0"/>
        </a:spcBef>
        <a:spcAft>
          <a:spcPct val="0"/>
        </a:spcAft>
        <a:defRPr sz="2800" b="1">
          <a:solidFill>
            <a:srgbClr val="00648C"/>
          </a:solidFill>
          <a:latin typeface="Calibri" charset="0"/>
          <a:ea typeface="Calibri" charset="0"/>
          <a:cs typeface="Calibri" charset="0"/>
        </a:defRPr>
      </a:lvl1pPr>
      <a:lvl2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2pPr>
      <a:lvl3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3pPr>
      <a:lvl4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4pPr>
      <a:lvl5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5pPr>
      <a:lvl6pPr marL="4572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6pPr>
      <a:lvl7pPr marL="9144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7pPr>
      <a:lvl8pPr marL="13716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8pPr>
      <a:lvl9pPr marL="18288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9pPr>
    </p:titleStyle>
    <p:bodyStyle>
      <a:lvl1pPr marL="342900" indent="-342900" algn="l" rtl="0" eaLnBrk="0" fontAlgn="base" hangingPunct="0">
        <a:spcBef>
          <a:spcPct val="20000"/>
        </a:spcBef>
        <a:spcAft>
          <a:spcPct val="0"/>
        </a:spcAft>
        <a:buChar char="•"/>
        <a:defRPr sz="2400">
          <a:solidFill>
            <a:schemeClr val="tx1"/>
          </a:solidFill>
          <a:latin typeface="Calibri" charset="0"/>
          <a:ea typeface="Calibri" charset="0"/>
          <a:cs typeface="Calibri"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sessment.tki.org.nz/glossary/#success-criteria"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ki.org.nz/" TargetMode="External"/><Relationship Id="rId3" Type="http://schemas.openxmlformats.org/officeDocument/2006/relationships/hyperlink" Target="http://www.ltscotland.org.uk/Images/C1C_RuthSutton_tcm4-565316.ppt#-1,1,&#8216;Moder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assessment.tki.org.nz/Moderation#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ctrTitle"/>
          </p:nvPr>
        </p:nvSpPr>
        <p:spPr/>
        <p:txBody>
          <a:bodyPr/>
          <a:lstStyle/>
          <a:p>
            <a:pPr eaLnBrk="1" hangingPunct="1"/>
            <a:r>
              <a:rPr lang="en-NZ" altLang="en-US" sz="3600" dirty="0"/>
              <a:t>What is moderation and why should we moderate?</a:t>
            </a:r>
            <a:endParaRPr lang="en-NZ" altLang="en-US" sz="3600" dirty="0">
              <a:latin typeface="Calibri" charset="0"/>
              <a:ea typeface="Calibri" charset="0"/>
              <a:cs typeface="Calibri" charset="0"/>
            </a:endParaRPr>
          </a:p>
        </p:txBody>
      </p:sp>
      <p:sp>
        <p:nvSpPr>
          <p:cNvPr id="2052" name="Subtitle 2"/>
          <p:cNvSpPr>
            <a:spLocks noGrp="1"/>
          </p:cNvSpPr>
          <p:nvPr>
            <p:ph type="subTitle" idx="1"/>
          </p:nvPr>
        </p:nvSpPr>
        <p:spPr/>
        <p:txBody>
          <a:bodyPr/>
          <a:lstStyle/>
          <a:p>
            <a:pPr eaLnBrk="1" hangingPunct="1"/>
            <a:r>
              <a:rPr lang="en-NZ" altLang="en-US" dirty="0">
                <a:solidFill>
                  <a:srgbClr val="898989"/>
                </a:solidFill>
              </a:rPr>
              <a:t>Module One: Moderation Series for Primary Teachers</a:t>
            </a:r>
          </a:p>
        </p:txBody>
      </p:sp>
    </p:spTree>
    <p:extLst>
      <p:ext uri="{BB962C8B-B14F-4D97-AF65-F5344CB8AC3E}">
        <p14:creationId xmlns:p14="http://schemas.microsoft.com/office/powerpoint/2010/main" val="1749114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a:xfrm>
            <a:off x="611188" y="1052662"/>
            <a:ext cx="7777162" cy="864170"/>
          </a:xfrm>
        </p:spPr>
        <p:txBody>
          <a:bodyPr/>
          <a:lstStyle/>
          <a:p>
            <a:r>
              <a:rPr lang="en-NZ" altLang="en-US" dirty="0"/>
              <a:t>Moderation and equity</a:t>
            </a:r>
          </a:p>
        </p:txBody>
      </p:sp>
      <p:sp>
        <p:nvSpPr>
          <p:cNvPr id="11268" name="Content Placeholder 2"/>
          <p:cNvSpPr>
            <a:spLocks noGrp="1"/>
          </p:cNvSpPr>
          <p:nvPr>
            <p:ph idx="1"/>
          </p:nvPr>
        </p:nvSpPr>
        <p:spPr>
          <a:xfrm>
            <a:off x="611188" y="1916832"/>
            <a:ext cx="7777162" cy="4033118"/>
          </a:xfrm>
        </p:spPr>
        <p:txBody>
          <a:bodyPr/>
          <a:lstStyle/>
          <a:p>
            <a:pPr eaLnBrk="1" hangingPunct="1"/>
            <a:r>
              <a:rPr lang="en-NZ" altLang="en-US" dirty="0"/>
              <a:t>Equity for moderation means that </a:t>
            </a:r>
            <a:r>
              <a:rPr lang="en-NZ" altLang="en-US" b="1" dirty="0"/>
              <a:t>every student has the opportunity to demonstrate their current capability compared with a benchmark or performance standard. </a:t>
            </a:r>
          </a:p>
          <a:p>
            <a:pPr eaLnBrk="1" hangingPunct="1"/>
            <a:r>
              <a:rPr lang="en-NZ" altLang="en-US" dirty="0"/>
              <a:t>Opportunity can be idiosyncratic, because common assessment tasks do not necessarily enable each student to perform optimally – e.g. a writing task about experiences  of sport will exclude some students.</a:t>
            </a:r>
          </a:p>
          <a:p>
            <a:pPr eaLnBrk="1" hangingPunct="1"/>
            <a:r>
              <a:rPr lang="en-NZ" altLang="en-US" b="1" dirty="0"/>
              <a:t>Characteristics of task </a:t>
            </a:r>
            <a:r>
              <a:rPr lang="en-NZ" altLang="en-US" dirty="0"/>
              <a:t>and context are important. </a:t>
            </a:r>
            <a:endParaRPr lang="en-NZ" altLang="en-US" sz="1600" dirty="0"/>
          </a:p>
        </p:txBody>
      </p:sp>
    </p:spTree>
    <p:extLst>
      <p:ext uri="{BB962C8B-B14F-4D97-AF65-F5344CB8AC3E}">
        <p14:creationId xmlns:p14="http://schemas.microsoft.com/office/powerpoint/2010/main" val="768393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323528" y="1052662"/>
            <a:ext cx="8568952" cy="792162"/>
          </a:xfrm>
        </p:spPr>
        <p:txBody>
          <a:bodyPr/>
          <a:lstStyle/>
          <a:p>
            <a:r>
              <a:rPr lang="en-NZ" altLang="en-US" dirty="0"/>
              <a:t>The benefits of involving students</a:t>
            </a:r>
          </a:p>
        </p:txBody>
      </p:sp>
      <p:sp>
        <p:nvSpPr>
          <p:cNvPr id="12292" name="Content Placeholder 2"/>
          <p:cNvSpPr>
            <a:spLocks noGrp="1"/>
          </p:cNvSpPr>
          <p:nvPr>
            <p:ph idx="1"/>
          </p:nvPr>
        </p:nvSpPr>
        <p:spPr>
          <a:xfrm>
            <a:off x="611560" y="1988840"/>
            <a:ext cx="7776790" cy="3961110"/>
          </a:xfrm>
        </p:spPr>
        <p:txBody>
          <a:bodyPr/>
          <a:lstStyle/>
          <a:p>
            <a:r>
              <a:rPr lang="en-GB" altLang="en-US" sz="2200" dirty="0"/>
              <a:t>When students are actively involved they can participate in selecting evidence (e.g. samples of their work) that best demonstrate the intended learning outcomes.</a:t>
            </a:r>
          </a:p>
          <a:p>
            <a:r>
              <a:rPr lang="en-GB" altLang="en-US" sz="2200" dirty="0"/>
              <a:t>The process of assessment develops students’ understanding of the desired outcomes and </a:t>
            </a:r>
            <a:r>
              <a:rPr lang="en-GB" altLang="en-US" sz="2200" dirty="0">
                <a:hlinkClick r:id="rId2" tooltip="Success criteria describe how students will go about achieving a learning intention or how they will know when they have learnt it. The purpose of creating success criteria is to ensure students understand the teacher's criteria for making judgements about their work, and so that they gain an ‘anatomy of quality’ for that particular piece of work. If students have been involved in the creation of success criteria they are more likely to take more ownership of their learning, be self-evaluative as they are working, and question the assessed work as it evolves. Measuring whether a single learning intention has been met may involve co-constructing several success criteria."/>
              </a:rPr>
              <a:t>success criteria</a:t>
            </a:r>
            <a:r>
              <a:rPr lang="en-GB" altLang="en-US" sz="2200" dirty="0"/>
              <a:t>. </a:t>
            </a:r>
          </a:p>
          <a:p>
            <a:r>
              <a:rPr lang="en-GB" altLang="en-US" sz="2200" dirty="0"/>
              <a:t>Making judgments is closely linked to developing the skills of self and peer-assessment.</a:t>
            </a:r>
            <a:endParaRPr lang="en-NZ" altLang="en-US" sz="2200" dirty="0"/>
          </a:p>
          <a:p>
            <a:r>
              <a:rPr lang="en-NZ" altLang="en-US" sz="2200" dirty="0"/>
              <a:t>This can lead to shared expectations of learning and understandings of standards between teachers and students.</a:t>
            </a:r>
          </a:p>
          <a:p>
            <a:r>
              <a:rPr lang="en-NZ" altLang="en-US" sz="2200" dirty="0"/>
              <a:t>Greater student confidence in teacher judgments.</a:t>
            </a:r>
          </a:p>
          <a:p>
            <a:r>
              <a:rPr lang="en-NZ" altLang="en-US" sz="2200" dirty="0"/>
              <a:t>Provides greater transparency of the assessment process.</a:t>
            </a:r>
          </a:p>
          <a:p>
            <a:pPr>
              <a:buFont typeface="Arial" charset="0"/>
              <a:buNone/>
            </a:pPr>
            <a:endParaRPr lang="en-NZ" altLang="en-US" sz="2800" dirty="0"/>
          </a:p>
          <a:p>
            <a:pPr>
              <a:buFont typeface="Arial" charset="0"/>
              <a:buNone/>
            </a:pPr>
            <a:endParaRPr lang="en-NZ" altLang="en-US" dirty="0"/>
          </a:p>
        </p:txBody>
      </p:sp>
    </p:spTree>
    <p:extLst>
      <p:ext uri="{BB962C8B-B14F-4D97-AF65-F5344CB8AC3E}">
        <p14:creationId xmlns:p14="http://schemas.microsoft.com/office/powerpoint/2010/main" val="1571561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611188" y="1052662"/>
            <a:ext cx="7777162" cy="792162"/>
          </a:xfrm>
        </p:spPr>
        <p:txBody>
          <a:bodyPr/>
          <a:lstStyle/>
          <a:p>
            <a:r>
              <a:rPr lang="en-NZ" altLang="en-US" dirty="0"/>
              <a:t>The benefits of moderation</a:t>
            </a:r>
            <a:br>
              <a:rPr lang="en-NZ" altLang="en-US" dirty="0"/>
            </a:br>
            <a:r>
              <a:rPr lang="en-NZ" altLang="en-US" dirty="0"/>
              <a:t>- to teachers</a:t>
            </a:r>
          </a:p>
        </p:txBody>
      </p:sp>
      <p:sp>
        <p:nvSpPr>
          <p:cNvPr id="13316" name="Content Placeholder 2"/>
          <p:cNvSpPr>
            <a:spLocks noGrp="1"/>
          </p:cNvSpPr>
          <p:nvPr>
            <p:ph idx="1"/>
          </p:nvPr>
        </p:nvSpPr>
        <p:spPr>
          <a:xfrm>
            <a:off x="611188" y="1988840"/>
            <a:ext cx="7777162" cy="3961110"/>
          </a:xfrm>
        </p:spPr>
        <p:txBody>
          <a:bodyPr/>
          <a:lstStyle/>
          <a:p>
            <a:r>
              <a:rPr lang="en-NZ" altLang="en-US" sz="1900" dirty="0"/>
              <a:t>Brings together collective wisdom, resulting in greater consistency of judgment, and focused teaching.</a:t>
            </a:r>
          </a:p>
          <a:p>
            <a:r>
              <a:rPr lang="en-NZ" altLang="en-US" sz="1900" dirty="0"/>
              <a:t>Provides greater confidence in teacher judgments and assurance that judgments are consistent with other professionals.</a:t>
            </a:r>
          </a:p>
          <a:p>
            <a:r>
              <a:rPr lang="en-NZ" altLang="en-US" sz="1900" dirty="0"/>
              <a:t>Leads to shared expectations of learning and understandings of standards and progression of learning.</a:t>
            </a:r>
          </a:p>
          <a:p>
            <a:r>
              <a:rPr lang="en-NZ" altLang="en-US" sz="1900" dirty="0"/>
              <a:t>Develops deeper understandings about content and progressions of learning.</a:t>
            </a:r>
          </a:p>
          <a:p>
            <a:r>
              <a:rPr lang="en-NZ" altLang="en-US" sz="1900" dirty="0"/>
              <a:t>Improves quality of assessment.</a:t>
            </a:r>
          </a:p>
          <a:p>
            <a:r>
              <a:rPr lang="en-NZ" altLang="en-US" sz="1900" dirty="0"/>
              <a:t>Alignment of expectations and judgments with standards or progressions, and hence improved teaching and learning.</a:t>
            </a:r>
          </a:p>
          <a:p>
            <a:r>
              <a:rPr lang="en-NZ" altLang="en-US" sz="1900" dirty="0"/>
              <a:t>Assurance to parents and others that interpretations of students’ achievements are in line with other professionals.</a:t>
            </a:r>
          </a:p>
        </p:txBody>
      </p:sp>
    </p:spTree>
    <p:extLst>
      <p:ext uri="{BB962C8B-B14F-4D97-AF65-F5344CB8AC3E}">
        <p14:creationId xmlns:p14="http://schemas.microsoft.com/office/powerpoint/2010/main" val="1334083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NZ" altLang="en-US" dirty="0"/>
              <a:t>The benefits of moderation</a:t>
            </a:r>
            <a:br>
              <a:rPr lang="en-NZ" altLang="en-US" dirty="0"/>
            </a:br>
            <a:r>
              <a:rPr lang="en-NZ" altLang="en-US" dirty="0"/>
              <a:t>- to leadership teams and Boards of Trustees</a:t>
            </a:r>
          </a:p>
        </p:txBody>
      </p:sp>
      <p:sp>
        <p:nvSpPr>
          <p:cNvPr id="6" name="Content Placeholder 5"/>
          <p:cNvSpPr>
            <a:spLocks noGrp="1"/>
          </p:cNvSpPr>
          <p:nvPr>
            <p:ph sz="half" idx="1"/>
          </p:nvPr>
        </p:nvSpPr>
        <p:spPr>
          <a:xfrm>
            <a:off x="611188" y="1981200"/>
            <a:ext cx="8064500" cy="4114800"/>
          </a:xfrm>
        </p:spPr>
        <p:txBody>
          <a:bodyPr/>
          <a:lstStyle/>
          <a:p>
            <a:r>
              <a:rPr lang="en-NZ" altLang="en-US" sz="2400" dirty="0"/>
              <a:t>Greater confidence in teachers’ judgments and assurance that judgments are consistent within and across schools .</a:t>
            </a:r>
          </a:p>
          <a:p>
            <a:r>
              <a:rPr lang="en-NZ" altLang="en-US" sz="2400" dirty="0"/>
              <a:t>Provides useful, dependable information for target setting.</a:t>
            </a:r>
          </a:p>
          <a:p>
            <a:r>
              <a:rPr lang="en-NZ" altLang="en-US" sz="2400" dirty="0"/>
              <a:t>Provides information that can shape future professional development needs for teachers.</a:t>
            </a:r>
          </a:p>
        </p:txBody>
      </p:sp>
    </p:spTree>
    <p:extLst>
      <p:ext uri="{BB962C8B-B14F-4D97-AF65-F5344CB8AC3E}">
        <p14:creationId xmlns:p14="http://schemas.microsoft.com/office/powerpoint/2010/main" val="69668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3"/>
          <p:cNvSpPr>
            <a:spLocks noGrp="1"/>
          </p:cNvSpPr>
          <p:nvPr>
            <p:ph type="title"/>
          </p:nvPr>
        </p:nvSpPr>
        <p:spPr/>
        <p:txBody>
          <a:bodyPr/>
          <a:lstStyle/>
          <a:p>
            <a:r>
              <a:rPr lang="en-NZ" altLang="en-US" dirty="0"/>
              <a:t>Skills required for moderation and building a supportive learning culture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819" y="1988840"/>
            <a:ext cx="7581900" cy="3390900"/>
          </a:xfrm>
          <a:prstGeom prst="rect">
            <a:avLst/>
          </a:prstGeom>
        </p:spPr>
      </p:pic>
    </p:spTree>
    <p:extLst>
      <p:ext uri="{BB962C8B-B14F-4D97-AF65-F5344CB8AC3E}">
        <p14:creationId xmlns:p14="http://schemas.microsoft.com/office/powerpoint/2010/main" val="536076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p:cNvSpPr>
          <p:nvPr>
            <p:ph type="title"/>
          </p:nvPr>
        </p:nvSpPr>
        <p:spPr>
          <a:xfrm>
            <a:off x="611188" y="1052662"/>
            <a:ext cx="7777162" cy="792162"/>
          </a:xfrm>
        </p:spPr>
        <p:txBody>
          <a:bodyPr/>
          <a:lstStyle/>
          <a:p>
            <a:r>
              <a:rPr lang="en-NZ" altLang="en-US" dirty="0"/>
              <a:t>The roles</a:t>
            </a:r>
            <a:endParaRPr lang="en-GB" alt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1386874"/>
              </p:ext>
            </p:extLst>
          </p:nvPr>
        </p:nvGraphicFramePr>
        <p:xfrm>
          <a:off x="467544" y="1844824"/>
          <a:ext cx="8280920" cy="4372437"/>
        </p:xfrm>
        <a:graphic>
          <a:graphicData uri="http://schemas.openxmlformats.org/drawingml/2006/table">
            <a:tbl>
              <a:tblPr firstRow="1" bandRow="1">
                <a:tableStyleId>{5C22544A-7EE6-4342-B048-85BDC9FD1C3A}</a:tableStyleId>
              </a:tblPr>
              <a:tblGrid>
                <a:gridCol w="969837"/>
                <a:gridCol w="7311083"/>
              </a:tblGrid>
              <a:tr h="1537241">
                <a:tc>
                  <a:txBody>
                    <a:bodyPr/>
                    <a:lstStyle/>
                    <a:p>
                      <a:r>
                        <a:rPr kumimoji="0" lang="en-NZ" altLang="en-US" sz="1800" b="0" i="0" u="none" strike="noStrike" cap="none" normalizeH="0" baseline="0" dirty="0" smtClean="0">
                          <a:ln>
                            <a:noFill/>
                          </a:ln>
                          <a:solidFill>
                            <a:schemeClr val="tx1"/>
                          </a:solidFill>
                          <a:effectLst/>
                          <a:latin typeface="Calibri" charset="0"/>
                          <a:ea typeface="Arial" charset="0"/>
                          <a:cs typeface="Arial" charset="0"/>
                        </a:rPr>
                        <a:t>Student</a:t>
                      </a:r>
                      <a:endParaRPr lang="en-US" sz="1800" dirty="0"/>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NZ" altLang="en-US" sz="1400" b="0" i="0" u="none" strike="noStrike" cap="none" normalizeH="0" baseline="0" dirty="0" smtClean="0">
                          <a:ln>
                            <a:noFill/>
                          </a:ln>
                          <a:solidFill>
                            <a:schemeClr val="tx1"/>
                          </a:solidFill>
                          <a:effectLst/>
                          <a:latin typeface="Calibri" charset="0"/>
                          <a:ea typeface="Arial" charset="0"/>
                          <a:cs typeface="Arial" charset="0"/>
                        </a:rPr>
                        <a:t>Active participation in learning and assessment</a:t>
                      </a:r>
                      <a:endParaRPr kumimoji="0" lang="en-GB" altLang="en-US" sz="1400" b="0" i="0" u="none" strike="noStrike" cap="none" normalizeH="0" baseline="0" dirty="0" smtClean="0">
                        <a:ln>
                          <a:noFill/>
                        </a:ln>
                        <a:solidFill>
                          <a:schemeClr val="tx1"/>
                        </a:solidFill>
                        <a:effectLst/>
                        <a:latin typeface="Calibri" charset="0"/>
                        <a:ea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NZ" altLang="en-US" sz="1400" b="0" i="0" u="none" strike="noStrike" cap="none" normalizeH="0" baseline="0" dirty="0" smtClean="0">
                          <a:ln>
                            <a:noFill/>
                          </a:ln>
                          <a:solidFill>
                            <a:schemeClr val="tx1"/>
                          </a:solidFill>
                          <a:effectLst/>
                          <a:latin typeface="Calibri" charset="0"/>
                          <a:ea typeface="Arial" charset="0"/>
                          <a:cs typeface="Arial" charset="0"/>
                        </a:rPr>
                        <a:t>Complete work to the best of their ability</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GB" altLang="en-US" sz="1400" b="0" i="0" u="none" strike="noStrike" cap="none" normalizeH="0" baseline="0" dirty="0" smtClean="0">
                          <a:ln>
                            <a:noFill/>
                          </a:ln>
                          <a:solidFill>
                            <a:schemeClr val="tx1"/>
                          </a:solidFill>
                          <a:effectLst/>
                          <a:latin typeface="Calibri" charset="0"/>
                          <a:ea typeface="Arial" charset="0"/>
                          <a:cs typeface="Arial" charset="0"/>
                        </a:rPr>
                        <a:t>Develop understanding of desired learning outcomes </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GB" altLang="en-US" sz="1400" b="0" i="0" u="none" strike="noStrike" cap="none" normalizeH="0" baseline="0" dirty="0" smtClean="0">
                          <a:ln>
                            <a:noFill/>
                          </a:ln>
                          <a:solidFill>
                            <a:schemeClr val="tx1"/>
                          </a:solidFill>
                          <a:effectLst/>
                          <a:latin typeface="Calibri" charset="0"/>
                          <a:ea typeface="Arial" charset="0"/>
                          <a:cs typeface="Arial" charset="0"/>
                        </a:rPr>
                        <a:t>Participate in selecting evidence for moderation</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GB" altLang="en-US" sz="1400" b="0" i="0" u="none" strike="noStrike" cap="none" normalizeH="0" baseline="0" dirty="0" smtClean="0">
                          <a:ln>
                            <a:noFill/>
                          </a:ln>
                          <a:solidFill>
                            <a:schemeClr val="tx1"/>
                          </a:solidFill>
                          <a:effectLst/>
                          <a:latin typeface="Calibri" charset="0"/>
                          <a:ea typeface="Arial" charset="0"/>
                          <a:cs typeface="Arial" charset="0"/>
                        </a:rPr>
                        <a:t>Use skills developed through self and peer assessment </a:t>
                      </a:r>
                    </a:p>
                    <a:p>
                      <a:endParaRPr lang="en-US" dirty="0"/>
                    </a:p>
                  </a:txBody>
                  <a:tcPr/>
                </a:tc>
              </a:tr>
              <a:tr h="1216105">
                <a:tc>
                  <a:txBody>
                    <a:bodyPr/>
                    <a:lstStyle/>
                    <a:p>
                      <a:r>
                        <a:rPr kumimoji="0" lang="en-NZ" altLang="en-US" sz="1800" b="0" i="0" u="none" strike="noStrike" cap="none" normalizeH="0" baseline="0" dirty="0" smtClean="0">
                          <a:ln>
                            <a:noFill/>
                          </a:ln>
                          <a:solidFill>
                            <a:schemeClr val="tx1"/>
                          </a:solidFill>
                          <a:effectLst/>
                          <a:latin typeface="Calibri" charset="0"/>
                          <a:ea typeface="Arial" charset="0"/>
                          <a:cs typeface="Arial" charset="0"/>
                        </a:rPr>
                        <a:t>Teacher</a:t>
                      </a:r>
                      <a:endParaRPr lang="en-US" dirty="0"/>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NZ" altLang="en-US" sz="1400" b="0" i="0" u="none" strike="noStrike" cap="none" normalizeH="0" baseline="0" dirty="0" smtClean="0">
                          <a:ln>
                            <a:noFill/>
                          </a:ln>
                          <a:solidFill>
                            <a:schemeClr val="tx1"/>
                          </a:solidFill>
                          <a:effectLst/>
                          <a:latin typeface="Calibri" charset="0"/>
                          <a:ea typeface="Arial" charset="0"/>
                          <a:cs typeface="Arial" charset="0"/>
                        </a:rPr>
                        <a:t>Select evidence to moderate</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GB" altLang="en-US" sz="1400" b="0" i="0" u="none" strike="noStrike" cap="none" normalizeH="0" baseline="0" dirty="0" smtClean="0">
                          <a:ln>
                            <a:noFill/>
                          </a:ln>
                          <a:solidFill>
                            <a:schemeClr val="tx1"/>
                          </a:solidFill>
                          <a:effectLst/>
                          <a:latin typeface="Calibri" charset="0"/>
                          <a:ea typeface="Arial" charset="0"/>
                          <a:cs typeface="Arial" charset="0"/>
                        </a:rPr>
                        <a:t>Participate in the moderation process</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GB" altLang="en-US" sz="1400" b="0" i="0" u="none" strike="noStrike" cap="none" normalizeH="0" baseline="0" dirty="0" smtClean="0">
                          <a:ln>
                            <a:noFill/>
                          </a:ln>
                          <a:solidFill>
                            <a:schemeClr val="tx1"/>
                          </a:solidFill>
                          <a:effectLst/>
                          <a:latin typeface="Calibri" charset="0"/>
                          <a:ea typeface="Arial" charset="0"/>
                          <a:cs typeface="Arial" charset="0"/>
                        </a:rPr>
                        <a:t>Share their expectations and interpretations in order to clarify their understandings about what students have achieved and what the next steps in learning are</a:t>
                      </a:r>
                    </a:p>
                    <a:p>
                      <a:endParaRPr lang="en-US" sz="1600" dirty="0"/>
                    </a:p>
                  </a:txBody>
                  <a:tcPr/>
                </a:tc>
              </a:tr>
              <a:tr h="1495125">
                <a:tc>
                  <a:txBody>
                    <a:bodyPr/>
                    <a:lstStyle/>
                    <a:p>
                      <a:r>
                        <a:rPr kumimoji="0" lang="en-NZ" altLang="en-US" sz="1800" b="0" i="0" u="none" strike="noStrike" cap="none" normalizeH="0" baseline="0" dirty="0" smtClean="0">
                          <a:ln>
                            <a:noFill/>
                          </a:ln>
                          <a:solidFill>
                            <a:schemeClr val="tx1"/>
                          </a:solidFill>
                          <a:effectLst/>
                          <a:latin typeface="Calibri" charset="0"/>
                          <a:ea typeface="Arial" charset="0"/>
                          <a:cs typeface="Arial" charset="0"/>
                        </a:rPr>
                        <a:t>School</a:t>
                      </a:r>
                      <a:endParaRPr lang="en-US" dirty="0"/>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GB" altLang="en-US" sz="1400" b="0" i="0" u="none" strike="noStrike" cap="none" normalizeH="0" baseline="0" dirty="0" smtClean="0">
                          <a:ln>
                            <a:noFill/>
                          </a:ln>
                          <a:solidFill>
                            <a:schemeClr val="tx1"/>
                          </a:solidFill>
                          <a:effectLst/>
                          <a:latin typeface="Calibri" charset="0"/>
                          <a:ea typeface="Arial" charset="0"/>
                          <a:cs typeface="Arial" charset="0"/>
                        </a:rPr>
                        <a:t>Provide a moderation coordinator/leader </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GB" altLang="en-US" sz="1400" b="0" i="0" u="none" strike="noStrike" cap="none" normalizeH="0" baseline="0" dirty="0" smtClean="0">
                          <a:ln>
                            <a:noFill/>
                          </a:ln>
                          <a:solidFill>
                            <a:schemeClr val="tx1"/>
                          </a:solidFill>
                          <a:effectLst/>
                          <a:latin typeface="Calibri" charset="0"/>
                          <a:ea typeface="Arial" charset="0"/>
                          <a:cs typeface="Arial" charset="0"/>
                        </a:rPr>
                        <a:t>Provide regular opportunities for teachers to share their expectations and interpretations </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GB" altLang="en-US" sz="1400" b="0" i="0" u="none" strike="noStrike" cap="none" normalizeH="0" baseline="0" dirty="0" smtClean="0">
                          <a:ln>
                            <a:noFill/>
                          </a:ln>
                          <a:solidFill>
                            <a:schemeClr val="tx1"/>
                          </a:solidFill>
                          <a:effectLst/>
                          <a:latin typeface="Calibri" charset="0"/>
                          <a:ea typeface="Arial" charset="0"/>
                          <a:cs typeface="Arial" charset="0"/>
                        </a:rPr>
                        <a:t>Develop consistent and cohesive policies and procedures for moderation </a:t>
                      </a:r>
                    </a:p>
                    <a:p>
                      <a:pPr marL="0" marR="0" lvl="0" indent="0" algn="l" defTabSz="914400" rtl="0" eaLnBrk="0" fontAlgn="base" latinLnBrk="0" hangingPunct="0">
                        <a:lnSpc>
                          <a:spcPct val="100000"/>
                        </a:lnSpc>
                        <a:spcBef>
                          <a:spcPct val="20000"/>
                        </a:spcBef>
                        <a:spcAft>
                          <a:spcPct val="0"/>
                        </a:spcAft>
                        <a:buClrTx/>
                        <a:buSzTx/>
                        <a:buFont typeface="Arial" charset="0"/>
                        <a:buChar char="•"/>
                        <a:tabLst/>
                      </a:pPr>
                      <a:r>
                        <a:rPr kumimoji="0" lang="en-GB" altLang="en-US" sz="1400" b="0" i="0" u="none" strike="noStrike" cap="none" normalizeH="0" baseline="0" dirty="0" smtClean="0">
                          <a:ln>
                            <a:noFill/>
                          </a:ln>
                          <a:solidFill>
                            <a:schemeClr val="tx1"/>
                          </a:solidFill>
                          <a:effectLst/>
                          <a:latin typeface="Calibri" charset="0"/>
                          <a:ea typeface="Arial" charset="0"/>
                          <a:cs typeface="Arial" charset="0"/>
                        </a:rPr>
                        <a:t>Review their assessment cycles to incorporate regular moderation </a:t>
                      </a:r>
                    </a:p>
                    <a:p>
                      <a:endParaRPr lang="en-US" dirty="0"/>
                    </a:p>
                  </a:txBody>
                  <a:tcPr/>
                </a:tc>
              </a:tr>
            </a:tbl>
          </a:graphicData>
        </a:graphic>
      </p:graphicFrame>
    </p:spTree>
    <p:extLst>
      <p:ext uri="{BB962C8B-B14F-4D97-AF65-F5344CB8AC3E}">
        <p14:creationId xmlns:p14="http://schemas.microsoft.com/office/powerpoint/2010/main" val="1861732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611188" y="1052662"/>
            <a:ext cx="7777162" cy="792162"/>
          </a:xfrm>
        </p:spPr>
        <p:txBody>
          <a:bodyPr/>
          <a:lstStyle/>
          <a:p>
            <a:r>
              <a:rPr lang="en-NZ" altLang="en-US" dirty="0"/>
              <a:t>Moderation is a process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640" y="1844824"/>
            <a:ext cx="6192688" cy="4275904"/>
          </a:xfrm>
        </p:spPr>
      </p:pic>
    </p:spTree>
    <p:extLst>
      <p:ext uri="{BB962C8B-B14F-4D97-AF65-F5344CB8AC3E}">
        <p14:creationId xmlns:p14="http://schemas.microsoft.com/office/powerpoint/2010/main" val="11471305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1"/>
          <p:cNvSpPr>
            <a:spLocks noGrp="1"/>
          </p:cNvSpPr>
          <p:nvPr>
            <p:ph type="title"/>
          </p:nvPr>
        </p:nvSpPr>
        <p:spPr>
          <a:xfrm>
            <a:off x="611188" y="1052662"/>
            <a:ext cx="7777162" cy="792162"/>
          </a:xfrm>
        </p:spPr>
        <p:txBody>
          <a:bodyPr/>
          <a:lstStyle/>
          <a:p>
            <a:r>
              <a:rPr lang="en-NZ" altLang="en-US" dirty="0"/>
              <a:t>References</a:t>
            </a:r>
          </a:p>
        </p:txBody>
      </p:sp>
      <p:sp>
        <p:nvSpPr>
          <p:cNvPr id="19460" name="Content Placeholder 2"/>
          <p:cNvSpPr>
            <a:spLocks noGrp="1"/>
          </p:cNvSpPr>
          <p:nvPr>
            <p:ph idx="1"/>
          </p:nvPr>
        </p:nvSpPr>
        <p:spPr>
          <a:xfrm>
            <a:off x="611188" y="1988840"/>
            <a:ext cx="7777162" cy="3961110"/>
          </a:xfrm>
        </p:spPr>
        <p:txBody>
          <a:bodyPr/>
          <a:lstStyle/>
          <a:p>
            <a:pPr eaLnBrk="1" hangingPunct="1">
              <a:buFont typeface="Arial" charset="0"/>
              <a:buNone/>
            </a:pPr>
            <a:r>
              <a:rPr lang="en-NZ" altLang="en-US" sz="1600" dirty="0"/>
              <a:t>MOE (2010). National </a:t>
            </a:r>
            <a:r>
              <a:rPr lang="en-NZ" altLang="en-US" sz="1600"/>
              <a:t>Standards </a:t>
            </a:r>
            <a:r>
              <a:rPr lang="en-NZ" altLang="en-US" sz="1600" smtClean="0"/>
              <a:t>Factsheet: Overall </a:t>
            </a:r>
            <a:r>
              <a:rPr lang="en-NZ" altLang="en-US" sz="1600" dirty="0"/>
              <a:t>teacher judgment  </a:t>
            </a:r>
            <a:r>
              <a:rPr lang="en-NZ" altLang="en-US" sz="1600" dirty="0">
                <a:hlinkClick r:id="rId2"/>
              </a:rPr>
              <a:t>www.tki.org.nz</a:t>
            </a:r>
            <a:r>
              <a:rPr lang="en-NZ" altLang="en-US" sz="1600" dirty="0"/>
              <a:t> (retrieved 10 March 2010)</a:t>
            </a:r>
          </a:p>
          <a:p>
            <a:pPr eaLnBrk="1" hangingPunct="1">
              <a:buFont typeface="Arial" charset="0"/>
              <a:buNone/>
            </a:pPr>
            <a:r>
              <a:rPr lang="en-NZ" altLang="en-US" sz="1600" dirty="0"/>
              <a:t>Maxwell, G.S. (2002). Moderation of teacher judgements in student assessment. Discussion paper on assessment and reporting. School of Education: The University of Queensland. </a:t>
            </a:r>
          </a:p>
          <a:p>
            <a:pPr eaLnBrk="1" hangingPunct="1">
              <a:buFont typeface="Arial" charset="0"/>
              <a:buNone/>
            </a:pPr>
            <a:r>
              <a:rPr lang="en-NZ" altLang="en-US" sz="1600" dirty="0"/>
              <a:t>Queensland Ministry of Education. (2003). Consistency of teacher judgements research project. Ministry of Education: Queensland. </a:t>
            </a:r>
          </a:p>
          <a:p>
            <a:pPr eaLnBrk="1" hangingPunct="1">
              <a:buFont typeface="Arial" charset="0"/>
              <a:buNone/>
            </a:pPr>
            <a:r>
              <a:rPr lang="en-NZ" altLang="en-US" sz="1600" dirty="0"/>
              <a:t>Sutton, R. (2009) Scottish Learning Festival Sept 2009 </a:t>
            </a:r>
            <a:r>
              <a:rPr lang="en-NZ" altLang="en-US" sz="1600" dirty="0" smtClean="0">
                <a:hlinkClick r:id="rId3" action="ppaction://hlinkpres?slideindex=1&amp;slidetitle=‘Moderation"/>
              </a:rPr>
              <a:t>http</a:t>
            </a:r>
            <a:r>
              <a:rPr lang="en-NZ" altLang="en-US" sz="1600" dirty="0">
                <a:hlinkClick r:id="rId3" action="ppaction://hlinkpres?slideindex=1&amp;slidetitle=‘Moderation"/>
              </a:rPr>
              <a:t>://www.ltscotland.org.uk/Images/C1C_RuthSutton_tcm4-565316.ppt#256,1,‘</a:t>
            </a:r>
            <a:r>
              <a:rPr lang="en-NZ" altLang="en-US" sz="1600" dirty="0" smtClean="0">
                <a:hlinkClick r:id="rId3" action="ppaction://hlinkpres?slideindex=1&amp;slidetitle=‘Moderation"/>
              </a:rPr>
              <a:t>Moderation’</a:t>
            </a:r>
            <a:r>
              <a:rPr lang="en-NZ" altLang="en-US" sz="1600" dirty="0" smtClean="0"/>
              <a:t> </a:t>
            </a:r>
            <a:r>
              <a:rPr lang="en-NZ" altLang="en-US" sz="1600" dirty="0"/>
              <a:t>(retrieved 09 July 2010)</a:t>
            </a:r>
          </a:p>
          <a:p>
            <a:pPr eaLnBrk="1" hangingPunct="1">
              <a:buFont typeface="Arial" charset="0"/>
              <a:buNone/>
            </a:pPr>
            <a:r>
              <a:rPr lang="en-NZ" altLang="en-US" sz="1600" dirty="0"/>
              <a:t>Scottish Government. (2010). Curriculum for excellence. Building the curriculum 5. A framework for assessment; quality assurance and moderation. Edinburgh: Scottish Government. </a:t>
            </a:r>
          </a:p>
          <a:p>
            <a:pPr eaLnBrk="1" hangingPunct="1">
              <a:buFont typeface="Arial" charset="0"/>
              <a:buNone/>
            </a:pPr>
            <a:r>
              <a:rPr lang="en-NZ" altLang="en-US" sz="1600" dirty="0"/>
              <a:t>Wyatt-Smith, C., </a:t>
            </a:r>
            <a:r>
              <a:rPr lang="en-NZ" altLang="en-US" sz="1600" dirty="0" err="1"/>
              <a:t>Klenowski</a:t>
            </a:r>
            <a:r>
              <a:rPr lang="en-NZ" altLang="en-US" sz="1600" dirty="0"/>
              <a:t>, V., Gunn, S. (2010). The centrality of teachers’ judgement practice in assessment: a study of standards in moderation. </a:t>
            </a:r>
            <a:r>
              <a:rPr lang="en-NZ" altLang="en-US" sz="1600" i="1" dirty="0"/>
              <a:t>Assessment in Education: Principles, Policy &amp; Practice. </a:t>
            </a:r>
            <a:r>
              <a:rPr lang="en-NZ" altLang="en-US" sz="1600" dirty="0"/>
              <a:t>17:1, </a:t>
            </a:r>
            <a:r>
              <a:rPr lang="en-NZ" altLang="en-US" sz="1600" dirty="0" smtClean="0"/>
              <a:t>p.59–75</a:t>
            </a:r>
            <a:r>
              <a:rPr lang="en-NZ" altLang="en-US" sz="1600" dirty="0"/>
              <a:t>.</a:t>
            </a:r>
          </a:p>
        </p:txBody>
      </p:sp>
    </p:spTree>
    <p:extLst>
      <p:ext uri="{BB962C8B-B14F-4D97-AF65-F5344CB8AC3E}">
        <p14:creationId xmlns:p14="http://schemas.microsoft.com/office/powerpoint/2010/main" val="733337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611560" y="1916832"/>
            <a:ext cx="8075240" cy="4103786"/>
          </a:xfrm>
        </p:spPr>
        <p:txBody>
          <a:bodyPr/>
          <a:lstStyle/>
          <a:p>
            <a:pPr marL="0" indent="0" eaLnBrk="1" hangingPunct="1">
              <a:buFont typeface="Arial" charset="0"/>
              <a:buNone/>
            </a:pPr>
            <a:r>
              <a:rPr lang="en-NZ" altLang="en-US" dirty="0"/>
              <a:t>This module is designed to support teachers to develop shared expectations and understanding of student learning and progress through the process of moderation.</a:t>
            </a:r>
          </a:p>
          <a:p>
            <a:pPr marL="0" indent="0" eaLnBrk="1" hangingPunct="1">
              <a:buFont typeface="Arial" charset="0"/>
              <a:buNone/>
            </a:pPr>
            <a:endParaRPr lang="en-NZ" altLang="en-US" dirty="0"/>
          </a:p>
          <a:p>
            <a:pPr marL="0" indent="0" eaLnBrk="1" hangingPunct="1">
              <a:buFont typeface="Arial" charset="0"/>
              <a:buNone/>
            </a:pPr>
            <a:r>
              <a:rPr lang="en-NZ" altLang="en-US" dirty="0"/>
              <a:t>It looks at:</a:t>
            </a:r>
          </a:p>
          <a:p>
            <a:pPr marL="0" indent="0" eaLnBrk="1" hangingPunct="1">
              <a:spcBef>
                <a:spcPct val="10000"/>
              </a:spcBef>
            </a:pPr>
            <a:r>
              <a:rPr lang="en-NZ" altLang="en-US" dirty="0"/>
              <a:t> What is moderation?</a:t>
            </a:r>
          </a:p>
          <a:p>
            <a:pPr marL="0" indent="0" eaLnBrk="1" hangingPunct="1">
              <a:spcBef>
                <a:spcPct val="10000"/>
              </a:spcBef>
            </a:pPr>
            <a:r>
              <a:rPr lang="en-NZ" altLang="en-US" dirty="0"/>
              <a:t> The principles of moderation.</a:t>
            </a:r>
          </a:p>
          <a:p>
            <a:pPr marL="0" indent="0" eaLnBrk="1" hangingPunct="1">
              <a:spcBef>
                <a:spcPct val="10000"/>
              </a:spcBef>
            </a:pPr>
            <a:r>
              <a:rPr lang="en-NZ" altLang="en-US" dirty="0"/>
              <a:t> The benefits of moderation.</a:t>
            </a:r>
          </a:p>
        </p:txBody>
      </p:sp>
      <p:sp>
        <p:nvSpPr>
          <p:cNvPr id="3076" name="Title 1"/>
          <p:cNvSpPr>
            <a:spLocks/>
          </p:cNvSpPr>
          <p:nvPr/>
        </p:nvSpPr>
        <p:spPr bwMode="auto">
          <a:xfrm>
            <a:off x="251457" y="1052736"/>
            <a:ext cx="8795445"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NZ" altLang="en-US" sz="3200" b="1" dirty="0">
                <a:solidFill>
                  <a:srgbClr val="00648C"/>
                </a:solidFill>
                <a:latin typeface="Calibri" charset="0"/>
                <a:ea typeface="Calibri" charset="0"/>
                <a:cs typeface="Calibri" charset="0"/>
              </a:rPr>
              <a:t>Module Overview</a:t>
            </a:r>
          </a:p>
        </p:txBody>
      </p:sp>
    </p:spTree>
    <p:extLst>
      <p:ext uri="{BB962C8B-B14F-4D97-AF65-F5344CB8AC3E}">
        <p14:creationId xmlns:p14="http://schemas.microsoft.com/office/powerpoint/2010/main" val="471925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107281" y="1052662"/>
            <a:ext cx="8784976" cy="792162"/>
          </a:xfrm>
        </p:spPr>
        <p:txBody>
          <a:bodyPr/>
          <a:lstStyle/>
          <a:p>
            <a:r>
              <a:rPr lang="en-NZ" altLang="en-US" dirty="0"/>
              <a:t>Moderation</a:t>
            </a:r>
            <a:endParaRPr lang="en-NZ" altLang="en-US" sz="3200" dirty="0">
              <a:latin typeface="Calibri" charset="0"/>
              <a:ea typeface="Calibri" charset="0"/>
              <a:cs typeface="Calibri" charset="0"/>
            </a:endParaRPr>
          </a:p>
        </p:txBody>
      </p:sp>
      <p:sp>
        <p:nvSpPr>
          <p:cNvPr id="4100" name="Content Placeholder 2"/>
          <p:cNvSpPr>
            <a:spLocks noGrp="1"/>
          </p:cNvSpPr>
          <p:nvPr>
            <p:ph idx="1"/>
          </p:nvPr>
        </p:nvSpPr>
        <p:spPr>
          <a:xfrm>
            <a:off x="683568" y="1844824"/>
            <a:ext cx="7704782" cy="4392488"/>
          </a:xfrm>
        </p:spPr>
        <p:txBody>
          <a:bodyPr/>
          <a:lstStyle/>
          <a:p>
            <a:pPr>
              <a:lnSpc>
                <a:spcPct val="90000"/>
              </a:lnSpc>
            </a:pPr>
            <a:r>
              <a:rPr lang="en-NZ" altLang="en-US" dirty="0"/>
              <a:t>Moderation is the process of teachers sharing their expectations and understandings of standards with each other in order to improve the consistency of their decisions about student learning and achievement. </a:t>
            </a:r>
            <a:r>
              <a:rPr lang="en-NZ" altLang="en-US" sz="1800" dirty="0"/>
              <a:t>(</a:t>
            </a:r>
            <a:r>
              <a:rPr lang="en-NZ" altLang="en-US" sz="1800" dirty="0">
                <a:hlinkClick r:id="rId3"/>
              </a:rPr>
              <a:t>http://assessment.tki.org.nz/Moderation#1</a:t>
            </a:r>
            <a:r>
              <a:rPr lang="en-NZ" altLang="en-US" sz="1800" dirty="0"/>
              <a:t>)</a:t>
            </a:r>
          </a:p>
          <a:p>
            <a:pPr>
              <a:lnSpc>
                <a:spcPct val="90000"/>
              </a:lnSpc>
            </a:pPr>
            <a:endParaRPr lang="en-NZ" altLang="en-US" sz="1800" dirty="0"/>
          </a:p>
          <a:p>
            <a:pPr>
              <a:lnSpc>
                <a:spcPct val="90000"/>
              </a:lnSpc>
            </a:pPr>
            <a:r>
              <a:rPr lang="en-NZ" altLang="en-US" dirty="0"/>
              <a:t>Moderation supports teachers to compare their judgments to either confirm or adjust them. The process involves teachers sharing evidence of learning and collaborating to establish a shared understanding of what quality of evidence looks like. Schools use moderation to increase dependability of teacher judgments.</a:t>
            </a:r>
          </a:p>
        </p:txBody>
      </p:sp>
    </p:spTree>
    <p:extLst>
      <p:ext uri="{BB962C8B-B14F-4D97-AF65-F5344CB8AC3E}">
        <p14:creationId xmlns:p14="http://schemas.microsoft.com/office/powerpoint/2010/main" val="1186894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611188" y="1052662"/>
            <a:ext cx="7777162" cy="792162"/>
          </a:xfrm>
        </p:spPr>
        <p:txBody>
          <a:bodyPr/>
          <a:lstStyle/>
          <a:p>
            <a:r>
              <a:rPr lang="en-NZ" altLang="en-US" dirty="0"/>
              <a:t>Moderation</a:t>
            </a:r>
          </a:p>
        </p:txBody>
      </p:sp>
      <p:sp>
        <p:nvSpPr>
          <p:cNvPr id="5124" name="Content Placeholder 2"/>
          <p:cNvSpPr>
            <a:spLocks noGrp="1"/>
          </p:cNvSpPr>
          <p:nvPr>
            <p:ph idx="1"/>
          </p:nvPr>
        </p:nvSpPr>
        <p:spPr>
          <a:xfrm>
            <a:off x="611188" y="1988840"/>
            <a:ext cx="7777162" cy="3961110"/>
          </a:xfrm>
        </p:spPr>
        <p:txBody>
          <a:bodyPr/>
          <a:lstStyle/>
          <a:p>
            <a:pPr>
              <a:lnSpc>
                <a:spcPct val="90000"/>
              </a:lnSpc>
            </a:pPr>
            <a:r>
              <a:rPr lang="en-NZ" altLang="en-US" dirty="0"/>
              <a:t>“ Moderation is concerned with the consistency, comparability and fairness of professional judgments about the levels demonstrated by students”. (Maxwell 2002)</a:t>
            </a:r>
          </a:p>
          <a:p>
            <a:pPr>
              <a:lnSpc>
                <a:spcPct val="90000"/>
              </a:lnSpc>
            </a:pPr>
            <a:endParaRPr lang="en-NZ" altLang="en-US" dirty="0"/>
          </a:p>
          <a:p>
            <a:pPr>
              <a:lnSpc>
                <a:spcPct val="90000"/>
              </a:lnSpc>
            </a:pPr>
            <a:r>
              <a:rPr lang="en-NZ" altLang="en-US" dirty="0"/>
              <a:t>The National Standards support consistency of judgment and moderation by  providing examples and illustrations of the standard required. </a:t>
            </a:r>
          </a:p>
        </p:txBody>
      </p:sp>
    </p:spTree>
    <p:extLst>
      <p:ext uri="{BB962C8B-B14F-4D97-AF65-F5344CB8AC3E}">
        <p14:creationId xmlns:p14="http://schemas.microsoft.com/office/powerpoint/2010/main" val="15988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a:xfrm>
            <a:off x="611188" y="1052662"/>
            <a:ext cx="7777162" cy="792162"/>
          </a:xfrm>
        </p:spPr>
        <p:txBody>
          <a:bodyPr/>
          <a:lstStyle/>
          <a:p>
            <a:r>
              <a:rPr lang="en-NZ" altLang="en-US" dirty="0"/>
              <a:t>Moderation: being confident about teacher judgments</a:t>
            </a:r>
          </a:p>
        </p:txBody>
      </p:sp>
      <p:sp>
        <p:nvSpPr>
          <p:cNvPr id="6148" name="Content Placeholder 2"/>
          <p:cNvSpPr>
            <a:spLocks noGrp="1"/>
          </p:cNvSpPr>
          <p:nvPr>
            <p:ph idx="1"/>
          </p:nvPr>
        </p:nvSpPr>
        <p:spPr>
          <a:xfrm>
            <a:off x="755576" y="1988840"/>
            <a:ext cx="7632774" cy="3961110"/>
          </a:xfrm>
        </p:spPr>
        <p:txBody>
          <a:bodyPr/>
          <a:lstStyle/>
          <a:p>
            <a:pPr eaLnBrk="1" hangingPunct="1">
              <a:buFont typeface="Arial" charset="0"/>
              <a:buNone/>
            </a:pPr>
            <a:r>
              <a:rPr lang="en-NZ" altLang="en-US" dirty="0"/>
              <a:t>	Comparable assessment judgments result from teachers comparing their assessments with an agreed matrix, progression or specific assessment characteristics and agreeing on a level or ‘standard’.</a:t>
            </a:r>
            <a:r>
              <a:rPr lang="en-NZ" altLang="en-US" dirty="0">
                <a:solidFill>
                  <a:schemeClr val="tx2"/>
                </a:solidFill>
              </a:rPr>
              <a:t> </a:t>
            </a:r>
          </a:p>
          <a:p>
            <a:pPr eaLnBrk="1" hangingPunct="1">
              <a:spcBef>
                <a:spcPct val="0"/>
              </a:spcBef>
            </a:pPr>
            <a:r>
              <a:rPr lang="en-NZ" altLang="en-US" sz="2000" i="1" dirty="0">
                <a:solidFill>
                  <a:schemeClr val="tx2"/>
                </a:solidFill>
              </a:rPr>
              <a:t>What do you compare your judgments against? </a:t>
            </a:r>
            <a:r>
              <a:rPr lang="en-NZ" altLang="en-US" i="1" dirty="0">
                <a:solidFill>
                  <a:schemeClr val="tx2"/>
                </a:solidFill>
              </a:rPr>
              <a:t> </a:t>
            </a:r>
            <a:r>
              <a:rPr lang="en-NZ" altLang="en-US" sz="1600" i="1" dirty="0">
                <a:solidFill>
                  <a:schemeClr val="tx2"/>
                </a:solidFill>
              </a:rPr>
              <a:t>(e.g. PAT norms; school expectations of the year level; experience of this year level)</a:t>
            </a:r>
          </a:p>
          <a:p>
            <a:pPr eaLnBrk="1" hangingPunct="1"/>
            <a:r>
              <a:rPr lang="en-NZ" altLang="en-US" sz="2000" i="1" dirty="0">
                <a:solidFill>
                  <a:schemeClr val="tx2"/>
                </a:solidFill>
              </a:rPr>
              <a:t>Would other teachers, or students agree with your judgments?  How do you know?</a:t>
            </a:r>
          </a:p>
          <a:p>
            <a:pPr eaLnBrk="1" hangingPunct="1"/>
            <a:r>
              <a:rPr lang="en-NZ" altLang="en-US" sz="2000" i="1" dirty="0">
                <a:solidFill>
                  <a:schemeClr val="tx2"/>
                </a:solidFill>
              </a:rPr>
              <a:t>How can moderation strengthen confidence in teachers’ judgments?</a:t>
            </a:r>
          </a:p>
          <a:p>
            <a:endParaRPr lang="en-NZ" altLang="en-US" sz="2400" dirty="0"/>
          </a:p>
        </p:txBody>
      </p:sp>
    </p:spTree>
    <p:extLst>
      <p:ext uri="{BB962C8B-B14F-4D97-AF65-F5344CB8AC3E}">
        <p14:creationId xmlns:p14="http://schemas.microsoft.com/office/powerpoint/2010/main" val="276658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title"/>
          </p:nvPr>
        </p:nvSpPr>
        <p:spPr>
          <a:xfrm>
            <a:off x="179512" y="1052662"/>
            <a:ext cx="8784976" cy="792162"/>
          </a:xfrm>
        </p:spPr>
        <p:txBody>
          <a:bodyPr/>
          <a:lstStyle/>
          <a:p>
            <a:r>
              <a:rPr lang="en-NZ" altLang="en-US" sz="3200" dirty="0"/>
              <a:t>What principles guide moderation?</a:t>
            </a:r>
          </a:p>
        </p:txBody>
      </p:sp>
      <p:sp>
        <p:nvSpPr>
          <p:cNvPr id="7172" name="Content Placeholder 2"/>
          <p:cNvSpPr>
            <a:spLocks noGrp="1"/>
          </p:cNvSpPr>
          <p:nvPr>
            <p:ph idx="1"/>
          </p:nvPr>
        </p:nvSpPr>
        <p:spPr>
          <a:xfrm>
            <a:off x="395536" y="1988840"/>
            <a:ext cx="8208912" cy="3961110"/>
          </a:xfrm>
        </p:spPr>
        <p:txBody>
          <a:bodyPr/>
          <a:lstStyle/>
          <a:p>
            <a:pPr marL="609600" indent="-609600">
              <a:buFont typeface="Arial" charset="0"/>
              <a:buNone/>
            </a:pPr>
            <a:r>
              <a:rPr lang="en-NZ" altLang="en-US" dirty="0"/>
              <a:t>Moderation is most effective when: </a:t>
            </a:r>
          </a:p>
          <a:p>
            <a:pPr marL="609600" indent="-609600">
              <a:buFont typeface="Arial" charset="0"/>
              <a:buAutoNum type="arabicPeriod"/>
            </a:pPr>
            <a:r>
              <a:rPr lang="en-NZ" altLang="en-US" dirty="0"/>
              <a:t>it is conducted in a </a:t>
            </a:r>
            <a:r>
              <a:rPr lang="en-NZ" altLang="en-US" b="1" dirty="0"/>
              <a:t>spirit of professional learning and quality improvement </a:t>
            </a:r>
            <a:r>
              <a:rPr lang="en-NZ" altLang="en-US" dirty="0"/>
              <a:t>(expect some dissonance).</a:t>
            </a:r>
            <a:endParaRPr lang="en-NZ" altLang="en-US" b="1" dirty="0"/>
          </a:p>
          <a:p>
            <a:pPr marL="609600" indent="-609600">
              <a:buFont typeface="Arial" charset="0"/>
              <a:buAutoNum type="arabicPeriod"/>
            </a:pPr>
            <a:r>
              <a:rPr lang="en-NZ" altLang="en-US" dirty="0"/>
              <a:t>teachers (inside moderators) have </a:t>
            </a:r>
            <a:r>
              <a:rPr lang="en-NZ" altLang="en-US" b="1" dirty="0"/>
              <a:t>appropriate knowledge of content</a:t>
            </a:r>
            <a:r>
              <a:rPr lang="en-NZ" altLang="en-US" dirty="0"/>
              <a:t> area, </a:t>
            </a:r>
            <a:r>
              <a:rPr lang="en-NZ" altLang="en-US" b="1" dirty="0"/>
              <a:t>assessment practices</a:t>
            </a:r>
            <a:r>
              <a:rPr lang="en-NZ" altLang="en-US" dirty="0"/>
              <a:t>, and policies and procedures.</a:t>
            </a:r>
          </a:p>
          <a:p>
            <a:pPr marL="609600" indent="-609600">
              <a:buFont typeface="Arial" charset="0"/>
              <a:buAutoNum type="arabicPeriod"/>
            </a:pPr>
            <a:r>
              <a:rPr lang="en-NZ" altLang="en-US" dirty="0"/>
              <a:t>it is carried out</a:t>
            </a:r>
            <a:r>
              <a:rPr lang="en-NZ" altLang="en-US" dirty="0">
                <a:solidFill>
                  <a:srgbClr val="FF0000"/>
                </a:solidFill>
              </a:rPr>
              <a:t> </a:t>
            </a:r>
            <a:r>
              <a:rPr lang="en-NZ" altLang="en-US" dirty="0"/>
              <a:t>regularly.</a:t>
            </a:r>
          </a:p>
          <a:p>
            <a:pPr marL="609600" indent="-609600">
              <a:buFont typeface="Arial" charset="0"/>
              <a:buAutoNum type="arabicPeriod"/>
            </a:pPr>
            <a:r>
              <a:rPr lang="en-NZ" altLang="en-US" dirty="0"/>
              <a:t>it is</a:t>
            </a:r>
            <a:r>
              <a:rPr lang="en-NZ" altLang="en-US" b="1" dirty="0"/>
              <a:t> begun at the planning stage</a:t>
            </a:r>
            <a:r>
              <a:rPr lang="en-NZ" altLang="en-US" dirty="0"/>
              <a:t> -prior to teaching and assessment (ensuring teachers share understandings about important learning and indicators of it).</a:t>
            </a:r>
          </a:p>
        </p:txBody>
      </p:sp>
    </p:spTree>
    <p:extLst>
      <p:ext uri="{BB962C8B-B14F-4D97-AF65-F5344CB8AC3E}">
        <p14:creationId xmlns:p14="http://schemas.microsoft.com/office/powerpoint/2010/main" val="496876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a:xfrm>
            <a:off x="611188" y="1052662"/>
            <a:ext cx="7777162" cy="792162"/>
          </a:xfrm>
        </p:spPr>
        <p:txBody>
          <a:bodyPr/>
          <a:lstStyle/>
          <a:p>
            <a:r>
              <a:rPr lang="en-NZ" altLang="en-US" dirty="0"/>
              <a:t>Further principles</a:t>
            </a:r>
          </a:p>
        </p:txBody>
      </p:sp>
      <p:sp>
        <p:nvSpPr>
          <p:cNvPr id="8196" name="Content Placeholder 7"/>
          <p:cNvSpPr>
            <a:spLocks noGrp="1"/>
          </p:cNvSpPr>
          <p:nvPr>
            <p:ph idx="1"/>
          </p:nvPr>
        </p:nvSpPr>
        <p:spPr>
          <a:xfrm>
            <a:off x="539552" y="1988840"/>
            <a:ext cx="8064896" cy="4104456"/>
          </a:xfrm>
        </p:spPr>
        <p:txBody>
          <a:bodyPr/>
          <a:lstStyle/>
          <a:p>
            <a:pPr>
              <a:buFont typeface="Arial" charset="0"/>
              <a:buNone/>
            </a:pPr>
            <a:r>
              <a:rPr lang="en-NZ" altLang="en-US" dirty="0"/>
              <a:t>5. </a:t>
            </a:r>
            <a:r>
              <a:rPr lang="en-NZ" altLang="en-US" b="1" dirty="0"/>
              <a:t>appropriate assessment </a:t>
            </a:r>
            <a:r>
              <a:rPr lang="en-NZ" altLang="en-US" dirty="0"/>
              <a:t>tasks are </a:t>
            </a:r>
            <a:r>
              <a:rPr lang="en-NZ" altLang="en-US" b="1" dirty="0"/>
              <a:t>decided</a:t>
            </a:r>
            <a:r>
              <a:rPr lang="en-NZ" altLang="en-US" dirty="0"/>
              <a:t> on or designed aligned to actual learning.</a:t>
            </a:r>
          </a:p>
          <a:p>
            <a:pPr>
              <a:buFont typeface="Arial" charset="0"/>
              <a:buNone/>
            </a:pPr>
            <a:r>
              <a:rPr lang="en-NZ" altLang="en-US" dirty="0"/>
              <a:t>6. </a:t>
            </a:r>
            <a:r>
              <a:rPr lang="en-NZ" altLang="en-US" b="1" dirty="0"/>
              <a:t>equivalent assessments </a:t>
            </a:r>
            <a:r>
              <a:rPr lang="en-NZ" altLang="en-US" dirty="0"/>
              <a:t>are agreed, when desired, for cross-class or cross-school comparisons (e.g. cluster groups of schools for professional development purposes)</a:t>
            </a:r>
          </a:p>
          <a:p>
            <a:pPr>
              <a:buFont typeface="Arial" charset="0"/>
              <a:buNone/>
            </a:pPr>
            <a:r>
              <a:rPr lang="en-NZ" altLang="en-US" dirty="0"/>
              <a:t>7. moderation processes lead to </a:t>
            </a:r>
            <a:r>
              <a:rPr lang="en-NZ" altLang="en-US" b="1" dirty="0"/>
              <a:t>improved learning and assessment</a:t>
            </a:r>
          </a:p>
          <a:p>
            <a:pPr>
              <a:buFont typeface="Arial" charset="0"/>
              <a:buNone/>
            </a:pPr>
            <a:r>
              <a:rPr lang="en-NZ" altLang="en-US" b="1" dirty="0"/>
              <a:t>8. moderators outside of the school </a:t>
            </a:r>
            <a:r>
              <a:rPr lang="en-NZ" altLang="en-US" dirty="0"/>
              <a:t>(e.g. clusters of schools, facilitators, invited teachers from other schools) may be </a:t>
            </a:r>
            <a:r>
              <a:rPr lang="en-NZ" altLang="en-US" b="1" dirty="0"/>
              <a:t>periodically involved</a:t>
            </a:r>
            <a:r>
              <a:rPr lang="en-NZ" altLang="en-US" dirty="0"/>
              <a:t> to give independent feedback.</a:t>
            </a:r>
          </a:p>
        </p:txBody>
      </p:sp>
    </p:spTree>
    <p:extLst>
      <p:ext uri="{BB962C8B-B14F-4D97-AF65-F5344CB8AC3E}">
        <p14:creationId xmlns:p14="http://schemas.microsoft.com/office/powerpoint/2010/main" val="1591336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11188" y="1052662"/>
            <a:ext cx="7777162" cy="792162"/>
          </a:xfrm>
        </p:spPr>
        <p:txBody>
          <a:bodyPr/>
          <a:lstStyle/>
          <a:p>
            <a:pPr eaLnBrk="1" hangingPunct="1"/>
            <a:r>
              <a:rPr lang="en-NZ" altLang="en-US" dirty="0"/>
              <a:t>Moderation leads to consistency</a:t>
            </a:r>
          </a:p>
        </p:txBody>
      </p:sp>
      <p:sp>
        <p:nvSpPr>
          <p:cNvPr id="9220" name="Content Placeholder 2"/>
          <p:cNvSpPr>
            <a:spLocks noGrp="1"/>
          </p:cNvSpPr>
          <p:nvPr>
            <p:ph idx="1"/>
          </p:nvPr>
        </p:nvSpPr>
        <p:spPr>
          <a:xfrm>
            <a:off x="611188" y="1988840"/>
            <a:ext cx="7777162" cy="4104456"/>
          </a:xfrm>
        </p:spPr>
        <p:txBody>
          <a:bodyPr/>
          <a:lstStyle/>
          <a:p>
            <a:pPr eaLnBrk="1" hangingPunct="1">
              <a:lnSpc>
                <a:spcPct val="80000"/>
              </a:lnSpc>
              <a:buFont typeface="Arial" charset="0"/>
              <a:buNone/>
            </a:pPr>
            <a:r>
              <a:rPr lang="en-NZ" altLang="en-US" sz="2300" dirty="0"/>
              <a:t>There is a need for consistency (of teacher judgments and overall teacher judgments):</a:t>
            </a:r>
          </a:p>
          <a:p>
            <a:pPr eaLnBrk="1" hangingPunct="1">
              <a:lnSpc>
                <a:spcPct val="80000"/>
              </a:lnSpc>
              <a:buFont typeface="Arial" charset="0"/>
              <a:buAutoNum type="alphaLcParenR"/>
            </a:pPr>
            <a:r>
              <a:rPr lang="en-NZ" altLang="en-US" sz="2300" dirty="0"/>
              <a:t>Over time – same evidence viewed at different times leading to same judgment of same teacher</a:t>
            </a:r>
          </a:p>
          <a:p>
            <a:pPr eaLnBrk="1" hangingPunct="1">
              <a:lnSpc>
                <a:spcPct val="80000"/>
              </a:lnSpc>
              <a:buFont typeface="Arial" charset="0"/>
              <a:buAutoNum type="alphaLcParenR"/>
            </a:pPr>
            <a:r>
              <a:rPr lang="en-NZ" altLang="en-US" sz="2300" dirty="0"/>
              <a:t>Against benchmarks or standards – equivalent application across different types of evidence</a:t>
            </a:r>
          </a:p>
          <a:p>
            <a:pPr eaLnBrk="1" hangingPunct="1">
              <a:lnSpc>
                <a:spcPct val="80000"/>
              </a:lnSpc>
              <a:buFont typeface="Arial" charset="0"/>
              <a:buAutoNum type="alphaLcParenR"/>
            </a:pPr>
            <a:r>
              <a:rPr lang="en-NZ" altLang="en-US" sz="2300" dirty="0"/>
              <a:t>By a teacher</a:t>
            </a:r>
          </a:p>
          <a:p>
            <a:pPr eaLnBrk="1" hangingPunct="1">
              <a:lnSpc>
                <a:spcPct val="80000"/>
              </a:lnSpc>
              <a:buFont typeface="Arial" charset="0"/>
              <a:buAutoNum type="alphaLcParenR"/>
            </a:pPr>
            <a:r>
              <a:rPr lang="en-NZ" altLang="en-US" sz="2300" dirty="0"/>
              <a:t>Between teachers – within same school and different schools</a:t>
            </a:r>
            <a:r>
              <a:rPr lang="en-NZ" altLang="en-US" sz="2300" b="1" dirty="0"/>
              <a:t>	</a:t>
            </a:r>
          </a:p>
          <a:p>
            <a:pPr eaLnBrk="1" hangingPunct="1">
              <a:lnSpc>
                <a:spcPct val="80000"/>
              </a:lnSpc>
              <a:buFont typeface="Arial" charset="0"/>
              <a:buNone/>
            </a:pPr>
            <a:endParaRPr lang="en-NZ" altLang="en-US" sz="2300" dirty="0">
              <a:solidFill>
                <a:schemeClr val="tx2"/>
              </a:solidFill>
            </a:endParaRPr>
          </a:p>
          <a:p>
            <a:pPr eaLnBrk="1" hangingPunct="1">
              <a:lnSpc>
                <a:spcPct val="80000"/>
              </a:lnSpc>
              <a:buFont typeface="Arial" charset="0"/>
              <a:buNone/>
            </a:pPr>
            <a:r>
              <a:rPr lang="en-NZ" altLang="en-US" sz="2300" dirty="0">
                <a:solidFill>
                  <a:schemeClr val="tx2"/>
                </a:solidFill>
              </a:rPr>
              <a:t>Moderation leads to interpreting and applying levels or  standards in equivalent ways, and confirming teachers’ judgments about their students’ work.  </a:t>
            </a:r>
          </a:p>
        </p:txBody>
      </p:sp>
    </p:spTree>
    <p:extLst>
      <p:ext uri="{BB962C8B-B14F-4D97-AF65-F5344CB8AC3E}">
        <p14:creationId xmlns:p14="http://schemas.microsoft.com/office/powerpoint/2010/main" val="826257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a:xfrm>
            <a:off x="179512" y="1052736"/>
            <a:ext cx="8784976" cy="1008112"/>
          </a:xfrm>
        </p:spPr>
        <p:txBody>
          <a:bodyPr/>
          <a:lstStyle/>
          <a:p>
            <a:r>
              <a:rPr lang="en-NZ" altLang="en-US" dirty="0"/>
              <a:t>Moderation leads to comparability</a:t>
            </a:r>
          </a:p>
        </p:txBody>
      </p:sp>
      <p:sp>
        <p:nvSpPr>
          <p:cNvPr id="10244" name="Content Placeholder 2"/>
          <p:cNvSpPr>
            <a:spLocks noGrp="1"/>
          </p:cNvSpPr>
          <p:nvPr>
            <p:ph idx="1"/>
          </p:nvPr>
        </p:nvSpPr>
        <p:spPr>
          <a:xfrm>
            <a:off x="611560" y="2060848"/>
            <a:ext cx="7776790" cy="4032448"/>
          </a:xfrm>
        </p:spPr>
        <p:txBody>
          <a:bodyPr/>
          <a:lstStyle/>
          <a:p>
            <a:pPr eaLnBrk="1" hangingPunct="1">
              <a:lnSpc>
                <a:spcPct val="90000"/>
              </a:lnSpc>
            </a:pPr>
            <a:r>
              <a:rPr lang="en-NZ" altLang="en-US" dirty="0"/>
              <a:t>The focus of comparability is on the </a:t>
            </a:r>
            <a:r>
              <a:rPr lang="en-NZ" altLang="en-US" b="1" dirty="0"/>
              <a:t>assessable performance, not on the assessment task. </a:t>
            </a:r>
          </a:p>
          <a:p>
            <a:pPr eaLnBrk="1" hangingPunct="1">
              <a:lnSpc>
                <a:spcPct val="90000"/>
              </a:lnSpc>
            </a:pPr>
            <a:r>
              <a:rPr lang="en-NZ" altLang="en-US" dirty="0"/>
              <a:t>Students can be set different tasks or tests but demonstrate a common standard of achievement. </a:t>
            </a:r>
          </a:p>
          <a:p>
            <a:pPr eaLnBrk="1" hangingPunct="1">
              <a:lnSpc>
                <a:spcPct val="90000"/>
              </a:lnSpc>
            </a:pPr>
            <a:r>
              <a:rPr lang="en-NZ" altLang="en-US" dirty="0"/>
              <a:t>While surface features of the performance may differ, the “</a:t>
            </a:r>
            <a:r>
              <a:rPr lang="en-NZ" altLang="en-US" dirty="0">
                <a:solidFill>
                  <a:schemeClr val="tx2"/>
                </a:solidFill>
              </a:rPr>
              <a:t>characteristics of the knowledge, understanding and skills expected for the level of achievement will be equivalent</a:t>
            </a:r>
            <a:r>
              <a:rPr lang="en-NZ" altLang="en-US" i="1" dirty="0">
                <a:solidFill>
                  <a:schemeClr val="tx2"/>
                </a:solidFill>
              </a:rPr>
              <a:t>.”  </a:t>
            </a:r>
            <a:r>
              <a:rPr lang="en-NZ" altLang="en-US" sz="1600" dirty="0"/>
              <a:t>(Maxwell, 2002)</a:t>
            </a:r>
          </a:p>
        </p:txBody>
      </p:sp>
    </p:spTree>
    <p:extLst>
      <p:ext uri="{BB962C8B-B14F-4D97-AF65-F5344CB8AC3E}">
        <p14:creationId xmlns:p14="http://schemas.microsoft.com/office/powerpoint/2010/main" val="1931976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52"/>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52"/>
            <a:ea typeface="ＭＳ Ｐゴシック" pitchFamily="-112" charset="-128"/>
            <a:cs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2975</TotalTime>
  <Words>1090</Words>
  <Application>Microsoft Macintosh PowerPoint</Application>
  <PresentationFormat>On-screen Show (4:3)</PresentationFormat>
  <Paragraphs>96</Paragraphs>
  <Slides>17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ＭＳ Ｐゴシック</vt:lpstr>
      <vt:lpstr>Tahoma</vt:lpstr>
      <vt:lpstr>Arial</vt:lpstr>
      <vt:lpstr>Blank Presentation</vt:lpstr>
      <vt:lpstr>What is moderation and why should we moderate?</vt:lpstr>
      <vt:lpstr>PowerPoint Presentation</vt:lpstr>
      <vt:lpstr>Moderation</vt:lpstr>
      <vt:lpstr>Moderation</vt:lpstr>
      <vt:lpstr>Moderation: being confident about teacher judgments</vt:lpstr>
      <vt:lpstr>What principles guide moderation?</vt:lpstr>
      <vt:lpstr>Further principles</vt:lpstr>
      <vt:lpstr>Moderation leads to consistency</vt:lpstr>
      <vt:lpstr>Moderation leads to comparability</vt:lpstr>
      <vt:lpstr>Moderation and equity</vt:lpstr>
      <vt:lpstr>The benefits of involving students</vt:lpstr>
      <vt:lpstr>The benefits of moderation - to teachers</vt:lpstr>
      <vt:lpstr>The benefits of moderation - to leadership teams and Boards of Trustees</vt:lpstr>
      <vt:lpstr>Skills required for moderation and building a supportive learning culture</vt:lpstr>
      <vt:lpstr>The roles</vt:lpstr>
      <vt:lpstr>Moderation is a process</vt:lpstr>
      <vt:lpstr>References</vt:lpstr>
    </vt:vector>
  </TitlesOfParts>
  <Company>HP</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Assessment for Learning</dc:title>
  <dc:creator>Adrienne Carlisle</dc:creator>
  <cp:lastModifiedBy>Brenda Crozier</cp:lastModifiedBy>
  <cp:revision>184</cp:revision>
  <dcterms:created xsi:type="dcterms:W3CDTF">2010-09-29T21:07:48Z</dcterms:created>
  <dcterms:modified xsi:type="dcterms:W3CDTF">2017-07-30T22:34:28Z</dcterms:modified>
</cp:coreProperties>
</file>