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handoutMasterIdLst>
    <p:handoutMasterId r:id="rId3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9144000" cy="6858000" type="screen4x3"/>
  <p:notesSz cx="6805613" cy="9939338"/>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ACC6"/>
    <a:srgbClr val="C0504D"/>
    <a:srgbClr val="9BBB59"/>
    <a:srgbClr val="8064A2"/>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226"/>
    <p:restoredTop sz="50000"/>
  </p:normalViewPr>
  <p:slideViewPr>
    <p:cSldViewPr>
      <p:cViewPr>
        <p:scale>
          <a:sx n="111" d="100"/>
          <a:sy n="111" d="100"/>
        </p:scale>
        <p:origin x="1032" y="432"/>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3056" y="40"/>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9FEDC1-6922-41C6-8687-750A0F6FB42C}" type="doc">
      <dgm:prSet loTypeId="urn:microsoft.com/office/officeart/2005/8/layout/cycle4#1" loCatId="relationship" qsTypeId="urn:microsoft.com/office/officeart/2005/8/quickstyle/simple1" qsCatId="simple" csTypeId="urn:microsoft.com/office/officeart/2005/8/colors/colorful1#5" csCatId="colorful" phldr="1"/>
      <dgm:spPr/>
      <dgm:t>
        <a:bodyPr/>
        <a:lstStyle/>
        <a:p>
          <a:endParaRPr lang="en-NZ"/>
        </a:p>
      </dgm:t>
    </dgm:pt>
    <dgm:pt modelId="{3ECDDB34-77B6-4D2B-9A72-7638291EA52E}">
      <dgm:prSet phldrT="[Text]"/>
      <dgm:spPr>
        <a:solidFill>
          <a:srgbClr val="C0504D"/>
        </a:solidFill>
      </dgm:spPr>
      <dgm:t>
        <a:bodyPr/>
        <a:lstStyle/>
        <a:p>
          <a:r>
            <a:rPr lang="en-NZ" dirty="0" smtClean="0"/>
            <a:t>Teacher collaboration</a:t>
          </a:r>
          <a:endParaRPr lang="en-NZ" dirty="0"/>
        </a:p>
      </dgm:t>
    </dgm:pt>
    <dgm:pt modelId="{FB6C1808-C061-4783-8AB9-1EA197C6AA64}" type="parTrans" cxnId="{6CFAE6E1-965B-45C0-9A4F-F1BD6CE14B4C}">
      <dgm:prSet/>
      <dgm:spPr/>
      <dgm:t>
        <a:bodyPr/>
        <a:lstStyle/>
        <a:p>
          <a:endParaRPr lang="en-NZ"/>
        </a:p>
      </dgm:t>
    </dgm:pt>
    <dgm:pt modelId="{3DCB298C-013F-4988-99DD-9812D4A2B060}" type="sibTrans" cxnId="{6CFAE6E1-965B-45C0-9A4F-F1BD6CE14B4C}">
      <dgm:prSet/>
      <dgm:spPr/>
      <dgm:t>
        <a:bodyPr/>
        <a:lstStyle/>
        <a:p>
          <a:endParaRPr lang="en-NZ"/>
        </a:p>
      </dgm:t>
    </dgm:pt>
    <dgm:pt modelId="{285274E1-A9A3-4C80-908A-8590AD7229E3}">
      <dgm:prSet phldrT="[Text]" custT="1"/>
      <dgm:spPr>
        <a:ln>
          <a:solidFill>
            <a:srgbClr val="C0504D"/>
          </a:solidFill>
        </a:ln>
      </dgm:spPr>
      <dgm:t>
        <a:bodyPr/>
        <a:lstStyle/>
        <a:p>
          <a:r>
            <a:rPr lang="en-NZ" sz="1050" dirty="0" smtClean="0"/>
            <a:t>Reflection and discussion with peers to increase validity and consistency</a:t>
          </a:r>
          <a:endParaRPr lang="en-NZ" sz="1050" dirty="0"/>
        </a:p>
      </dgm:t>
    </dgm:pt>
    <dgm:pt modelId="{D6F24DCC-939C-4790-91CF-EA62FE9BE84B}" type="parTrans" cxnId="{F9CF8088-3EFC-41BF-AED6-E16FE5B45847}">
      <dgm:prSet/>
      <dgm:spPr/>
      <dgm:t>
        <a:bodyPr/>
        <a:lstStyle/>
        <a:p>
          <a:endParaRPr lang="en-NZ"/>
        </a:p>
      </dgm:t>
    </dgm:pt>
    <dgm:pt modelId="{981A913E-7A9D-4F59-8F06-E1119E330D25}" type="sibTrans" cxnId="{F9CF8088-3EFC-41BF-AED6-E16FE5B45847}">
      <dgm:prSet/>
      <dgm:spPr/>
      <dgm:t>
        <a:bodyPr/>
        <a:lstStyle/>
        <a:p>
          <a:endParaRPr lang="en-NZ"/>
        </a:p>
      </dgm:t>
    </dgm:pt>
    <dgm:pt modelId="{DBA30344-A2D5-49C4-A191-9EEFF717D2B7}">
      <dgm:prSet phldrT="[Text]"/>
      <dgm:spPr>
        <a:solidFill>
          <a:srgbClr val="9BBB59"/>
        </a:solidFill>
      </dgm:spPr>
      <dgm:t>
        <a:bodyPr/>
        <a:lstStyle/>
        <a:p>
          <a:r>
            <a:rPr lang="en-NZ" dirty="0" smtClean="0"/>
            <a:t>Student progress</a:t>
          </a:r>
          <a:endParaRPr lang="en-NZ" dirty="0"/>
        </a:p>
      </dgm:t>
    </dgm:pt>
    <dgm:pt modelId="{E9278A76-D185-4674-898F-918CDF1B3781}" type="parTrans" cxnId="{3CB75E0F-DDEC-4FE0-BBEC-DC2C961B6B53}">
      <dgm:prSet/>
      <dgm:spPr/>
      <dgm:t>
        <a:bodyPr/>
        <a:lstStyle/>
        <a:p>
          <a:endParaRPr lang="en-NZ"/>
        </a:p>
      </dgm:t>
    </dgm:pt>
    <dgm:pt modelId="{0EFC61CB-B470-4CB6-BB0B-E15C58359E53}" type="sibTrans" cxnId="{3CB75E0F-DDEC-4FE0-BBEC-DC2C961B6B53}">
      <dgm:prSet/>
      <dgm:spPr/>
      <dgm:t>
        <a:bodyPr/>
        <a:lstStyle/>
        <a:p>
          <a:endParaRPr lang="en-NZ"/>
        </a:p>
      </dgm:t>
    </dgm:pt>
    <dgm:pt modelId="{EFB20424-7DD7-488D-879F-EF9BC081B619}">
      <dgm:prSet phldrT="[Text]" custT="1"/>
      <dgm:spPr>
        <a:ln>
          <a:solidFill>
            <a:srgbClr val="9BBB59"/>
          </a:solidFill>
        </a:ln>
      </dgm:spPr>
      <dgm:t>
        <a:bodyPr/>
        <a:lstStyle/>
        <a:p>
          <a:pPr algn="r"/>
          <a:r>
            <a:rPr lang="en-NZ" sz="1050" dirty="0" smtClean="0"/>
            <a:t>Clear indications of progress from first attempts to current performance</a:t>
          </a:r>
          <a:endParaRPr lang="en-NZ" sz="1050" dirty="0"/>
        </a:p>
      </dgm:t>
    </dgm:pt>
    <dgm:pt modelId="{FD741360-2775-4A9B-B286-BCC5D7758904}" type="parTrans" cxnId="{D01869B3-0D20-426D-97C9-CC5710B9075E}">
      <dgm:prSet/>
      <dgm:spPr/>
      <dgm:t>
        <a:bodyPr/>
        <a:lstStyle/>
        <a:p>
          <a:endParaRPr lang="en-NZ"/>
        </a:p>
      </dgm:t>
    </dgm:pt>
    <dgm:pt modelId="{338F38FE-ABAB-4C2E-915F-EF8C16154AAF}" type="sibTrans" cxnId="{D01869B3-0D20-426D-97C9-CC5710B9075E}">
      <dgm:prSet/>
      <dgm:spPr/>
      <dgm:t>
        <a:bodyPr/>
        <a:lstStyle/>
        <a:p>
          <a:endParaRPr lang="en-NZ"/>
        </a:p>
      </dgm:t>
    </dgm:pt>
    <dgm:pt modelId="{1D8BE131-B851-45B2-9789-96D97C250F9A}">
      <dgm:prSet phldrT="[Text]"/>
      <dgm:spPr>
        <a:solidFill>
          <a:srgbClr val="8064A2"/>
        </a:solidFill>
      </dgm:spPr>
      <dgm:t>
        <a:bodyPr/>
        <a:lstStyle/>
        <a:p>
          <a:r>
            <a:rPr lang="en-NZ" dirty="0" smtClean="0"/>
            <a:t>Evidence</a:t>
          </a:r>
          <a:endParaRPr lang="en-NZ" dirty="0"/>
        </a:p>
      </dgm:t>
    </dgm:pt>
    <dgm:pt modelId="{E20125E7-D209-41D6-B0FD-D4E4D88C2EC7}" type="parTrans" cxnId="{47B4E8A2-660F-41FE-96AB-D47AAA7E851A}">
      <dgm:prSet/>
      <dgm:spPr/>
      <dgm:t>
        <a:bodyPr/>
        <a:lstStyle/>
        <a:p>
          <a:endParaRPr lang="en-NZ"/>
        </a:p>
      </dgm:t>
    </dgm:pt>
    <dgm:pt modelId="{EC10BD66-6EAC-4925-B03D-91B494ECBA65}" type="sibTrans" cxnId="{47B4E8A2-660F-41FE-96AB-D47AAA7E851A}">
      <dgm:prSet/>
      <dgm:spPr/>
      <dgm:t>
        <a:bodyPr/>
        <a:lstStyle/>
        <a:p>
          <a:endParaRPr lang="en-NZ"/>
        </a:p>
      </dgm:t>
    </dgm:pt>
    <dgm:pt modelId="{E1B96EC9-B15D-4DD1-A788-017B11535837}">
      <dgm:prSet phldrT="[Text]" custT="1"/>
      <dgm:spPr>
        <a:ln>
          <a:solidFill>
            <a:srgbClr val="8064A2"/>
          </a:solidFill>
        </a:ln>
      </dgm:spPr>
      <dgm:t>
        <a:bodyPr/>
        <a:lstStyle/>
        <a:p>
          <a:pPr algn="r"/>
          <a:r>
            <a:rPr lang="en-NZ" sz="1000" dirty="0" smtClean="0"/>
            <a:t>Demonstration of knowledge, process and skills in different contexts or curriculum areas</a:t>
          </a:r>
          <a:endParaRPr lang="en-NZ" sz="1000" dirty="0"/>
        </a:p>
      </dgm:t>
    </dgm:pt>
    <dgm:pt modelId="{8EAFBD91-3FEC-4FF9-BDF8-EA21A72D8660}" type="parTrans" cxnId="{F4343B00-6674-41E0-A0EE-B1321DB693EA}">
      <dgm:prSet/>
      <dgm:spPr/>
      <dgm:t>
        <a:bodyPr/>
        <a:lstStyle/>
        <a:p>
          <a:endParaRPr lang="en-NZ"/>
        </a:p>
      </dgm:t>
    </dgm:pt>
    <dgm:pt modelId="{A2AE7B89-A6E2-41F4-BCF8-784A6268E188}" type="sibTrans" cxnId="{F4343B00-6674-41E0-A0EE-B1321DB693EA}">
      <dgm:prSet/>
      <dgm:spPr/>
      <dgm:t>
        <a:bodyPr/>
        <a:lstStyle/>
        <a:p>
          <a:endParaRPr lang="en-NZ"/>
        </a:p>
      </dgm:t>
    </dgm:pt>
    <dgm:pt modelId="{12A96A1A-F6EE-4BE8-B10B-10F3357BF0A8}">
      <dgm:prSet phldrT="[Text]"/>
      <dgm:spPr>
        <a:solidFill>
          <a:srgbClr val="4BACC6"/>
        </a:solidFill>
      </dgm:spPr>
      <dgm:t>
        <a:bodyPr/>
        <a:lstStyle/>
        <a:p>
          <a:r>
            <a:rPr lang="en-NZ" dirty="0" smtClean="0"/>
            <a:t>Adequacy of evidence</a:t>
          </a:r>
          <a:endParaRPr lang="en-NZ" dirty="0"/>
        </a:p>
      </dgm:t>
    </dgm:pt>
    <dgm:pt modelId="{3DAB7A51-6CA0-4096-AEFA-E6333EA2EF22}" type="parTrans" cxnId="{C55C215F-3900-4C79-95EC-9B1779C1A146}">
      <dgm:prSet/>
      <dgm:spPr/>
      <dgm:t>
        <a:bodyPr/>
        <a:lstStyle/>
        <a:p>
          <a:endParaRPr lang="en-NZ"/>
        </a:p>
      </dgm:t>
    </dgm:pt>
    <dgm:pt modelId="{41DB8DE5-CCCA-4A8E-94CC-3C51E7D0184A}" type="sibTrans" cxnId="{C55C215F-3900-4C79-95EC-9B1779C1A146}">
      <dgm:prSet/>
      <dgm:spPr/>
      <dgm:t>
        <a:bodyPr/>
        <a:lstStyle/>
        <a:p>
          <a:endParaRPr lang="en-NZ"/>
        </a:p>
      </dgm:t>
    </dgm:pt>
    <dgm:pt modelId="{869AE793-286A-4AA2-8284-F174D60E43C9}">
      <dgm:prSet phldrT="[Text]" custT="1"/>
      <dgm:spPr>
        <a:ln>
          <a:solidFill>
            <a:srgbClr val="4BACC6"/>
          </a:solidFill>
        </a:ln>
      </dgm:spPr>
      <dgm:t>
        <a:bodyPr lIns="0" tIns="0" rIns="0" bIns="0"/>
        <a:lstStyle/>
        <a:p>
          <a:r>
            <a:rPr lang="en-NZ" sz="1000" dirty="0" smtClean="0"/>
            <a:t>Did task assess what intended to assess? Sufficient evidence of achievement to assign level or standard? Relative performance with other peers?</a:t>
          </a:r>
          <a:endParaRPr lang="en-NZ" sz="1000" dirty="0"/>
        </a:p>
      </dgm:t>
    </dgm:pt>
    <dgm:pt modelId="{10E447AB-98FC-44A0-9B63-3C9AD9901524}" type="parTrans" cxnId="{4F1C43E7-4C56-4EF6-BE0F-365138192B22}">
      <dgm:prSet/>
      <dgm:spPr/>
      <dgm:t>
        <a:bodyPr/>
        <a:lstStyle/>
        <a:p>
          <a:endParaRPr lang="en-NZ"/>
        </a:p>
      </dgm:t>
    </dgm:pt>
    <dgm:pt modelId="{D9F93003-AD72-4077-AA9C-45ADE4AA39C4}" type="sibTrans" cxnId="{4F1C43E7-4C56-4EF6-BE0F-365138192B22}">
      <dgm:prSet/>
      <dgm:spPr/>
      <dgm:t>
        <a:bodyPr/>
        <a:lstStyle/>
        <a:p>
          <a:endParaRPr lang="en-NZ"/>
        </a:p>
      </dgm:t>
    </dgm:pt>
    <dgm:pt modelId="{509DD9AF-F69A-4F69-9BAC-71FAFA97E63B}">
      <dgm:prSet phldrT="[Text]" custT="1"/>
      <dgm:spPr>
        <a:ln>
          <a:solidFill>
            <a:srgbClr val="C0504D"/>
          </a:solidFill>
        </a:ln>
      </dgm:spPr>
      <dgm:t>
        <a:bodyPr/>
        <a:lstStyle/>
        <a:p>
          <a:r>
            <a:rPr lang="en-NZ" sz="1050" dirty="0" smtClean="0"/>
            <a:t> Plan assessment activities</a:t>
          </a:r>
          <a:endParaRPr lang="en-NZ" sz="1050" dirty="0"/>
        </a:p>
      </dgm:t>
    </dgm:pt>
    <dgm:pt modelId="{FDFC7B08-945F-4F50-9F9E-B377EEB6F8D4}" type="parTrans" cxnId="{606F71BF-D399-4AD2-81DD-1428C02E71D1}">
      <dgm:prSet/>
      <dgm:spPr/>
      <dgm:t>
        <a:bodyPr/>
        <a:lstStyle/>
        <a:p>
          <a:endParaRPr lang="en-NZ"/>
        </a:p>
      </dgm:t>
    </dgm:pt>
    <dgm:pt modelId="{456CB745-0A4F-4BEE-87A2-D603D671C8DC}" type="sibTrans" cxnId="{606F71BF-D399-4AD2-81DD-1428C02E71D1}">
      <dgm:prSet/>
      <dgm:spPr/>
      <dgm:t>
        <a:bodyPr/>
        <a:lstStyle/>
        <a:p>
          <a:endParaRPr lang="en-NZ"/>
        </a:p>
      </dgm:t>
    </dgm:pt>
    <dgm:pt modelId="{46E7BDAB-18DF-498B-90B1-7372C23D95A7}" type="pres">
      <dgm:prSet presAssocID="{519FEDC1-6922-41C6-8687-750A0F6FB42C}" presName="cycleMatrixDiagram" presStyleCnt="0">
        <dgm:presLayoutVars>
          <dgm:chMax val="1"/>
          <dgm:dir/>
          <dgm:animLvl val="lvl"/>
          <dgm:resizeHandles val="exact"/>
        </dgm:presLayoutVars>
      </dgm:prSet>
      <dgm:spPr/>
      <dgm:t>
        <a:bodyPr/>
        <a:lstStyle/>
        <a:p>
          <a:endParaRPr lang="en-NZ"/>
        </a:p>
      </dgm:t>
    </dgm:pt>
    <dgm:pt modelId="{54AB6BBC-C8A1-45BF-B05D-B2DB88292CC4}" type="pres">
      <dgm:prSet presAssocID="{519FEDC1-6922-41C6-8687-750A0F6FB42C}" presName="children" presStyleCnt="0"/>
      <dgm:spPr/>
    </dgm:pt>
    <dgm:pt modelId="{9E1C7382-41AE-44FE-990F-270EFFCC5292}" type="pres">
      <dgm:prSet presAssocID="{519FEDC1-6922-41C6-8687-750A0F6FB42C}" presName="child1group" presStyleCnt="0"/>
      <dgm:spPr/>
    </dgm:pt>
    <dgm:pt modelId="{C554ABBD-6809-4ECD-A4CB-2B678F0C93EA}" type="pres">
      <dgm:prSet presAssocID="{519FEDC1-6922-41C6-8687-750A0F6FB42C}" presName="child1" presStyleLbl="bgAcc1" presStyleIdx="0" presStyleCnt="4" custScaleX="121000" custScaleY="121000"/>
      <dgm:spPr/>
      <dgm:t>
        <a:bodyPr/>
        <a:lstStyle/>
        <a:p>
          <a:endParaRPr lang="en-NZ"/>
        </a:p>
      </dgm:t>
    </dgm:pt>
    <dgm:pt modelId="{21CAFB2C-7A6A-4DD4-AA7E-2BA4B9A08D0D}" type="pres">
      <dgm:prSet presAssocID="{519FEDC1-6922-41C6-8687-750A0F6FB42C}" presName="child1Text" presStyleLbl="bgAcc1" presStyleIdx="0" presStyleCnt="4">
        <dgm:presLayoutVars>
          <dgm:bulletEnabled val="1"/>
        </dgm:presLayoutVars>
      </dgm:prSet>
      <dgm:spPr/>
      <dgm:t>
        <a:bodyPr/>
        <a:lstStyle/>
        <a:p>
          <a:endParaRPr lang="en-NZ"/>
        </a:p>
      </dgm:t>
    </dgm:pt>
    <dgm:pt modelId="{D0DF4425-AD90-48EE-970A-918908113039}" type="pres">
      <dgm:prSet presAssocID="{519FEDC1-6922-41C6-8687-750A0F6FB42C}" presName="child2group" presStyleCnt="0"/>
      <dgm:spPr/>
    </dgm:pt>
    <dgm:pt modelId="{5ED73E4C-527C-46D6-A093-02385E7EE332}" type="pres">
      <dgm:prSet presAssocID="{519FEDC1-6922-41C6-8687-750A0F6FB42C}" presName="child2" presStyleLbl="bgAcc1" presStyleIdx="1" presStyleCnt="4" custScaleX="121000" custScaleY="121000"/>
      <dgm:spPr/>
      <dgm:t>
        <a:bodyPr/>
        <a:lstStyle/>
        <a:p>
          <a:endParaRPr lang="en-NZ"/>
        </a:p>
      </dgm:t>
    </dgm:pt>
    <dgm:pt modelId="{B8F97000-1793-45C5-880C-4A3B4D962379}" type="pres">
      <dgm:prSet presAssocID="{519FEDC1-6922-41C6-8687-750A0F6FB42C}" presName="child2Text" presStyleLbl="bgAcc1" presStyleIdx="1" presStyleCnt="4">
        <dgm:presLayoutVars>
          <dgm:bulletEnabled val="1"/>
        </dgm:presLayoutVars>
      </dgm:prSet>
      <dgm:spPr/>
      <dgm:t>
        <a:bodyPr/>
        <a:lstStyle/>
        <a:p>
          <a:endParaRPr lang="en-NZ"/>
        </a:p>
      </dgm:t>
    </dgm:pt>
    <dgm:pt modelId="{ACDB812C-F0B3-4953-9B90-E7B8D152027C}" type="pres">
      <dgm:prSet presAssocID="{519FEDC1-6922-41C6-8687-750A0F6FB42C}" presName="child3group" presStyleCnt="0"/>
      <dgm:spPr/>
    </dgm:pt>
    <dgm:pt modelId="{ED405A1A-0681-48E4-9AD2-8E82D6D9BC6E}" type="pres">
      <dgm:prSet presAssocID="{519FEDC1-6922-41C6-8687-750A0F6FB42C}" presName="child3" presStyleLbl="bgAcc1" presStyleIdx="2" presStyleCnt="4" custScaleX="121000" custScaleY="121000"/>
      <dgm:spPr/>
      <dgm:t>
        <a:bodyPr/>
        <a:lstStyle/>
        <a:p>
          <a:endParaRPr lang="en-NZ"/>
        </a:p>
      </dgm:t>
    </dgm:pt>
    <dgm:pt modelId="{456DCC65-DA90-40D7-9A5B-EA37D3C4558C}" type="pres">
      <dgm:prSet presAssocID="{519FEDC1-6922-41C6-8687-750A0F6FB42C}" presName="child3Text" presStyleLbl="bgAcc1" presStyleIdx="2" presStyleCnt="4">
        <dgm:presLayoutVars>
          <dgm:bulletEnabled val="1"/>
        </dgm:presLayoutVars>
      </dgm:prSet>
      <dgm:spPr/>
      <dgm:t>
        <a:bodyPr/>
        <a:lstStyle/>
        <a:p>
          <a:endParaRPr lang="en-NZ"/>
        </a:p>
      </dgm:t>
    </dgm:pt>
    <dgm:pt modelId="{F18638C2-B6E0-4BE1-B153-7DFF2F4209CA}" type="pres">
      <dgm:prSet presAssocID="{519FEDC1-6922-41C6-8687-750A0F6FB42C}" presName="child4group" presStyleCnt="0"/>
      <dgm:spPr/>
    </dgm:pt>
    <dgm:pt modelId="{1BE7A591-BF12-4A09-BE60-652789048CDF}" type="pres">
      <dgm:prSet presAssocID="{519FEDC1-6922-41C6-8687-750A0F6FB42C}" presName="child4" presStyleLbl="bgAcc1" presStyleIdx="3" presStyleCnt="4" custScaleX="121000" custScaleY="121000"/>
      <dgm:spPr/>
      <dgm:t>
        <a:bodyPr/>
        <a:lstStyle/>
        <a:p>
          <a:endParaRPr lang="en-NZ"/>
        </a:p>
      </dgm:t>
    </dgm:pt>
    <dgm:pt modelId="{A0336357-00AE-4A65-AAA2-CE472381AD2F}" type="pres">
      <dgm:prSet presAssocID="{519FEDC1-6922-41C6-8687-750A0F6FB42C}" presName="child4Text" presStyleLbl="bgAcc1" presStyleIdx="3" presStyleCnt="4">
        <dgm:presLayoutVars>
          <dgm:bulletEnabled val="1"/>
        </dgm:presLayoutVars>
      </dgm:prSet>
      <dgm:spPr/>
      <dgm:t>
        <a:bodyPr/>
        <a:lstStyle/>
        <a:p>
          <a:endParaRPr lang="en-NZ"/>
        </a:p>
      </dgm:t>
    </dgm:pt>
    <dgm:pt modelId="{0CB19F45-42A1-4F22-A0DD-896DF7DF0293}" type="pres">
      <dgm:prSet presAssocID="{519FEDC1-6922-41C6-8687-750A0F6FB42C}" presName="childPlaceholder" presStyleCnt="0"/>
      <dgm:spPr/>
    </dgm:pt>
    <dgm:pt modelId="{BDA1CE3B-D67D-4099-BB14-CDFB832AB5D9}" type="pres">
      <dgm:prSet presAssocID="{519FEDC1-6922-41C6-8687-750A0F6FB42C}" presName="circle" presStyleCnt="0"/>
      <dgm:spPr/>
    </dgm:pt>
    <dgm:pt modelId="{9DB7909B-6B69-4622-9E86-7B8BC972FB7E}" type="pres">
      <dgm:prSet presAssocID="{519FEDC1-6922-41C6-8687-750A0F6FB42C}" presName="quadrant1" presStyleLbl="node1" presStyleIdx="0" presStyleCnt="4">
        <dgm:presLayoutVars>
          <dgm:chMax val="1"/>
          <dgm:bulletEnabled val="1"/>
        </dgm:presLayoutVars>
      </dgm:prSet>
      <dgm:spPr/>
      <dgm:t>
        <a:bodyPr/>
        <a:lstStyle/>
        <a:p>
          <a:endParaRPr lang="en-NZ"/>
        </a:p>
      </dgm:t>
    </dgm:pt>
    <dgm:pt modelId="{56E0D4AD-986B-41D3-8037-C806739F01D5}" type="pres">
      <dgm:prSet presAssocID="{519FEDC1-6922-41C6-8687-750A0F6FB42C}" presName="quadrant2" presStyleLbl="node1" presStyleIdx="1" presStyleCnt="4">
        <dgm:presLayoutVars>
          <dgm:chMax val="1"/>
          <dgm:bulletEnabled val="1"/>
        </dgm:presLayoutVars>
      </dgm:prSet>
      <dgm:spPr/>
      <dgm:t>
        <a:bodyPr/>
        <a:lstStyle/>
        <a:p>
          <a:endParaRPr lang="en-NZ"/>
        </a:p>
      </dgm:t>
    </dgm:pt>
    <dgm:pt modelId="{F409D440-2DC6-451D-B149-706D74A169D3}" type="pres">
      <dgm:prSet presAssocID="{519FEDC1-6922-41C6-8687-750A0F6FB42C}" presName="quadrant3" presStyleLbl="node1" presStyleIdx="2" presStyleCnt="4">
        <dgm:presLayoutVars>
          <dgm:chMax val="1"/>
          <dgm:bulletEnabled val="1"/>
        </dgm:presLayoutVars>
      </dgm:prSet>
      <dgm:spPr/>
      <dgm:t>
        <a:bodyPr/>
        <a:lstStyle/>
        <a:p>
          <a:endParaRPr lang="en-NZ"/>
        </a:p>
      </dgm:t>
    </dgm:pt>
    <dgm:pt modelId="{3803A756-093A-4625-82D2-2319E2FEAE4F}" type="pres">
      <dgm:prSet presAssocID="{519FEDC1-6922-41C6-8687-750A0F6FB42C}" presName="quadrant4" presStyleLbl="node1" presStyleIdx="3" presStyleCnt="4">
        <dgm:presLayoutVars>
          <dgm:chMax val="1"/>
          <dgm:bulletEnabled val="1"/>
        </dgm:presLayoutVars>
      </dgm:prSet>
      <dgm:spPr/>
      <dgm:t>
        <a:bodyPr/>
        <a:lstStyle/>
        <a:p>
          <a:endParaRPr lang="en-NZ"/>
        </a:p>
      </dgm:t>
    </dgm:pt>
    <dgm:pt modelId="{41E3D135-8A6E-4716-8423-254FF5FA45BA}" type="pres">
      <dgm:prSet presAssocID="{519FEDC1-6922-41C6-8687-750A0F6FB42C}" presName="quadrantPlaceholder" presStyleCnt="0"/>
      <dgm:spPr/>
    </dgm:pt>
    <dgm:pt modelId="{7C3BE968-0FAE-41AA-B10E-5C7FC8CDB9B1}" type="pres">
      <dgm:prSet presAssocID="{519FEDC1-6922-41C6-8687-750A0F6FB42C}" presName="center1" presStyleLbl="fgShp" presStyleIdx="0" presStyleCnt="2"/>
      <dgm:spPr/>
    </dgm:pt>
    <dgm:pt modelId="{F3A09696-DBEA-4AD0-9225-351929331CE4}" type="pres">
      <dgm:prSet presAssocID="{519FEDC1-6922-41C6-8687-750A0F6FB42C}" presName="center2" presStyleLbl="fgShp" presStyleIdx="1" presStyleCnt="2"/>
      <dgm:spPr/>
    </dgm:pt>
  </dgm:ptLst>
  <dgm:cxnLst>
    <dgm:cxn modelId="{87F32DE5-E3F2-2E46-8CEF-13F960AD1DB7}" type="presOf" srcId="{869AE793-286A-4AA2-8284-F174D60E43C9}" destId="{A0336357-00AE-4A65-AAA2-CE472381AD2F}" srcOrd="1" destOrd="0" presId="urn:microsoft.com/office/officeart/2005/8/layout/cycle4#1"/>
    <dgm:cxn modelId="{D01869B3-0D20-426D-97C9-CC5710B9075E}" srcId="{DBA30344-A2D5-49C4-A191-9EEFF717D2B7}" destId="{EFB20424-7DD7-488D-879F-EF9BC081B619}" srcOrd="0" destOrd="0" parTransId="{FD741360-2775-4A9B-B286-BCC5D7758904}" sibTransId="{338F38FE-ABAB-4C2E-915F-EF8C16154AAF}"/>
    <dgm:cxn modelId="{8260FCE7-603A-1146-AA84-5129C96C2A26}" type="presOf" srcId="{EFB20424-7DD7-488D-879F-EF9BC081B619}" destId="{B8F97000-1793-45C5-880C-4A3B4D962379}" srcOrd="1" destOrd="0" presId="urn:microsoft.com/office/officeart/2005/8/layout/cycle4#1"/>
    <dgm:cxn modelId="{C55C215F-3900-4C79-95EC-9B1779C1A146}" srcId="{519FEDC1-6922-41C6-8687-750A0F6FB42C}" destId="{12A96A1A-F6EE-4BE8-B10B-10F3357BF0A8}" srcOrd="3" destOrd="0" parTransId="{3DAB7A51-6CA0-4096-AEFA-E6333EA2EF22}" sibTransId="{41DB8DE5-CCCA-4A8E-94CC-3C51E7D0184A}"/>
    <dgm:cxn modelId="{18AD4404-A267-2349-B864-F4CCA4701098}" type="presOf" srcId="{509DD9AF-F69A-4F69-9BAC-71FAFA97E63B}" destId="{21CAFB2C-7A6A-4DD4-AA7E-2BA4B9A08D0D}" srcOrd="1" destOrd="0" presId="urn:microsoft.com/office/officeart/2005/8/layout/cycle4#1"/>
    <dgm:cxn modelId="{606F71BF-D399-4AD2-81DD-1428C02E71D1}" srcId="{3ECDDB34-77B6-4D2B-9A72-7638291EA52E}" destId="{509DD9AF-F69A-4F69-9BAC-71FAFA97E63B}" srcOrd="0" destOrd="0" parTransId="{FDFC7B08-945F-4F50-9F9E-B377EEB6F8D4}" sibTransId="{456CB745-0A4F-4BEE-87A2-D603D671C8DC}"/>
    <dgm:cxn modelId="{325D0068-2C21-CD40-B4CD-50260B60C323}" type="presOf" srcId="{EFB20424-7DD7-488D-879F-EF9BC081B619}" destId="{5ED73E4C-527C-46D6-A093-02385E7EE332}" srcOrd="0" destOrd="0" presId="urn:microsoft.com/office/officeart/2005/8/layout/cycle4#1"/>
    <dgm:cxn modelId="{3BB1DAFC-A50F-7C45-926C-E4B05A09B2FE}" type="presOf" srcId="{285274E1-A9A3-4C80-908A-8590AD7229E3}" destId="{C554ABBD-6809-4ECD-A4CB-2B678F0C93EA}" srcOrd="0" destOrd="1" presId="urn:microsoft.com/office/officeart/2005/8/layout/cycle4#1"/>
    <dgm:cxn modelId="{F4343B00-6674-41E0-A0EE-B1321DB693EA}" srcId="{1D8BE131-B851-45B2-9789-96D97C250F9A}" destId="{E1B96EC9-B15D-4DD1-A788-017B11535837}" srcOrd="0" destOrd="0" parTransId="{8EAFBD91-3FEC-4FF9-BDF8-EA21A72D8660}" sibTransId="{A2AE7B89-A6E2-41F4-BCF8-784A6268E188}"/>
    <dgm:cxn modelId="{6CFAE6E1-965B-45C0-9A4F-F1BD6CE14B4C}" srcId="{519FEDC1-6922-41C6-8687-750A0F6FB42C}" destId="{3ECDDB34-77B6-4D2B-9A72-7638291EA52E}" srcOrd="0" destOrd="0" parTransId="{FB6C1808-C061-4783-8AB9-1EA197C6AA64}" sibTransId="{3DCB298C-013F-4988-99DD-9812D4A2B060}"/>
    <dgm:cxn modelId="{1A4FA349-D3F5-F34B-8779-A78CB3CBF2F4}" type="presOf" srcId="{509DD9AF-F69A-4F69-9BAC-71FAFA97E63B}" destId="{C554ABBD-6809-4ECD-A4CB-2B678F0C93EA}" srcOrd="0" destOrd="0" presId="urn:microsoft.com/office/officeart/2005/8/layout/cycle4#1"/>
    <dgm:cxn modelId="{47B4E8A2-660F-41FE-96AB-D47AAA7E851A}" srcId="{519FEDC1-6922-41C6-8687-750A0F6FB42C}" destId="{1D8BE131-B851-45B2-9789-96D97C250F9A}" srcOrd="2" destOrd="0" parTransId="{E20125E7-D209-41D6-B0FD-D4E4D88C2EC7}" sibTransId="{EC10BD66-6EAC-4925-B03D-91B494ECBA65}"/>
    <dgm:cxn modelId="{B192161D-D5DA-AF45-BF5C-FD526B363B99}" type="presOf" srcId="{12A96A1A-F6EE-4BE8-B10B-10F3357BF0A8}" destId="{3803A756-093A-4625-82D2-2319E2FEAE4F}" srcOrd="0" destOrd="0" presId="urn:microsoft.com/office/officeart/2005/8/layout/cycle4#1"/>
    <dgm:cxn modelId="{4F1C43E7-4C56-4EF6-BE0F-365138192B22}" srcId="{12A96A1A-F6EE-4BE8-B10B-10F3357BF0A8}" destId="{869AE793-286A-4AA2-8284-F174D60E43C9}" srcOrd="0" destOrd="0" parTransId="{10E447AB-98FC-44A0-9B63-3C9AD9901524}" sibTransId="{D9F93003-AD72-4077-AA9C-45ADE4AA39C4}"/>
    <dgm:cxn modelId="{F9CF8088-3EFC-41BF-AED6-E16FE5B45847}" srcId="{3ECDDB34-77B6-4D2B-9A72-7638291EA52E}" destId="{285274E1-A9A3-4C80-908A-8590AD7229E3}" srcOrd="1" destOrd="0" parTransId="{D6F24DCC-939C-4790-91CF-EA62FE9BE84B}" sibTransId="{981A913E-7A9D-4F59-8F06-E1119E330D25}"/>
    <dgm:cxn modelId="{AC8C241F-3926-3C42-9F43-B837FC7CBC4F}" type="presOf" srcId="{3ECDDB34-77B6-4D2B-9A72-7638291EA52E}" destId="{9DB7909B-6B69-4622-9E86-7B8BC972FB7E}" srcOrd="0" destOrd="0" presId="urn:microsoft.com/office/officeart/2005/8/layout/cycle4#1"/>
    <dgm:cxn modelId="{A168AEEF-C361-B541-A00A-0BE80FD60171}" type="presOf" srcId="{1D8BE131-B851-45B2-9789-96D97C250F9A}" destId="{F409D440-2DC6-451D-B149-706D74A169D3}" srcOrd="0" destOrd="0" presId="urn:microsoft.com/office/officeart/2005/8/layout/cycle4#1"/>
    <dgm:cxn modelId="{EBA86F63-290B-E348-84FD-9D7E138E885C}" type="presOf" srcId="{E1B96EC9-B15D-4DD1-A788-017B11535837}" destId="{ED405A1A-0681-48E4-9AD2-8E82D6D9BC6E}" srcOrd="0" destOrd="0" presId="urn:microsoft.com/office/officeart/2005/8/layout/cycle4#1"/>
    <dgm:cxn modelId="{B34EB9DF-97E4-8742-A4A5-7F669C71CB03}" type="presOf" srcId="{869AE793-286A-4AA2-8284-F174D60E43C9}" destId="{1BE7A591-BF12-4A09-BE60-652789048CDF}" srcOrd="0" destOrd="0" presId="urn:microsoft.com/office/officeart/2005/8/layout/cycle4#1"/>
    <dgm:cxn modelId="{3CBAF25C-9942-6A47-9A7A-3430461FB17E}" type="presOf" srcId="{E1B96EC9-B15D-4DD1-A788-017B11535837}" destId="{456DCC65-DA90-40D7-9A5B-EA37D3C4558C}" srcOrd="1" destOrd="0" presId="urn:microsoft.com/office/officeart/2005/8/layout/cycle4#1"/>
    <dgm:cxn modelId="{03D4FB17-F18E-504B-A9B2-B00175075DFE}" type="presOf" srcId="{DBA30344-A2D5-49C4-A191-9EEFF717D2B7}" destId="{56E0D4AD-986B-41D3-8037-C806739F01D5}" srcOrd="0" destOrd="0" presId="urn:microsoft.com/office/officeart/2005/8/layout/cycle4#1"/>
    <dgm:cxn modelId="{C2E3921A-EF1A-E24D-9CCA-B5FA19DC542E}" type="presOf" srcId="{519FEDC1-6922-41C6-8687-750A0F6FB42C}" destId="{46E7BDAB-18DF-498B-90B1-7372C23D95A7}" srcOrd="0" destOrd="0" presId="urn:microsoft.com/office/officeart/2005/8/layout/cycle4#1"/>
    <dgm:cxn modelId="{3CB75E0F-DDEC-4FE0-BBEC-DC2C961B6B53}" srcId="{519FEDC1-6922-41C6-8687-750A0F6FB42C}" destId="{DBA30344-A2D5-49C4-A191-9EEFF717D2B7}" srcOrd="1" destOrd="0" parTransId="{E9278A76-D185-4674-898F-918CDF1B3781}" sibTransId="{0EFC61CB-B470-4CB6-BB0B-E15C58359E53}"/>
    <dgm:cxn modelId="{08F6F71D-2957-EC46-928F-328D3EE78A35}" type="presOf" srcId="{285274E1-A9A3-4C80-908A-8590AD7229E3}" destId="{21CAFB2C-7A6A-4DD4-AA7E-2BA4B9A08D0D}" srcOrd="1" destOrd="1" presId="urn:microsoft.com/office/officeart/2005/8/layout/cycle4#1"/>
    <dgm:cxn modelId="{0BBC4247-A072-1349-ADFB-0F0101F41B18}" type="presParOf" srcId="{46E7BDAB-18DF-498B-90B1-7372C23D95A7}" destId="{54AB6BBC-C8A1-45BF-B05D-B2DB88292CC4}" srcOrd="0" destOrd="0" presId="urn:microsoft.com/office/officeart/2005/8/layout/cycle4#1"/>
    <dgm:cxn modelId="{F59C1C44-E6C4-5E4D-87B3-1085927D0418}" type="presParOf" srcId="{54AB6BBC-C8A1-45BF-B05D-B2DB88292CC4}" destId="{9E1C7382-41AE-44FE-990F-270EFFCC5292}" srcOrd="0" destOrd="0" presId="urn:microsoft.com/office/officeart/2005/8/layout/cycle4#1"/>
    <dgm:cxn modelId="{EC4C3243-4667-024C-8EB1-10CFD82F89CC}" type="presParOf" srcId="{9E1C7382-41AE-44FE-990F-270EFFCC5292}" destId="{C554ABBD-6809-4ECD-A4CB-2B678F0C93EA}" srcOrd="0" destOrd="0" presId="urn:microsoft.com/office/officeart/2005/8/layout/cycle4#1"/>
    <dgm:cxn modelId="{A79BDF16-84A8-C34E-88A8-DA94D4BF962A}" type="presParOf" srcId="{9E1C7382-41AE-44FE-990F-270EFFCC5292}" destId="{21CAFB2C-7A6A-4DD4-AA7E-2BA4B9A08D0D}" srcOrd="1" destOrd="0" presId="urn:microsoft.com/office/officeart/2005/8/layout/cycle4#1"/>
    <dgm:cxn modelId="{2A8EE97B-5996-BA4B-9BF6-CC3E7370EC68}" type="presParOf" srcId="{54AB6BBC-C8A1-45BF-B05D-B2DB88292CC4}" destId="{D0DF4425-AD90-48EE-970A-918908113039}" srcOrd="1" destOrd="0" presId="urn:microsoft.com/office/officeart/2005/8/layout/cycle4#1"/>
    <dgm:cxn modelId="{035E60BD-5573-6C40-A698-7B1C5F4A2F93}" type="presParOf" srcId="{D0DF4425-AD90-48EE-970A-918908113039}" destId="{5ED73E4C-527C-46D6-A093-02385E7EE332}" srcOrd="0" destOrd="0" presId="urn:microsoft.com/office/officeart/2005/8/layout/cycle4#1"/>
    <dgm:cxn modelId="{95A2ED3C-2330-E54E-A92A-0115E858C706}" type="presParOf" srcId="{D0DF4425-AD90-48EE-970A-918908113039}" destId="{B8F97000-1793-45C5-880C-4A3B4D962379}" srcOrd="1" destOrd="0" presId="urn:microsoft.com/office/officeart/2005/8/layout/cycle4#1"/>
    <dgm:cxn modelId="{CE76A1FA-7CA8-AC42-A66C-070CA07B6984}" type="presParOf" srcId="{54AB6BBC-C8A1-45BF-B05D-B2DB88292CC4}" destId="{ACDB812C-F0B3-4953-9B90-E7B8D152027C}" srcOrd="2" destOrd="0" presId="urn:microsoft.com/office/officeart/2005/8/layout/cycle4#1"/>
    <dgm:cxn modelId="{7C421052-D2F2-BD43-BFFE-2EBF3A1CE7BA}" type="presParOf" srcId="{ACDB812C-F0B3-4953-9B90-E7B8D152027C}" destId="{ED405A1A-0681-48E4-9AD2-8E82D6D9BC6E}" srcOrd="0" destOrd="0" presId="urn:microsoft.com/office/officeart/2005/8/layout/cycle4#1"/>
    <dgm:cxn modelId="{B9541C72-7D70-0E40-82C8-54923C500749}" type="presParOf" srcId="{ACDB812C-F0B3-4953-9B90-E7B8D152027C}" destId="{456DCC65-DA90-40D7-9A5B-EA37D3C4558C}" srcOrd="1" destOrd="0" presId="urn:microsoft.com/office/officeart/2005/8/layout/cycle4#1"/>
    <dgm:cxn modelId="{A7D164E0-C2B0-494F-AB1E-A1EAD3E37AC5}" type="presParOf" srcId="{54AB6BBC-C8A1-45BF-B05D-B2DB88292CC4}" destId="{F18638C2-B6E0-4BE1-B153-7DFF2F4209CA}" srcOrd="3" destOrd="0" presId="urn:microsoft.com/office/officeart/2005/8/layout/cycle4#1"/>
    <dgm:cxn modelId="{30D1FCB5-BD2C-6F4B-B0EB-63B718C343D1}" type="presParOf" srcId="{F18638C2-B6E0-4BE1-B153-7DFF2F4209CA}" destId="{1BE7A591-BF12-4A09-BE60-652789048CDF}" srcOrd="0" destOrd="0" presId="urn:microsoft.com/office/officeart/2005/8/layout/cycle4#1"/>
    <dgm:cxn modelId="{D9193973-1980-9140-9E53-55D69057D720}" type="presParOf" srcId="{F18638C2-B6E0-4BE1-B153-7DFF2F4209CA}" destId="{A0336357-00AE-4A65-AAA2-CE472381AD2F}" srcOrd="1" destOrd="0" presId="urn:microsoft.com/office/officeart/2005/8/layout/cycle4#1"/>
    <dgm:cxn modelId="{FD6584B8-CBC4-1044-B3C7-E0CC4849ADEC}" type="presParOf" srcId="{54AB6BBC-C8A1-45BF-B05D-B2DB88292CC4}" destId="{0CB19F45-42A1-4F22-A0DD-896DF7DF0293}" srcOrd="4" destOrd="0" presId="urn:microsoft.com/office/officeart/2005/8/layout/cycle4#1"/>
    <dgm:cxn modelId="{823B1999-7B8C-A44D-9FBA-C0A7C60E274E}" type="presParOf" srcId="{46E7BDAB-18DF-498B-90B1-7372C23D95A7}" destId="{BDA1CE3B-D67D-4099-BB14-CDFB832AB5D9}" srcOrd="1" destOrd="0" presId="urn:microsoft.com/office/officeart/2005/8/layout/cycle4#1"/>
    <dgm:cxn modelId="{7C5D0CB1-E6C5-E642-9FD0-4508FB9F43F4}" type="presParOf" srcId="{BDA1CE3B-D67D-4099-BB14-CDFB832AB5D9}" destId="{9DB7909B-6B69-4622-9E86-7B8BC972FB7E}" srcOrd="0" destOrd="0" presId="urn:microsoft.com/office/officeart/2005/8/layout/cycle4#1"/>
    <dgm:cxn modelId="{6C0D757C-E3DE-5540-9310-C05A96593F8B}" type="presParOf" srcId="{BDA1CE3B-D67D-4099-BB14-CDFB832AB5D9}" destId="{56E0D4AD-986B-41D3-8037-C806739F01D5}" srcOrd="1" destOrd="0" presId="urn:microsoft.com/office/officeart/2005/8/layout/cycle4#1"/>
    <dgm:cxn modelId="{D7BDDF66-2F31-7348-8775-A40CCDE0B3DD}" type="presParOf" srcId="{BDA1CE3B-D67D-4099-BB14-CDFB832AB5D9}" destId="{F409D440-2DC6-451D-B149-706D74A169D3}" srcOrd="2" destOrd="0" presId="urn:microsoft.com/office/officeart/2005/8/layout/cycle4#1"/>
    <dgm:cxn modelId="{B3355B87-197B-5F4D-ADDA-1BF43E155323}" type="presParOf" srcId="{BDA1CE3B-D67D-4099-BB14-CDFB832AB5D9}" destId="{3803A756-093A-4625-82D2-2319E2FEAE4F}" srcOrd="3" destOrd="0" presId="urn:microsoft.com/office/officeart/2005/8/layout/cycle4#1"/>
    <dgm:cxn modelId="{5B1998DD-3118-654F-81F9-FE1C7D2B3608}" type="presParOf" srcId="{BDA1CE3B-D67D-4099-BB14-CDFB832AB5D9}" destId="{41E3D135-8A6E-4716-8423-254FF5FA45BA}" srcOrd="4" destOrd="0" presId="urn:microsoft.com/office/officeart/2005/8/layout/cycle4#1"/>
    <dgm:cxn modelId="{C37A5B88-CAFB-D644-B2A1-C649C70C8D90}" type="presParOf" srcId="{46E7BDAB-18DF-498B-90B1-7372C23D95A7}" destId="{7C3BE968-0FAE-41AA-B10E-5C7FC8CDB9B1}" srcOrd="2" destOrd="0" presId="urn:microsoft.com/office/officeart/2005/8/layout/cycle4#1"/>
    <dgm:cxn modelId="{52232310-F412-7845-B560-266415367BDB}" type="presParOf" srcId="{46E7BDAB-18DF-498B-90B1-7372C23D95A7}" destId="{F3A09696-DBEA-4AD0-9225-351929331CE4}" srcOrd="3" destOrd="0" presId="urn:microsoft.com/office/officeart/2005/8/layout/cycle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397177-D009-4898-B695-FC070E30C70A}" type="doc">
      <dgm:prSet loTypeId="urn:microsoft.com/office/officeart/2005/8/layout/radial6" loCatId="cycle" qsTypeId="urn:microsoft.com/office/officeart/2005/8/quickstyle/simple1" qsCatId="simple" csTypeId="urn:microsoft.com/office/officeart/2005/8/colors/colorful1" csCatId="colorful" phldr="1"/>
      <dgm:spPr/>
      <dgm:t>
        <a:bodyPr/>
        <a:lstStyle/>
        <a:p>
          <a:endParaRPr lang="en-NZ"/>
        </a:p>
      </dgm:t>
    </dgm:pt>
    <dgm:pt modelId="{B5CC8A3E-7857-4BD9-9AEF-31D4586C2379}">
      <dgm:prSet phldrT="[Text]"/>
      <dgm:spPr>
        <a:solidFill>
          <a:srgbClr val="C0504D"/>
        </a:solidFill>
      </dgm:spPr>
      <dgm:t>
        <a:bodyPr/>
        <a:lstStyle/>
        <a:p>
          <a:r>
            <a:rPr lang="en-NZ" dirty="0" smtClean="0"/>
            <a:t>High quality teacher judgments: appropriate, comparable and equitable</a:t>
          </a:r>
          <a:endParaRPr lang="en-NZ" dirty="0"/>
        </a:p>
      </dgm:t>
    </dgm:pt>
    <dgm:pt modelId="{0A6A4279-3CAA-4FD0-BE6C-376D45CE8505}" type="parTrans" cxnId="{A8F317CE-DE82-4570-B1DF-F840372DE375}">
      <dgm:prSet/>
      <dgm:spPr/>
      <dgm:t>
        <a:bodyPr/>
        <a:lstStyle/>
        <a:p>
          <a:endParaRPr lang="en-NZ"/>
        </a:p>
      </dgm:t>
    </dgm:pt>
    <dgm:pt modelId="{BF0FB4DC-C2FE-4A69-BD4D-A5A530EEA53C}" type="sibTrans" cxnId="{A8F317CE-DE82-4570-B1DF-F840372DE375}">
      <dgm:prSet/>
      <dgm:spPr/>
      <dgm:t>
        <a:bodyPr/>
        <a:lstStyle/>
        <a:p>
          <a:endParaRPr lang="en-NZ"/>
        </a:p>
      </dgm:t>
    </dgm:pt>
    <dgm:pt modelId="{F807A538-4D7F-46E4-864C-B53682F25AA7}">
      <dgm:prSet phldrT="[Text]"/>
      <dgm:spPr>
        <a:solidFill>
          <a:srgbClr val="9BBB59"/>
        </a:solidFill>
      </dgm:spPr>
      <dgm:t>
        <a:bodyPr/>
        <a:lstStyle/>
        <a:p>
          <a:r>
            <a:rPr lang="en-NZ" dirty="0" smtClean="0"/>
            <a:t>Conversations about planning for moderation, sharing expectations; collecting and analysing evidence of student learning </a:t>
          </a:r>
          <a:endParaRPr lang="en-NZ" dirty="0"/>
        </a:p>
      </dgm:t>
    </dgm:pt>
    <dgm:pt modelId="{E179F52D-CE18-4276-AE2D-C7D5625D021E}" type="parTrans" cxnId="{1C4858B7-E4CD-4C0E-99E7-F6B5ED9EAFAB}">
      <dgm:prSet/>
      <dgm:spPr/>
      <dgm:t>
        <a:bodyPr/>
        <a:lstStyle/>
        <a:p>
          <a:endParaRPr lang="en-NZ"/>
        </a:p>
      </dgm:t>
    </dgm:pt>
    <dgm:pt modelId="{62F576D0-896E-4651-91F5-4A0D29E01EC7}" type="sibTrans" cxnId="{1C4858B7-E4CD-4C0E-99E7-F6B5ED9EAFAB}">
      <dgm:prSet/>
      <dgm:spPr>
        <a:solidFill>
          <a:srgbClr val="9BBB59"/>
        </a:solidFill>
      </dgm:spPr>
      <dgm:t>
        <a:bodyPr/>
        <a:lstStyle/>
        <a:p>
          <a:endParaRPr lang="en-NZ"/>
        </a:p>
      </dgm:t>
    </dgm:pt>
    <dgm:pt modelId="{0C153E98-B94E-4F5E-A113-E428A647EDCB}">
      <dgm:prSet phldrT="[Text]"/>
      <dgm:spPr>
        <a:solidFill>
          <a:srgbClr val="4BACC6"/>
        </a:solidFill>
      </dgm:spPr>
      <dgm:t>
        <a:bodyPr/>
        <a:lstStyle/>
        <a:p>
          <a:r>
            <a:rPr lang="en-NZ" dirty="0" smtClean="0"/>
            <a:t>Comparison of that evidence against expectations, benchmarks or ‘standards’.</a:t>
          </a:r>
          <a:endParaRPr lang="en-NZ" dirty="0"/>
        </a:p>
      </dgm:t>
    </dgm:pt>
    <dgm:pt modelId="{22E3DF89-6643-4375-8570-929FD23ECAA1}" type="parTrans" cxnId="{138031AB-26AC-40E7-907E-CAAC40FBCC2B}">
      <dgm:prSet/>
      <dgm:spPr/>
      <dgm:t>
        <a:bodyPr/>
        <a:lstStyle/>
        <a:p>
          <a:endParaRPr lang="en-NZ"/>
        </a:p>
      </dgm:t>
    </dgm:pt>
    <dgm:pt modelId="{5A4E9CCD-2B2A-4FB9-B2B9-E424D550CCBA}" type="sibTrans" cxnId="{138031AB-26AC-40E7-907E-CAAC40FBCC2B}">
      <dgm:prSet/>
      <dgm:spPr>
        <a:solidFill>
          <a:srgbClr val="4BACC6"/>
        </a:solidFill>
      </dgm:spPr>
      <dgm:t>
        <a:bodyPr/>
        <a:lstStyle/>
        <a:p>
          <a:endParaRPr lang="en-NZ"/>
        </a:p>
      </dgm:t>
    </dgm:pt>
    <dgm:pt modelId="{102921EB-4676-47F9-85A6-87334C9F6FAB}">
      <dgm:prSet phldrT="[Text]"/>
      <dgm:spPr>
        <a:solidFill>
          <a:srgbClr val="8064A2"/>
        </a:solidFill>
      </dgm:spPr>
      <dgm:t>
        <a:bodyPr/>
        <a:lstStyle/>
        <a:p>
          <a:r>
            <a:rPr lang="en-NZ" dirty="0" smtClean="0"/>
            <a:t>Adjustment of judgments to align with common expectations, benchmarks or ‘standards’.</a:t>
          </a:r>
          <a:endParaRPr lang="en-NZ" dirty="0"/>
        </a:p>
      </dgm:t>
    </dgm:pt>
    <dgm:pt modelId="{8D049BCB-244A-4D7C-9BE3-3586177A39F3}" type="parTrans" cxnId="{198FB4B7-F57B-4F93-9F5D-53F50DA1D957}">
      <dgm:prSet/>
      <dgm:spPr/>
      <dgm:t>
        <a:bodyPr/>
        <a:lstStyle/>
        <a:p>
          <a:endParaRPr lang="en-NZ"/>
        </a:p>
      </dgm:t>
    </dgm:pt>
    <dgm:pt modelId="{B7532789-4704-485E-89AD-6A024C530803}" type="sibTrans" cxnId="{198FB4B7-F57B-4F93-9F5D-53F50DA1D957}">
      <dgm:prSet/>
      <dgm:spPr>
        <a:solidFill>
          <a:srgbClr val="8064A2"/>
        </a:solidFill>
      </dgm:spPr>
      <dgm:t>
        <a:bodyPr/>
        <a:lstStyle/>
        <a:p>
          <a:endParaRPr lang="en-NZ"/>
        </a:p>
      </dgm:t>
    </dgm:pt>
    <dgm:pt modelId="{3CD5FE8F-2CA0-41BF-8D5F-13CD57E8A46F}" type="pres">
      <dgm:prSet presAssocID="{FB397177-D009-4898-B695-FC070E30C70A}" presName="Name0" presStyleCnt="0">
        <dgm:presLayoutVars>
          <dgm:chMax val="1"/>
          <dgm:dir/>
          <dgm:animLvl val="ctr"/>
          <dgm:resizeHandles val="exact"/>
        </dgm:presLayoutVars>
      </dgm:prSet>
      <dgm:spPr/>
      <dgm:t>
        <a:bodyPr/>
        <a:lstStyle/>
        <a:p>
          <a:endParaRPr lang="en-NZ"/>
        </a:p>
      </dgm:t>
    </dgm:pt>
    <dgm:pt modelId="{F8221170-0D38-4464-A942-6CD45A8D41FE}" type="pres">
      <dgm:prSet presAssocID="{B5CC8A3E-7857-4BD9-9AEF-31D4586C2379}" presName="centerShape" presStyleLbl="node0" presStyleIdx="0" presStyleCnt="1" custScaleX="110000" custScaleY="110000"/>
      <dgm:spPr/>
      <dgm:t>
        <a:bodyPr/>
        <a:lstStyle/>
        <a:p>
          <a:endParaRPr lang="en-NZ"/>
        </a:p>
      </dgm:t>
    </dgm:pt>
    <dgm:pt modelId="{AA2E12A0-D6D3-415A-884E-13755927236F}" type="pres">
      <dgm:prSet presAssocID="{F807A538-4D7F-46E4-864C-B53682F25AA7}" presName="node" presStyleLbl="node1" presStyleIdx="0" presStyleCnt="3" custScaleX="133100" custScaleY="133100">
        <dgm:presLayoutVars>
          <dgm:bulletEnabled val="1"/>
        </dgm:presLayoutVars>
      </dgm:prSet>
      <dgm:spPr/>
      <dgm:t>
        <a:bodyPr/>
        <a:lstStyle/>
        <a:p>
          <a:endParaRPr lang="en-NZ"/>
        </a:p>
      </dgm:t>
    </dgm:pt>
    <dgm:pt modelId="{0014E07C-A67D-4DD2-921C-F0AE1BF4D639}" type="pres">
      <dgm:prSet presAssocID="{F807A538-4D7F-46E4-864C-B53682F25AA7}" presName="dummy" presStyleCnt="0"/>
      <dgm:spPr/>
    </dgm:pt>
    <dgm:pt modelId="{BF35007A-6293-45C9-B83F-E11175B56C05}" type="pres">
      <dgm:prSet presAssocID="{62F576D0-896E-4651-91F5-4A0D29E01EC7}" presName="sibTrans" presStyleLbl="sibTrans2D1" presStyleIdx="0" presStyleCnt="3"/>
      <dgm:spPr/>
      <dgm:t>
        <a:bodyPr/>
        <a:lstStyle/>
        <a:p>
          <a:endParaRPr lang="en-NZ"/>
        </a:p>
      </dgm:t>
    </dgm:pt>
    <dgm:pt modelId="{F111A602-E5C3-4A9E-99B2-8665E927B0DE}" type="pres">
      <dgm:prSet presAssocID="{0C153E98-B94E-4F5E-A113-E428A647EDCB}" presName="node" presStyleLbl="node1" presStyleIdx="1" presStyleCnt="3" custScaleX="133100" custScaleY="133100">
        <dgm:presLayoutVars>
          <dgm:bulletEnabled val="1"/>
        </dgm:presLayoutVars>
      </dgm:prSet>
      <dgm:spPr/>
      <dgm:t>
        <a:bodyPr/>
        <a:lstStyle/>
        <a:p>
          <a:endParaRPr lang="en-NZ"/>
        </a:p>
      </dgm:t>
    </dgm:pt>
    <dgm:pt modelId="{DC5D4BA7-01CE-4305-809F-A60D50532D6F}" type="pres">
      <dgm:prSet presAssocID="{0C153E98-B94E-4F5E-A113-E428A647EDCB}" presName="dummy" presStyleCnt="0"/>
      <dgm:spPr/>
    </dgm:pt>
    <dgm:pt modelId="{43666C62-AED7-4620-9307-D87660172D34}" type="pres">
      <dgm:prSet presAssocID="{5A4E9CCD-2B2A-4FB9-B2B9-E424D550CCBA}" presName="sibTrans" presStyleLbl="sibTrans2D1" presStyleIdx="1" presStyleCnt="3" custLinFactNeighborX="505" custLinFactNeighborY="-1596"/>
      <dgm:spPr/>
      <dgm:t>
        <a:bodyPr/>
        <a:lstStyle/>
        <a:p>
          <a:endParaRPr lang="en-NZ"/>
        </a:p>
      </dgm:t>
    </dgm:pt>
    <dgm:pt modelId="{815E7C2D-C2D9-4EEB-B9DE-8777CB3565F7}" type="pres">
      <dgm:prSet presAssocID="{102921EB-4676-47F9-85A6-87334C9F6FAB}" presName="node" presStyleLbl="node1" presStyleIdx="2" presStyleCnt="3" custScaleX="133100" custScaleY="133100">
        <dgm:presLayoutVars>
          <dgm:bulletEnabled val="1"/>
        </dgm:presLayoutVars>
      </dgm:prSet>
      <dgm:spPr/>
      <dgm:t>
        <a:bodyPr/>
        <a:lstStyle/>
        <a:p>
          <a:endParaRPr lang="en-NZ"/>
        </a:p>
      </dgm:t>
    </dgm:pt>
    <dgm:pt modelId="{175309DE-6980-42A1-96EE-FEA3CB7D5642}" type="pres">
      <dgm:prSet presAssocID="{102921EB-4676-47F9-85A6-87334C9F6FAB}" presName="dummy" presStyleCnt="0"/>
      <dgm:spPr/>
    </dgm:pt>
    <dgm:pt modelId="{48BB345C-8D5F-4953-880B-F16C5FD0B66B}" type="pres">
      <dgm:prSet presAssocID="{B7532789-4704-485E-89AD-6A024C530803}" presName="sibTrans" presStyleLbl="sibTrans2D1" presStyleIdx="2" presStyleCnt="3"/>
      <dgm:spPr/>
      <dgm:t>
        <a:bodyPr/>
        <a:lstStyle/>
        <a:p>
          <a:endParaRPr lang="en-NZ"/>
        </a:p>
      </dgm:t>
    </dgm:pt>
  </dgm:ptLst>
  <dgm:cxnLst>
    <dgm:cxn modelId="{4797B8FB-A5CE-AA44-B327-65355070F838}" type="presOf" srcId="{F807A538-4D7F-46E4-864C-B53682F25AA7}" destId="{AA2E12A0-D6D3-415A-884E-13755927236F}" srcOrd="0" destOrd="0" presId="urn:microsoft.com/office/officeart/2005/8/layout/radial6"/>
    <dgm:cxn modelId="{C747854D-7A0B-CC4A-A994-60BB1A336E54}" type="presOf" srcId="{5A4E9CCD-2B2A-4FB9-B2B9-E424D550CCBA}" destId="{43666C62-AED7-4620-9307-D87660172D34}" srcOrd="0" destOrd="0" presId="urn:microsoft.com/office/officeart/2005/8/layout/radial6"/>
    <dgm:cxn modelId="{334989A8-B85D-C848-A9F7-6F8E8076861D}" type="presOf" srcId="{FB397177-D009-4898-B695-FC070E30C70A}" destId="{3CD5FE8F-2CA0-41BF-8D5F-13CD57E8A46F}" srcOrd="0" destOrd="0" presId="urn:microsoft.com/office/officeart/2005/8/layout/radial6"/>
    <dgm:cxn modelId="{33A94D50-6883-374A-9EB8-91D7AC04A439}" type="presOf" srcId="{0C153E98-B94E-4F5E-A113-E428A647EDCB}" destId="{F111A602-E5C3-4A9E-99B2-8665E927B0DE}" srcOrd="0" destOrd="0" presId="urn:microsoft.com/office/officeart/2005/8/layout/radial6"/>
    <dgm:cxn modelId="{B224A80F-C408-3E45-A9FE-1D125989C77F}" type="presOf" srcId="{B5CC8A3E-7857-4BD9-9AEF-31D4586C2379}" destId="{F8221170-0D38-4464-A942-6CD45A8D41FE}" srcOrd="0" destOrd="0" presId="urn:microsoft.com/office/officeart/2005/8/layout/radial6"/>
    <dgm:cxn modelId="{A8F317CE-DE82-4570-B1DF-F840372DE375}" srcId="{FB397177-D009-4898-B695-FC070E30C70A}" destId="{B5CC8A3E-7857-4BD9-9AEF-31D4586C2379}" srcOrd="0" destOrd="0" parTransId="{0A6A4279-3CAA-4FD0-BE6C-376D45CE8505}" sibTransId="{BF0FB4DC-C2FE-4A69-BD4D-A5A530EEA53C}"/>
    <dgm:cxn modelId="{1C4858B7-E4CD-4C0E-99E7-F6B5ED9EAFAB}" srcId="{B5CC8A3E-7857-4BD9-9AEF-31D4586C2379}" destId="{F807A538-4D7F-46E4-864C-B53682F25AA7}" srcOrd="0" destOrd="0" parTransId="{E179F52D-CE18-4276-AE2D-C7D5625D021E}" sibTransId="{62F576D0-896E-4651-91F5-4A0D29E01EC7}"/>
    <dgm:cxn modelId="{02F6BBF4-91AE-0346-A547-3CE0DCE0927B}" type="presOf" srcId="{102921EB-4676-47F9-85A6-87334C9F6FAB}" destId="{815E7C2D-C2D9-4EEB-B9DE-8777CB3565F7}" srcOrd="0" destOrd="0" presId="urn:microsoft.com/office/officeart/2005/8/layout/radial6"/>
    <dgm:cxn modelId="{11F79DCE-74F0-C847-A2D1-ED61FDF75E3D}" type="presOf" srcId="{B7532789-4704-485E-89AD-6A024C530803}" destId="{48BB345C-8D5F-4953-880B-F16C5FD0B66B}" srcOrd="0" destOrd="0" presId="urn:microsoft.com/office/officeart/2005/8/layout/radial6"/>
    <dgm:cxn modelId="{DDF7D887-712F-1645-8840-244025D3CCA3}" type="presOf" srcId="{62F576D0-896E-4651-91F5-4A0D29E01EC7}" destId="{BF35007A-6293-45C9-B83F-E11175B56C05}" srcOrd="0" destOrd="0" presId="urn:microsoft.com/office/officeart/2005/8/layout/radial6"/>
    <dgm:cxn modelId="{198FB4B7-F57B-4F93-9F5D-53F50DA1D957}" srcId="{B5CC8A3E-7857-4BD9-9AEF-31D4586C2379}" destId="{102921EB-4676-47F9-85A6-87334C9F6FAB}" srcOrd="2" destOrd="0" parTransId="{8D049BCB-244A-4D7C-9BE3-3586177A39F3}" sibTransId="{B7532789-4704-485E-89AD-6A024C530803}"/>
    <dgm:cxn modelId="{138031AB-26AC-40E7-907E-CAAC40FBCC2B}" srcId="{B5CC8A3E-7857-4BD9-9AEF-31D4586C2379}" destId="{0C153E98-B94E-4F5E-A113-E428A647EDCB}" srcOrd="1" destOrd="0" parTransId="{22E3DF89-6643-4375-8570-929FD23ECAA1}" sibTransId="{5A4E9CCD-2B2A-4FB9-B2B9-E424D550CCBA}"/>
    <dgm:cxn modelId="{6D12955E-B305-144B-A1D1-44FE867FD2C5}" type="presParOf" srcId="{3CD5FE8F-2CA0-41BF-8D5F-13CD57E8A46F}" destId="{F8221170-0D38-4464-A942-6CD45A8D41FE}" srcOrd="0" destOrd="0" presId="urn:microsoft.com/office/officeart/2005/8/layout/radial6"/>
    <dgm:cxn modelId="{296BEE55-8311-C64C-9F5B-0E00A352599F}" type="presParOf" srcId="{3CD5FE8F-2CA0-41BF-8D5F-13CD57E8A46F}" destId="{AA2E12A0-D6D3-415A-884E-13755927236F}" srcOrd="1" destOrd="0" presId="urn:microsoft.com/office/officeart/2005/8/layout/radial6"/>
    <dgm:cxn modelId="{E315D677-836B-7341-B5F8-67E6FAF5BB41}" type="presParOf" srcId="{3CD5FE8F-2CA0-41BF-8D5F-13CD57E8A46F}" destId="{0014E07C-A67D-4DD2-921C-F0AE1BF4D639}" srcOrd="2" destOrd="0" presId="urn:microsoft.com/office/officeart/2005/8/layout/radial6"/>
    <dgm:cxn modelId="{9D55ECD3-5EA3-B84C-8E38-EF7A022EF4BF}" type="presParOf" srcId="{3CD5FE8F-2CA0-41BF-8D5F-13CD57E8A46F}" destId="{BF35007A-6293-45C9-B83F-E11175B56C05}" srcOrd="3" destOrd="0" presId="urn:microsoft.com/office/officeart/2005/8/layout/radial6"/>
    <dgm:cxn modelId="{CD8836D3-828D-BF4A-A7FB-A73DB25A4E07}" type="presParOf" srcId="{3CD5FE8F-2CA0-41BF-8D5F-13CD57E8A46F}" destId="{F111A602-E5C3-4A9E-99B2-8665E927B0DE}" srcOrd="4" destOrd="0" presId="urn:microsoft.com/office/officeart/2005/8/layout/radial6"/>
    <dgm:cxn modelId="{DBA8461C-6C99-CE42-B0D1-D2A7AE5DF6C9}" type="presParOf" srcId="{3CD5FE8F-2CA0-41BF-8D5F-13CD57E8A46F}" destId="{DC5D4BA7-01CE-4305-809F-A60D50532D6F}" srcOrd="5" destOrd="0" presId="urn:microsoft.com/office/officeart/2005/8/layout/radial6"/>
    <dgm:cxn modelId="{1D954E01-D8AE-7940-B6A0-D73B90342CF0}" type="presParOf" srcId="{3CD5FE8F-2CA0-41BF-8D5F-13CD57E8A46F}" destId="{43666C62-AED7-4620-9307-D87660172D34}" srcOrd="6" destOrd="0" presId="urn:microsoft.com/office/officeart/2005/8/layout/radial6"/>
    <dgm:cxn modelId="{F63D9610-9A0A-3E4C-9086-68CF45227CBD}" type="presParOf" srcId="{3CD5FE8F-2CA0-41BF-8D5F-13CD57E8A46F}" destId="{815E7C2D-C2D9-4EEB-B9DE-8777CB3565F7}" srcOrd="7" destOrd="0" presId="urn:microsoft.com/office/officeart/2005/8/layout/radial6"/>
    <dgm:cxn modelId="{12CBD1E1-9D78-F841-B80B-FE6C8E5A2FE3}" type="presParOf" srcId="{3CD5FE8F-2CA0-41BF-8D5F-13CD57E8A46F}" destId="{175309DE-6980-42A1-96EE-FEA3CB7D5642}" srcOrd="8" destOrd="0" presId="urn:microsoft.com/office/officeart/2005/8/layout/radial6"/>
    <dgm:cxn modelId="{BB4F5CDA-FB66-414B-BD0C-72023F69912B}" type="presParOf" srcId="{3CD5FE8F-2CA0-41BF-8D5F-13CD57E8A46F}" destId="{48BB345C-8D5F-4953-880B-F16C5FD0B66B}" srcOrd="9" destOrd="0" presId="urn:microsoft.com/office/officeart/2005/8/layout/radial6"/>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405A1A-0681-48E4-9AD2-8E82D6D9BC6E}">
      <dsp:nvSpPr>
        <dsp:cNvPr id="0" name=""/>
        <dsp:cNvSpPr/>
      </dsp:nvSpPr>
      <dsp:spPr>
        <a:xfrm>
          <a:off x="4301020" y="2560268"/>
          <a:ext cx="2367535" cy="1533626"/>
        </a:xfrm>
        <a:prstGeom prst="roundRect">
          <a:avLst>
            <a:gd name="adj" fmla="val 10000"/>
          </a:avLst>
        </a:prstGeom>
        <a:solidFill>
          <a:schemeClr val="lt1">
            <a:alpha val="90000"/>
            <a:hueOff val="0"/>
            <a:satOff val="0"/>
            <a:lumOff val="0"/>
            <a:alphaOff val="0"/>
          </a:schemeClr>
        </a:solidFill>
        <a:ln w="25400" cap="flat" cmpd="sng" algn="ctr">
          <a:solidFill>
            <a:srgbClr val="8064A2"/>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57150" lvl="1" indent="-57150" algn="r" defTabSz="444500">
            <a:lnSpc>
              <a:spcPct val="90000"/>
            </a:lnSpc>
            <a:spcBef>
              <a:spcPct val="0"/>
            </a:spcBef>
            <a:spcAft>
              <a:spcPct val="15000"/>
            </a:spcAft>
            <a:buChar char="••"/>
          </a:pPr>
          <a:r>
            <a:rPr lang="en-NZ" sz="1000" kern="1200" dirty="0" smtClean="0"/>
            <a:t>Demonstration of knowledge, process and skills in different contexts or curriculum areas</a:t>
          </a:r>
          <a:endParaRPr lang="en-NZ" sz="1000" kern="1200" dirty="0"/>
        </a:p>
      </dsp:txBody>
      <dsp:txXfrm>
        <a:off x="5044970" y="2977364"/>
        <a:ext cx="1589897" cy="1082841"/>
      </dsp:txXfrm>
    </dsp:sp>
    <dsp:sp modelId="{1BE7A591-BF12-4A09-BE60-652789048CDF}">
      <dsp:nvSpPr>
        <dsp:cNvPr id="0" name=""/>
        <dsp:cNvSpPr/>
      </dsp:nvSpPr>
      <dsp:spPr>
        <a:xfrm>
          <a:off x="1108605" y="2560268"/>
          <a:ext cx="2367535" cy="1533626"/>
        </a:xfrm>
        <a:prstGeom prst="roundRect">
          <a:avLst>
            <a:gd name="adj" fmla="val 10000"/>
          </a:avLst>
        </a:prstGeom>
        <a:solidFill>
          <a:schemeClr val="lt1">
            <a:alpha val="90000"/>
            <a:hueOff val="0"/>
            <a:satOff val="0"/>
            <a:lumOff val="0"/>
            <a:alphaOff val="0"/>
          </a:schemeClr>
        </a:solidFill>
        <a:ln w="25400" cap="flat" cmpd="sng" algn="ctr">
          <a:solidFill>
            <a:srgbClr val="4BACC6"/>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44500">
            <a:lnSpc>
              <a:spcPct val="90000"/>
            </a:lnSpc>
            <a:spcBef>
              <a:spcPct val="0"/>
            </a:spcBef>
            <a:spcAft>
              <a:spcPct val="15000"/>
            </a:spcAft>
            <a:buChar char="••"/>
          </a:pPr>
          <a:r>
            <a:rPr lang="en-NZ" sz="1000" kern="1200" dirty="0" smtClean="0"/>
            <a:t>Did task assess what intended to assess? Sufficient evidence of achievement to assign level or standard? Relative performance with other peers?</a:t>
          </a:r>
          <a:endParaRPr lang="en-NZ" sz="1000" kern="1200" dirty="0"/>
        </a:p>
      </dsp:txBody>
      <dsp:txXfrm>
        <a:off x="1142294" y="2977364"/>
        <a:ext cx="1589897" cy="1082841"/>
      </dsp:txXfrm>
    </dsp:sp>
    <dsp:sp modelId="{5ED73E4C-527C-46D6-A093-02385E7EE332}">
      <dsp:nvSpPr>
        <dsp:cNvPr id="0" name=""/>
        <dsp:cNvSpPr/>
      </dsp:nvSpPr>
      <dsp:spPr>
        <a:xfrm>
          <a:off x="4301020" y="-133083"/>
          <a:ext cx="2367535" cy="1533626"/>
        </a:xfrm>
        <a:prstGeom prst="roundRect">
          <a:avLst>
            <a:gd name="adj" fmla="val 10000"/>
          </a:avLst>
        </a:prstGeom>
        <a:solidFill>
          <a:schemeClr val="lt1">
            <a:alpha val="90000"/>
            <a:hueOff val="0"/>
            <a:satOff val="0"/>
            <a:lumOff val="0"/>
            <a:alphaOff val="0"/>
          </a:schemeClr>
        </a:solidFill>
        <a:ln w="25400" cap="flat" cmpd="sng" algn="ctr">
          <a:solidFill>
            <a:srgbClr val="9BBB59"/>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t" anchorCtr="0">
          <a:noAutofit/>
        </a:bodyPr>
        <a:lstStyle/>
        <a:p>
          <a:pPr marL="57150" lvl="1" indent="-57150" algn="r" defTabSz="466725">
            <a:lnSpc>
              <a:spcPct val="90000"/>
            </a:lnSpc>
            <a:spcBef>
              <a:spcPct val="0"/>
            </a:spcBef>
            <a:spcAft>
              <a:spcPct val="15000"/>
            </a:spcAft>
            <a:buChar char="••"/>
          </a:pPr>
          <a:r>
            <a:rPr lang="en-NZ" sz="1050" kern="1200" dirty="0" smtClean="0"/>
            <a:t>Clear indications of progress from first attempts to current performance</a:t>
          </a:r>
          <a:endParaRPr lang="en-NZ" sz="1050" kern="1200" dirty="0"/>
        </a:p>
      </dsp:txBody>
      <dsp:txXfrm>
        <a:off x="5044970" y="-99394"/>
        <a:ext cx="1589897" cy="1082841"/>
      </dsp:txXfrm>
    </dsp:sp>
    <dsp:sp modelId="{C554ABBD-6809-4ECD-A4CB-2B678F0C93EA}">
      <dsp:nvSpPr>
        <dsp:cNvPr id="0" name=""/>
        <dsp:cNvSpPr/>
      </dsp:nvSpPr>
      <dsp:spPr>
        <a:xfrm>
          <a:off x="1108605" y="-133083"/>
          <a:ext cx="2367535" cy="1533626"/>
        </a:xfrm>
        <a:prstGeom prst="roundRect">
          <a:avLst>
            <a:gd name="adj" fmla="val 10000"/>
          </a:avLst>
        </a:prstGeom>
        <a:solidFill>
          <a:schemeClr val="lt1">
            <a:alpha val="90000"/>
            <a:hueOff val="0"/>
            <a:satOff val="0"/>
            <a:lumOff val="0"/>
            <a:alphaOff val="0"/>
          </a:schemeClr>
        </a:solidFill>
        <a:ln w="25400" cap="flat" cmpd="sng" algn="ctr">
          <a:solidFill>
            <a:srgbClr val="C0504D"/>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t" anchorCtr="0">
          <a:noAutofit/>
        </a:bodyPr>
        <a:lstStyle/>
        <a:p>
          <a:pPr marL="57150" lvl="1" indent="-57150" algn="l" defTabSz="466725">
            <a:lnSpc>
              <a:spcPct val="90000"/>
            </a:lnSpc>
            <a:spcBef>
              <a:spcPct val="0"/>
            </a:spcBef>
            <a:spcAft>
              <a:spcPct val="15000"/>
            </a:spcAft>
            <a:buChar char="••"/>
          </a:pPr>
          <a:r>
            <a:rPr lang="en-NZ" sz="1050" kern="1200" dirty="0" smtClean="0"/>
            <a:t> Plan assessment activities</a:t>
          </a:r>
          <a:endParaRPr lang="en-NZ" sz="1050" kern="1200" dirty="0"/>
        </a:p>
        <a:p>
          <a:pPr marL="57150" lvl="1" indent="-57150" algn="l" defTabSz="466725">
            <a:lnSpc>
              <a:spcPct val="90000"/>
            </a:lnSpc>
            <a:spcBef>
              <a:spcPct val="0"/>
            </a:spcBef>
            <a:spcAft>
              <a:spcPct val="15000"/>
            </a:spcAft>
            <a:buChar char="••"/>
          </a:pPr>
          <a:r>
            <a:rPr lang="en-NZ" sz="1050" kern="1200" dirty="0" smtClean="0"/>
            <a:t>Reflection and discussion with peers to increase validity and consistency</a:t>
          </a:r>
          <a:endParaRPr lang="en-NZ" sz="1050" kern="1200" dirty="0"/>
        </a:p>
      </dsp:txBody>
      <dsp:txXfrm>
        <a:off x="1142294" y="-99394"/>
        <a:ext cx="1589897" cy="1082841"/>
      </dsp:txXfrm>
    </dsp:sp>
    <dsp:sp modelId="{9DB7909B-6B69-4622-9E86-7B8BC972FB7E}">
      <dsp:nvSpPr>
        <dsp:cNvPr id="0" name=""/>
        <dsp:cNvSpPr/>
      </dsp:nvSpPr>
      <dsp:spPr>
        <a:xfrm>
          <a:off x="2133941" y="225766"/>
          <a:ext cx="1715031" cy="1715031"/>
        </a:xfrm>
        <a:prstGeom prst="pieWedge">
          <a:avLst/>
        </a:prstGeom>
        <a:solidFill>
          <a:srgbClr val="C0504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NZ" sz="1400" kern="1200" dirty="0" smtClean="0"/>
            <a:t>Teacher collaboration</a:t>
          </a:r>
          <a:endParaRPr lang="en-NZ" sz="1400" kern="1200" dirty="0"/>
        </a:p>
      </dsp:txBody>
      <dsp:txXfrm>
        <a:off x="2636262" y="728087"/>
        <a:ext cx="1212710" cy="1212710"/>
      </dsp:txXfrm>
    </dsp:sp>
    <dsp:sp modelId="{56E0D4AD-986B-41D3-8037-C806739F01D5}">
      <dsp:nvSpPr>
        <dsp:cNvPr id="0" name=""/>
        <dsp:cNvSpPr/>
      </dsp:nvSpPr>
      <dsp:spPr>
        <a:xfrm rot="5400000">
          <a:off x="3928189" y="225766"/>
          <a:ext cx="1715031" cy="1715031"/>
        </a:xfrm>
        <a:prstGeom prst="pieWedge">
          <a:avLst/>
        </a:prstGeom>
        <a:solidFill>
          <a:srgbClr val="9BBB5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NZ" sz="1400" kern="1200" dirty="0" smtClean="0"/>
            <a:t>Student progress</a:t>
          </a:r>
          <a:endParaRPr lang="en-NZ" sz="1400" kern="1200" dirty="0"/>
        </a:p>
      </dsp:txBody>
      <dsp:txXfrm rot="-5400000">
        <a:off x="3928189" y="728087"/>
        <a:ext cx="1212710" cy="1212710"/>
      </dsp:txXfrm>
    </dsp:sp>
    <dsp:sp modelId="{F409D440-2DC6-451D-B149-706D74A169D3}">
      <dsp:nvSpPr>
        <dsp:cNvPr id="0" name=""/>
        <dsp:cNvSpPr/>
      </dsp:nvSpPr>
      <dsp:spPr>
        <a:xfrm rot="10800000">
          <a:off x="3928189" y="2020014"/>
          <a:ext cx="1715031" cy="1715031"/>
        </a:xfrm>
        <a:prstGeom prst="pieWedge">
          <a:avLst/>
        </a:prstGeom>
        <a:solidFill>
          <a:srgbClr val="8064A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NZ" sz="1400" kern="1200" dirty="0" smtClean="0"/>
            <a:t>Evidence</a:t>
          </a:r>
          <a:endParaRPr lang="en-NZ" sz="1400" kern="1200" dirty="0"/>
        </a:p>
      </dsp:txBody>
      <dsp:txXfrm rot="10800000">
        <a:off x="3928189" y="2020014"/>
        <a:ext cx="1212710" cy="1212710"/>
      </dsp:txXfrm>
    </dsp:sp>
    <dsp:sp modelId="{3803A756-093A-4625-82D2-2319E2FEAE4F}">
      <dsp:nvSpPr>
        <dsp:cNvPr id="0" name=""/>
        <dsp:cNvSpPr/>
      </dsp:nvSpPr>
      <dsp:spPr>
        <a:xfrm rot="16200000">
          <a:off x="2133941" y="2020014"/>
          <a:ext cx="1715031" cy="1715031"/>
        </a:xfrm>
        <a:prstGeom prst="pieWedge">
          <a:avLst/>
        </a:prstGeom>
        <a:solidFill>
          <a:srgbClr val="4BACC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NZ" sz="1400" kern="1200" dirty="0" smtClean="0"/>
            <a:t>Adequacy of evidence</a:t>
          </a:r>
          <a:endParaRPr lang="en-NZ" sz="1400" kern="1200" dirty="0"/>
        </a:p>
      </dsp:txBody>
      <dsp:txXfrm rot="5400000">
        <a:off x="2636262" y="2020014"/>
        <a:ext cx="1212710" cy="1212710"/>
      </dsp:txXfrm>
    </dsp:sp>
    <dsp:sp modelId="{7C3BE968-0FAE-41AA-B10E-5C7FC8CDB9B1}">
      <dsp:nvSpPr>
        <dsp:cNvPr id="0" name=""/>
        <dsp:cNvSpPr/>
      </dsp:nvSpPr>
      <dsp:spPr>
        <a:xfrm>
          <a:off x="3592510" y="1623932"/>
          <a:ext cx="592141" cy="514905"/>
        </a:xfrm>
        <a:prstGeom prst="circularArrow">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A09696-DBEA-4AD0-9225-351929331CE4}">
      <dsp:nvSpPr>
        <dsp:cNvPr id="0" name=""/>
        <dsp:cNvSpPr/>
      </dsp:nvSpPr>
      <dsp:spPr>
        <a:xfrm rot="10800000">
          <a:off x="3592510" y="1821973"/>
          <a:ext cx="592141" cy="514905"/>
        </a:xfrm>
        <a:prstGeom prst="circularArrow">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BB345C-8D5F-4953-880B-F16C5FD0B66B}">
      <dsp:nvSpPr>
        <dsp:cNvPr id="0" name=""/>
        <dsp:cNvSpPr/>
      </dsp:nvSpPr>
      <dsp:spPr>
        <a:xfrm>
          <a:off x="2113257" y="640118"/>
          <a:ext cx="3620125" cy="3620125"/>
        </a:xfrm>
        <a:prstGeom prst="blockArc">
          <a:avLst>
            <a:gd name="adj1" fmla="val 9000000"/>
            <a:gd name="adj2" fmla="val 16200000"/>
            <a:gd name="adj3" fmla="val 4641"/>
          </a:avLst>
        </a:prstGeom>
        <a:solidFill>
          <a:srgbClr val="8064A2"/>
        </a:solidFill>
        <a:ln>
          <a:noFill/>
        </a:ln>
        <a:effectLst/>
      </dsp:spPr>
      <dsp:style>
        <a:lnRef idx="0">
          <a:scrgbClr r="0" g="0" b="0"/>
        </a:lnRef>
        <a:fillRef idx="1">
          <a:scrgbClr r="0" g="0" b="0"/>
        </a:fillRef>
        <a:effectRef idx="0">
          <a:scrgbClr r="0" g="0" b="0"/>
        </a:effectRef>
        <a:fontRef idx="minor">
          <a:schemeClr val="lt1"/>
        </a:fontRef>
      </dsp:style>
    </dsp:sp>
    <dsp:sp modelId="{43666C62-AED7-4620-9307-D87660172D34}">
      <dsp:nvSpPr>
        <dsp:cNvPr id="0" name=""/>
        <dsp:cNvSpPr/>
      </dsp:nvSpPr>
      <dsp:spPr>
        <a:xfrm>
          <a:off x="2131539" y="582340"/>
          <a:ext cx="3620125" cy="3620125"/>
        </a:xfrm>
        <a:prstGeom prst="blockArc">
          <a:avLst>
            <a:gd name="adj1" fmla="val 1800000"/>
            <a:gd name="adj2" fmla="val 9000000"/>
            <a:gd name="adj3" fmla="val 4641"/>
          </a:avLst>
        </a:prstGeom>
        <a:solidFill>
          <a:srgbClr val="4BACC6"/>
        </a:solidFill>
        <a:ln>
          <a:noFill/>
        </a:ln>
        <a:effectLst/>
      </dsp:spPr>
      <dsp:style>
        <a:lnRef idx="0">
          <a:scrgbClr r="0" g="0" b="0"/>
        </a:lnRef>
        <a:fillRef idx="1">
          <a:scrgbClr r="0" g="0" b="0"/>
        </a:fillRef>
        <a:effectRef idx="0">
          <a:scrgbClr r="0" g="0" b="0"/>
        </a:effectRef>
        <a:fontRef idx="minor">
          <a:schemeClr val="lt1"/>
        </a:fontRef>
      </dsp:style>
    </dsp:sp>
    <dsp:sp modelId="{BF35007A-6293-45C9-B83F-E11175B56C05}">
      <dsp:nvSpPr>
        <dsp:cNvPr id="0" name=""/>
        <dsp:cNvSpPr/>
      </dsp:nvSpPr>
      <dsp:spPr>
        <a:xfrm>
          <a:off x="2113257" y="640118"/>
          <a:ext cx="3620125" cy="3620125"/>
        </a:xfrm>
        <a:prstGeom prst="blockArc">
          <a:avLst>
            <a:gd name="adj1" fmla="val 16200000"/>
            <a:gd name="adj2" fmla="val 1800000"/>
            <a:gd name="adj3" fmla="val 4641"/>
          </a:avLst>
        </a:prstGeom>
        <a:solidFill>
          <a:srgbClr val="9BBB59"/>
        </a:solidFill>
        <a:ln>
          <a:noFill/>
        </a:ln>
        <a:effectLst/>
      </dsp:spPr>
      <dsp:style>
        <a:lnRef idx="0">
          <a:scrgbClr r="0" g="0" b="0"/>
        </a:lnRef>
        <a:fillRef idx="1">
          <a:scrgbClr r="0" g="0" b="0"/>
        </a:fillRef>
        <a:effectRef idx="0">
          <a:scrgbClr r="0" g="0" b="0"/>
        </a:effectRef>
        <a:fontRef idx="minor">
          <a:schemeClr val="lt1"/>
        </a:fontRef>
      </dsp:style>
    </dsp:sp>
    <dsp:sp modelId="{F8221170-0D38-4464-A942-6CD45A8D41FE}">
      <dsp:nvSpPr>
        <dsp:cNvPr id="0" name=""/>
        <dsp:cNvSpPr/>
      </dsp:nvSpPr>
      <dsp:spPr>
        <a:xfrm>
          <a:off x="3006665" y="1533526"/>
          <a:ext cx="1833309" cy="1833309"/>
        </a:xfrm>
        <a:prstGeom prst="ellipse">
          <a:avLst/>
        </a:prstGeom>
        <a:solidFill>
          <a:srgbClr val="C0504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NZ" sz="1500" kern="1200" dirty="0" smtClean="0"/>
            <a:t>High quality teacher judgments: appropriate, comparable and equitable</a:t>
          </a:r>
          <a:endParaRPr lang="en-NZ" sz="1500" kern="1200" dirty="0"/>
        </a:p>
      </dsp:txBody>
      <dsp:txXfrm>
        <a:off x="3275147" y="1802008"/>
        <a:ext cx="1296345" cy="1296345"/>
      </dsp:txXfrm>
    </dsp:sp>
    <dsp:sp modelId="{AA2E12A0-D6D3-415A-884E-13755927236F}">
      <dsp:nvSpPr>
        <dsp:cNvPr id="0" name=""/>
        <dsp:cNvSpPr/>
      </dsp:nvSpPr>
      <dsp:spPr>
        <a:xfrm>
          <a:off x="3146913" y="-94288"/>
          <a:ext cx="1552812" cy="1552812"/>
        </a:xfrm>
        <a:prstGeom prst="ellipse">
          <a:avLst/>
        </a:prstGeom>
        <a:solidFill>
          <a:srgbClr val="9BBB5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NZ" sz="900" kern="1200" dirty="0" smtClean="0"/>
            <a:t>Conversations about planning for moderation, sharing expectations; collecting and analysing evidence of student learning </a:t>
          </a:r>
          <a:endParaRPr lang="en-NZ" sz="900" kern="1200" dirty="0"/>
        </a:p>
      </dsp:txBody>
      <dsp:txXfrm>
        <a:off x="3374317" y="133116"/>
        <a:ext cx="1098004" cy="1098004"/>
      </dsp:txXfrm>
    </dsp:sp>
    <dsp:sp modelId="{F111A602-E5C3-4A9E-99B2-8665E927B0DE}">
      <dsp:nvSpPr>
        <dsp:cNvPr id="0" name=""/>
        <dsp:cNvSpPr/>
      </dsp:nvSpPr>
      <dsp:spPr>
        <a:xfrm>
          <a:off x="4678101" y="2557805"/>
          <a:ext cx="1552812" cy="1552812"/>
        </a:xfrm>
        <a:prstGeom prst="ellipse">
          <a:avLst/>
        </a:prstGeom>
        <a:solidFill>
          <a:srgbClr val="4BACC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NZ" sz="900" kern="1200" dirty="0" smtClean="0"/>
            <a:t>Comparison of that evidence against expectations, benchmarks or ‘standards’.</a:t>
          </a:r>
          <a:endParaRPr lang="en-NZ" sz="900" kern="1200" dirty="0"/>
        </a:p>
      </dsp:txBody>
      <dsp:txXfrm>
        <a:off x="4905505" y="2785209"/>
        <a:ext cx="1098004" cy="1098004"/>
      </dsp:txXfrm>
    </dsp:sp>
    <dsp:sp modelId="{815E7C2D-C2D9-4EEB-B9DE-8777CB3565F7}">
      <dsp:nvSpPr>
        <dsp:cNvPr id="0" name=""/>
        <dsp:cNvSpPr/>
      </dsp:nvSpPr>
      <dsp:spPr>
        <a:xfrm>
          <a:off x="1615726" y="2557805"/>
          <a:ext cx="1552812" cy="1552812"/>
        </a:xfrm>
        <a:prstGeom prst="ellipse">
          <a:avLst/>
        </a:prstGeom>
        <a:solidFill>
          <a:srgbClr val="8064A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NZ" sz="900" kern="1200" dirty="0" smtClean="0"/>
            <a:t>Adjustment of judgments to align with common expectations, benchmarks or ‘standards’.</a:t>
          </a:r>
          <a:endParaRPr lang="en-NZ" sz="900" kern="1200" dirty="0"/>
        </a:p>
      </dsp:txBody>
      <dsp:txXfrm>
        <a:off x="1843130" y="2785209"/>
        <a:ext cx="1098004" cy="1098004"/>
      </dsp:txXfrm>
    </dsp:sp>
  </dsp:spTree>
</dsp:drawing>
</file>

<file path=ppt/diagrams/layout1.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eaLnBrk="1" hangingPunct="1">
              <a:defRPr sz="1200">
                <a:ea typeface="+mn-ea"/>
                <a:cs typeface="Arial" charset="0"/>
              </a:defRPr>
            </a:lvl1pPr>
          </a:lstStyle>
          <a:p>
            <a:pPr>
              <a:defRPr/>
            </a:pPr>
            <a:endParaRPr lang="en-US"/>
          </a:p>
        </p:txBody>
      </p:sp>
      <p:sp>
        <p:nvSpPr>
          <p:cNvPr id="3" name="Date Placeholder 2"/>
          <p:cNvSpPr>
            <a:spLocks noGrp="1"/>
          </p:cNvSpPr>
          <p:nvPr>
            <p:ph type="dt" sz="quarter" idx="1"/>
          </p:nvPr>
        </p:nvSpPr>
        <p:spPr>
          <a:xfrm>
            <a:off x="3854450" y="0"/>
            <a:ext cx="2949575"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05458A36-4FE3-0D40-ABCD-B0556661217D}" type="datetimeFigureOut">
              <a:rPr lang="en-US" altLang="en-US"/>
              <a:pPr>
                <a:defRPr/>
              </a:pPr>
              <a:t>3/21/17</a:t>
            </a:fld>
            <a:endParaRPr lang="en-US" altLang="en-US"/>
          </a:p>
        </p:txBody>
      </p:sp>
      <p:sp>
        <p:nvSpPr>
          <p:cNvPr id="4" name="Footer Placeholder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eaLnBrk="1" hangingPunct="1">
              <a:defRPr sz="1200">
                <a:ea typeface="+mn-ea"/>
                <a:cs typeface="Arial" charset="0"/>
              </a:defRPr>
            </a:lvl1pPr>
          </a:lstStyle>
          <a:p>
            <a:pPr>
              <a:defRPr/>
            </a:pPr>
            <a:endParaRPr lang="en-US"/>
          </a:p>
        </p:txBody>
      </p:sp>
      <p:sp>
        <p:nvSpPr>
          <p:cNvPr id="5" name="Slide Number Placeholder 4"/>
          <p:cNvSpPr>
            <a:spLocks noGrp="1"/>
          </p:cNvSpPr>
          <p:nvPr>
            <p:ph type="sldNum" sz="quarter" idx="3"/>
          </p:nvPr>
        </p:nvSpPr>
        <p:spPr>
          <a:xfrm>
            <a:off x="3854450"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D2A20E8-3BEF-6546-989D-24FE9FCFC1D0}" type="slidenum">
              <a:rPr lang="en-US" altLang="en-US"/>
              <a:pPr>
                <a:defRPr/>
              </a:pPr>
              <a:t>‹#›</a:t>
            </a:fld>
            <a:endParaRPr lang="en-US" altLang="en-US"/>
          </a:p>
        </p:txBody>
      </p:sp>
    </p:spTree>
    <p:extLst>
      <p:ext uri="{BB962C8B-B14F-4D97-AF65-F5344CB8AC3E}">
        <p14:creationId xmlns:p14="http://schemas.microsoft.com/office/powerpoint/2010/main" val="78728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ea typeface="+mn-ea"/>
                <a:cs typeface="Arial" charset="0"/>
              </a:defRPr>
            </a:lvl1pPr>
          </a:lstStyle>
          <a:p>
            <a:pPr>
              <a:defRPr/>
            </a:pPr>
            <a:endParaRPr lang="en-NZ"/>
          </a:p>
        </p:txBody>
      </p:sp>
      <p:sp>
        <p:nvSpPr>
          <p:cNvPr id="3" name="Date Placeholder 2"/>
          <p:cNvSpPr>
            <a:spLocks noGrp="1"/>
          </p:cNvSpPr>
          <p:nvPr>
            <p:ph type="dt" idx="1"/>
          </p:nvPr>
        </p:nvSpPr>
        <p:spPr>
          <a:xfrm>
            <a:off x="3854450" y="0"/>
            <a:ext cx="2949575"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80A280DE-B0C5-0542-B615-1CE355961F0D}" type="datetimeFigureOut">
              <a:rPr lang="en-US" altLang="en-US"/>
              <a:pPr>
                <a:defRPr/>
              </a:pPr>
              <a:t>3/21/17</a:t>
            </a:fld>
            <a:endParaRPr lang="en-NZ" altLang="en-US"/>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en-NZ" noProof="0" smtClean="0"/>
          </a:p>
        </p:txBody>
      </p:sp>
      <p:sp>
        <p:nvSpPr>
          <p:cNvPr id="5" name="Notes Placeholder 4"/>
          <p:cNvSpPr>
            <a:spLocks noGrp="1"/>
          </p:cNvSpPr>
          <p:nvPr>
            <p:ph type="body" sz="quarter" idx="3"/>
          </p:nvPr>
        </p:nvSpPr>
        <p:spPr>
          <a:xfrm>
            <a:off x="681038" y="4721225"/>
            <a:ext cx="5443537" cy="4471988"/>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NZ" noProof="0" smtClean="0"/>
          </a:p>
        </p:txBody>
      </p:sp>
      <p:sp>
        <p:nvSpPr>
          <p:cNvPr id="6" name="Footer Placeholder 5"/>
          <p:cNvSpPr>
            <a:spLocks noGrp="1"/>
          </p:cNvSpPr>
          <p:nvPr>
            <p:ph type="ftr" sz="quarter" idx="4"/>
          </p:nvPr>
        </p:nvSpPr>
        <p:spPr>
          <a:xfrm>
            <a:off x="0" y="9440863"/>
            <a:ext cx="2949575" cy="4968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ea typeface="+mn-ea"/>
                <a:cs typeface="Arial" charset="0"/>
              </a:defRPr>
            </a:lvl1pPr>
          </a:lstStyle>
          <a:p>
            <a:pPr>
              <a:defRPr/>
            </a:pPr>
            <a:endParaRPr lang="en-NZ"/>
          </a:p>
        </p:txBody>
      </p:sp>
      <p:sp>
        <p:nvSpPr>
          <p:cNvPr id="7" name="Slide Number Placeholder 6"/>
          <p:cNvSpPr>
            <a:spLocks noGrp="1"/>
          </p:cNvSpPr>
          <p:nvPr>
            <p:ph type="sldNum" sz="quarter" idx="5"/>
          </p:nvPr>
        </p:nvSpPr>
        <p:spPr>
          <a:xfrm>
            <a:off x="3854450"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101969F-B48B-0C46-A6E2-DF22541B0FF3}" type="slidenum">
              <a:rPr lang="en-NZ" altLang="en-US"/>
              <a:pPr>
                <a:defRPr/>
              </a:pPr>
              <a:t>‹#›</a:t>
            </a:fld>
            <a:endParaRPr lang="en-NZ" altLang="en-US"/>
          </a:p>
        </p:txBody>
      </p:sp>
    </p:spTree>
    <p:extLst>
      <p:ext uri="{BB962C8B-B14F-4D97-AF65-F5344CB8AC3E}">
        <p14:creationId xmlns:p14="http://schemas.microsoft.com/office/powerpoint/2010/main" val="609946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NZ" altLang="en-US"/>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3B58EA1C-B8F7-D141-8FBD-7EDFD916945F}" type="slidenum">
              <a:rPr lang="en-NZ" altLang="en-US"/>
              <a:pPr eaLnBrk="1" hangingPunct="1"/>
              <a:t>2</a:t>
            </a:fld>
            <a:endParaRPr lang="en-NZ" altLang="en-US"/>
          </a:p>
        </p:txBody>
      </p:sp>
    </p:spTree>
    <p:extLst>
      <p:ext uri="{BB962C8B-B14F-4D97-AF65-F5344CB8AC3E}">
        <p14:creationId xmlns:p14="http://schemas.microsoft.com/office/powerpoint/2010/main" val="1001812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NZ" altLang="en-US"/>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7EDBD147-4207-D14C-8301-DE6B8489311E}" type="slidenum">
              <a:rPr lang="en-NZ" altLang="en-US"/>
              <a:pPr eaLnBrk="1" hangingPunct="1"/>
              <a:t>3</a:t>
            </a:fld>
            <a:endParaRPr lang="en-NZ" altLang="en-US"/>
          </a:p>
        </p:txBody>
      </p:sp>
    </p:spTree>
    <p:extLst>
      <p:ext uri="{BB962C8B-B14F-4D97-AF65-F5344CB8AC3E}">
        <p14:creationId xmlns:p14="http://schemas.microsoft.com/office/powerpoint/2010/main" val="167894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NZ" altLang="en-US"/>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8E475856-06EE-8A46-B7A2-02097A6C73B5}" type="slidenum">
              <a:rPr lang="en-NZ" altLang="en-US"/>
              <a:pPr eaLnBrk="1" hangingPunct="1"/>
              <a:t>8</a:t>
            </a:fld>
            <a:endParaRPr lang="en-NZ" altLang="en-US"/>
          </a:p>
        </p:txBody>
      </p:sp>
    </p:spTree>
    <p:extLst>
      <p:ext uri="{BB962C8B-B14F-4D97-AF65-F5344CB8AC3E}">
        <p14:creationId xmlns:p14="http://schemas.microsoft.com/office/powerpoint/2010/main" val="1283851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71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900">
                <a:latin typeface="Arial" charset="0"/>
              </a:rPr>
              <a:t>The frequency of moderation will depend on the size of the school, the stability of staff and their experience of moderation. For small schools (1-3 teachers) with a stable staff it may be appropriate to moderate 1-2 times a year. For these schools, often with few students in the same level,  it may be more important to moderate more frequently across schools. For less experienced schools it may be more appropriate to moderate more frequently until the process is understood and expectations are more closely aligned.</a:t>
            </a:r>
          </a:p>
          <a:p>
            <a:endParaRPr lang="en-GB" altLang="en-US"/>
          </a:p>
        </p:txBody>
      </p:sp>
    </p:spTree>
    <p:extLst>
      <p:ext uri="{BB962C8B-B14F-4D97-AF65-F5344CB8AC3E}">
        <p14:creationId xmlns:p14="http://schemas.microsoft.com/office/powerpoint/2010/main" val="912357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81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NZ" altLang="en-US"/>
              <a:t>Annotation of student work: eg. Shared learning intentions, nature of task, level of support given, note of what students said or did.</a:t>
            </a:r>
          </a:p>
          <a:p>
            <a:r>
              <a:rPr lang="en-NZ" altLang="en-US"/>
              <a:t>Timescale: will work be done over 2-3 weeks? A term? Teachers need to agree so that evidence of learning is comparable and fair to students.</a:t>
            </a:r>
            <a:endParaRPr lang="en-GB" altLang="en-US"/>
          </a:p>
        </p:txBody>
      </p:sp>
    </p:spTree>
    <p:extLst>
      <p:ext uri="{BB962C8B-B14F-4D97-AF65-F5344CB8AC3E}">
        <p14:creationId xmlns:p14="http://schemas.microsoft.com/office/powerpoint/2010/main" val="1259490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91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r>
              <a:rPr lang="en-NZ" altLang="en-US" sz="900"/>
              <a:t>All require decisions of how/when/where the samples are to be collected as photocopying is often required.</a:t>
            </a:r>
          </a:p>
          <a:p>
            <a:pPr marL="228600" indent="-228600"/>
            <a:r>
              <a:rPr lang="en-NZ" altLang="en-US" sz="900"/>
              <a:t>Decide on number of writing samples to be moderated at session. </a:t>
            </a:r>
          </a:p>
          <a:p>
            <a:pPr marL="228600" indent="-228600"/>
            <a:endParaRPr lang="en-NZ" altLang="en-US" sz="900"/>
          </a:p>
          <a:p>
            <a:pPr marL="228600" indent="-228600"/>
            <a:endParaRPr lang="en-GB" altLang="en-US"/>
          </a:p>
        </p:txBody>
      </p:sp>
    </p:spTree>
    <p:extLst>
      <p:ext uri="{BB962C8B-B14F-4D97-AF65-F5344CB8AC3E}">
        <p14:creationId xmlns:p14="http://schemas.microsoft.com/office/powerpoint/2010/main" val="1686436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01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tLang="en-US" sz="800"/>
          </a:p>
        </p:txBody>
      </p:sp>
    </p:spTree>
    <p:extLst>
      <p:ext uri="{BB962C8B-B14F-4D97-AF65-F5344CB8AC3E}">
        <p14:creationId xmlns:p14="http://schemas.microsoft.com/office/powerpoint/2010/main" val="1170750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0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tLang="en-US"/>
          </a:p>
        </p:txBody>
      </p:sp>
    </p:spTree>
    <p:extLst>
      <p:ext uri="{BB962C8B-B14F-4D97-AF65-F5344CB8AC3E}">
        <p14:creationId xmlns:p14="http://schemas.microsoft.com/office/powerpoint/2010/main" val="20004075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222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NZ" altLang="en-US"/>
              <a:t>4. All teachers need to be prepared to give evidence and reasons for their judgments.</a:t>
            </a:r>
          </a:p>
          <a:p>
            <a:r>
              <a:rPr lang="en-NZ" altLang="en-US"/>
              <a:t>5. Disagreements and differences of opinion are often where real learning takes place. It can expose different expectations, understandings of language and personal bias-often to do with different expectations for gender, length of text, neatness of writing.</a:t>
            </a:r>
            <a:endParaRPr lang="en-GB" altLang="en-US"/>
          </a:p>
        </p:txBody>
      </p:sp>
    </p:spTree>
    <p:extLst>
      <p:ext uri="{BB962C8B-B14F-4D97-AF65-F5344CB8AC3E}">
        <p14:creationId xmlns:p14="http://schemas.microsoft.com/office/powerpoint/2010/main" val="248491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Tree>
    <p:extLst>
      <p:ext uri="{BB962C8B-B14F-4D97-AF65-F5344CB8AC3E}">
        <p14:creationId xmlns:p14="http://schemas.microsoft.com/office/powerpoint/2010/main" val="123255073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140739085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163322873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53935638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GB"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4342719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1">
                <a:latin typeface="Calibri" charset="0"/>
                <a:ea typeface="Calibri" charset="0"/>
                <a:cs typeface="Calibri" charset="0"/>
              </a:defRPr>
            </a:lvl1pPr>
          </a:lstStyle>
          <a:p>
            <a:r>
              <a:rPr lang="en-GB" dirty="0" smtClean="0"/>
              <a:t> </a:t>
            </a:r>
            <a:endParaRPr lang="en-US" dirty="0"/>
          </a:p>
        </p:txBody>
      </p:sp>
      <p:sp>
        <p:nvSpPr>
          <p:cNvPr id="3" name="Content Placeholder 2"/>
          <p:cNvSpPr>
            <a:spLocks noGrp="1"/>
          </p:cNvSpPr>
          <p:nvPr>
            <p:ph idx="1"/>
          </p:nvPr>
        </p:nvSpPr>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8529777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Tree>
    <p:extLst>
      <p:ext uri="{BB962C8B-B14F-4D97-AF65-F5344CB8AC3E}">
        <p14:creationId xmlns:p14="http://schemas.microsoft.com/office/powerpoint/2010/main" val="15444904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161621908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2735779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Tree>
    <p:extLst>
      <p:ext uri="{BB962C8B-B14F-4D97-AF65-F5344CB8AC3E}">
        <p14:creationId xmlns:p14="http://schemas.microsoft.com/office/powerpoint/2010/main" val="26161321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424548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extLst>
      <p:ext uri="{BB962C8B-B14F-4D97-AF65-F5344CB8AC3E}">
        <p14:creationId xmlns:p14="http://schemas.microsoft.com/office/powerpoint/2010/main" val="83117715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extLst>
      <p:ext uri="{BB962C8B-B14F-4D97-AF65-F5344CB8AC3E}">
        <p14:creationId xmlns:p14="http://schemas.microsoft.com/office/powerpoint/2010/main" val="2133371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13" descr="assessment-main-bgnd"/>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title"/>
          </p:nvPr>
        </p:nvSpPr>
        <p:spPr bwMode="auto">
          <a:xfrm>
            <a:off x="611188" y="919163"/>
            <a:ext cx="7777162"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2052" name="Rectangle 3"/>
          <p:cNvSpPr>
            <a:spLocks noGrp="1" noChangeArrowheads="1"/>
          </p:cNvSpPr>
          <p:nvPr>
            <p:ph type="body" idx="1"/>
          </p:nvPr>
        </p:nvSpPr>
        <p:spPr bwMode="auto">
          <a:xfrm>
            <a:off x="611188" y="2133600"/>
            <a:ext cx="7777162"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a:t>
            </a:r>
          </a:p>
        </p:txBody>
      </p:sp>
      <p:sp>
        <p:nvSpPr>
          <p:cNvPr id="1039" name="Text Box 15"/>
          <p:cNvSpPr txBox="1">
            <a:spLocks noChangeArrowheads="1"/>
          </p:cNvSpPr>
          <p:nvPr userDrawn="1"/>
        </p:nvSpPr>
        <p:spPr bwMode="auto">
          <a:xfrm>
            <a:off x="1187450" y="6308725"/>
            <a:ext cx="5616575" cy="252413"/>
          </a:xfrm>
          <a:prstGeom prst="rect">
            <a:avLst/>
          </a:prstGeom>
          <a:noFill/>
          <a:ln w="9525">
            <a:noFill/>
            <a:miter lim="800000"/>
            <a:headEnd/>
            <a:tailEnd/>
          </a:ln>
          <a:effectLst/>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nSpc>
                <a:spcPct val="150000"/>
              </a:lnSpc>
              <a:defRPr/>
            </a:pPr>
            <a:r>
              <a:rPr lang="en-US" altLang="en-US" sz="800" smtClean="0">
                <a:solidFill>
                  <a:srgbClr val="000000"/>
                </a:solidFill>
                <a:latin typeface="Tahoma" charset="0"/>
              </a:rPr>
              <a:t>© New Zealand Ministry of Education – copying restricted to use by New Zealand education sector.</a:t>
            </a:r>
            <a:endParaRPr lang="en-US" altLang="en-US" sz="800" dirty="0" smtClean="0">
              <a:solidFill>
                <a:srgbClr val="000000"/>
              </a:solidFill>
              <a:latin typeface="Tahoma" charset="0"/>
            </a:endParaRPr>
          </a:p>
        </p:txBody>
      </p:sp>
      <p:sp>
        <p:nvSpPr>
          <p:cNvPr id="1040" name="Text Box 16"/>
          <p:cNvSpPr txBox="1">
            <a:spLocks noChangeArrowheads="1"/>
          </p:cNvSpPr>
          <p:nvPr userDrawn="1"/>
        </p:nvSpPr>
        <p:spPr bwMode="auto">
          <a:xfrm>
            <a:off x="107950" y="6308725"/>
            <a:ext cx="935038" cy="244475"/>
          </a:xfrm>
          <a:prstGeom prst="rect">
            <a:avLst/>
          </a:prstGeom>
          <a:noFill/>
          <a:ln w="9525">
            <a:noFill/>
            <a:miter lim="800000"/>
            <a:headEnd/>
            <a:tailEnd/>
          </a:ln>
          <a:effectLst/>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a:spcBef>
                <a:spcPct val="50000"/>
              </a:spcBef>
              <a:defRPr/>
            </a:pPr>
            <a:r>
              <a:rPr lang="en-US" altLang="en-US" sz="1000" b="1" dirty="0" smtClean="0">
                <a:solidFill>
                  <a:srgbClr val="FFFFFF"/>
                </a:solidFill>
                <a:latin typeface="Tahoma" charset="0"/>
              </a:rPr>
              <a:t>Page </a:t>
            </a:r>
            <a:fld id="{848FC62D-DA09-2940-BB2E-FDB4AC998F13}" type="slidenum">
              <a:rPr lang="en-US" altLang="en-US" sz="1000" b="1" smtClean="0">
                <a:solidFill>
                  <a:srgbClr val="FFFFFF"/>
                </a:solidFill>
                <a:latin typeface="Tahoma" charset="0"/>
              </a:rPr>
              <a:pPr algn="ctr">
                <a:spcBef>
                  <a:spcPct val="50000"/>
                </a:spcBef>
                <a:defRPr/>
              </a:pPr>
              <a:t>‹#›</a:t>
            </a:fld>
            <a:endParaRPr lang="en-US" altLang="en-US" sz="1000" b="1" dirty="0" smtClean="0">
              <a:solidFill>
                <a:srgbClr val="FFFFFF"/>
              </a:solidFill>
              <a:latin typeface="Tahoma" charset="0"/>
            </a:endParaRPr>
          </a:p>
        </p:txBody>
      </p:sp>
    </p:spTree>
  </p:cSld>
  <p:clrMap bg1="lt1" tx1="dk1" bg2="lt2" tx2="dk2" accent1="accent1" accent2="accent2" accent3="accent3" accent4="accent4" accent5="accent5" accent6="accent6" hlink="hlink" folHlink="folHlink"/>
  <p:sldLayoutIdLst>
    <p:sldLayoutId id="2147484126" r:id="rId1"/>
    <p:sldLayoutId id="2147484127" r:id="rId2"/>
    <p:sldLayoutId id="2147484128" r:id="rId3"/>
    <p:sldLayoutId id="2147484129" r:id="rId4"/>
    <p:sldLayoutId id="2147484130" r:id="rId5"/>
    <p:sldLayoutId id="2147484131" r:id="rId6"/>
    <p:sldLayoutId id="2147484132" r:id="rId7"/>
    <p:sldLayoutId id="2147484133" r:id="rId8"/>
    <p:sldLayoutId id="2147484134" r:id="rId9"/>
    <p:sldLayoutId id="2147484135" r:id="rId10"/>
    <p:sldLayoutId id="2147484136" r:id="rId11"/>
    <p:sldLayoutId id="2147484137" r:id="rId12"/>
    <p:sldLayoutId id="2147484138" r:id="rId13"/>
  </p:sldLayoutIdLst>
  <p:timing>
    <p:tnLst>
      <p:par>
        <p:cTn id="1" dur="indefinite" restart="never" nodeType="tmRoot"/>
      </p:par>
    </p:tnLst>
  </p:timing>
  <p:txStyles>
    <p:titleStyle>
      <a:lvl1pPr algn="ctr" rtl="0" eaLnBrk="0" fontAlgn="base" hangingPunct="0">
        <a:spcBef>
          <a:spcPct val="0"/>
        </a:spcBef>
        <a:spcAft>
          <a:spcPct val="0"/>
        </a:spcAft>
        <a:defRPr sz="2800" b="1">
          <a:solidFill>
            <a:srgbClr val="00648C"/>
          </a:solidFill>
          <a:latin typeface="Calibri" charset="0"/>
          <a:ea typeface="Calibri" charset="0"/>
          <a:cs typeface="Calibri" charset="0"/>
        </a:defRPr>
      </a:lvl1pPr>
      <a:lvl2pPr algn="ctr" rtl="0" eaLnBrk="0" fontAlgn="base" hangingPunct="0">
        <a:spcBef>
          <a:spcPct val="0"/>
        </a:spcBef>
        <a:spcAft>
          <a:spcPct val="0"/>
        </a:spcAft>
        <a:defRPr sz="2800">
          <a:solidFill>
            <a:srgbClr val="00648C"/>
          </a:solidFill>
          <a:latin typeface="Tahoma" pitchFamily="34" charset="0"/>
          <a:ea typeface="ＭＳ Ｐゴシック" pitchFamily="-112" charset="-128"/>
          <a:cs typeface="ＭＳ Ｐゴシック" pitchFamily="-112" charset="-128"/>
        </a:defRPr>
      </a:lvl2pPr>
      <a:lvl3pPr algn="ctr" rtl="0" eaLnBrk="0" fontAlgn="base" hangingPunct="0">
        <a:spcBef>
          <a:spcPct val="0"/>
        </a:spcBef>
        <a:spcAft>
          <a:spcPct val="0"/>
        </a:spcAft>
        <a:defRPr sz="2800">
          <a:solidFill>
            <a:srgbClr val="00648C"/>
          </a:solidFill>
          <a:latin typeface="Tahoma" pitchFamily="34" charset="0"/>
          <a:ea typeface="ＭＳ Ｐゴシック" pitchFamily="-112" charset="-128"/>
          <a:cs typeface="ＭＳ Ｐゴシック" pitchFamily="-112" charset="-128"/>
        </a:defRPr>
      </a:lvl3pPr>
      <a:lvl4pPr algn="ctr" rtl="0" eaLnBrk="0" fontAlgn="base" hangingPunct="0">
        <a:spcBef>
          <a:spcPct val="0"/>
        </a:spcBef>
        <a:spcAft>
          <a:spcPct val="0"/>
        </a:spcAft>
        <a:defRPr sz="2800">
          <a:solidFill>
            <a:srgbClr val="00648C"/>
          </a:solidFill>
          <a:latin typeface="Tahoma" pitchFamily="34" charset="0"/>
          <a:ea typeface="ＭＳ Ｐゴシック" pitchFamily="-112" charset="-128"/>
          <a:cs typeface="ＭＳ Ｐゴシック" pitchFamily="-112" charset="-128"/>
        </a:defRPr>
      </a:lvl4pPr>
      <a:lvl5pPr algn="ctr" rtl="0" eaLnBrk="0" fontAlgn="base" hangingPunct="0">
        <a:spcBef>
          <a:spcPct val="0"/>
        </a:spcBef>
        <a:spcAft>
          <a:spcPct val="0"/>
        </a:spcAft>
        <a:defRPr sz="2800">
          <a:solidFill>
            <a:srgbClr val="00648C"/>
          </a:solidFill>
          <a:latin typeface="Tahoma" pitchFamily="34" charset="0"/>
          <a:ea typeface="ＭＳ Ｐゴシック" pitchFamily="-112" charset="-128"/>
          <a:cs typeface="ＭＳ Ｐゴシック" pitchFamily="-112" charset="-128"/>
        </a:defRPr>
      </a:lvl5pPr>
      <a:lvl6pPr marL="457200" algn="ctr" rtl="0" fontAlgn="base">
        <a:spcBef>
          <a:spcPct val="0"/>
        </a:spcBef>
        <a:spcAft>
          <a:spcPct val="0"/>
        </a:spcAft>
        <a:defRPr sz="4400">
          <a:solidFill>
            <a:schemeClr val="tx2"/>
          </a:solidFill>
          <a:latin typeface="Arial" pitchFamily="-112" charset="-52"/>
          <a:ea typeface="ＭＳ Ｐゴシック" pitchFamily="-112" charset="-128"/>
          <a:cs typeface="ＭＳ Ｐゴシック" pitchFamily="-112" charset="-128"/>
        </a:defRPr>
      </a:lvl6pPr>
      <a:lvl7pPr marL="914400" algn="ctr" rtl="0" fontAlgn="base">
        <a:spcBef>
          <a:spcPct val="0"/>
        </a:spcBef>
        <a:spcAft>
          <a:spcPct val="0"/>
        </a:spcAft>
        <a:defRPr sz="4400">
          <a:solidFill>
            <a:schemeClr val="tx2"/>
          </a:solidFill>
          <a:latin typeface="Arial" pitchFamily="-112" charset="-52"/>
          <a:ea typeface="ＭＳ Ｐゴシック" pitchFamily="-112" charset="-128"/>
          <a:cs typeface="ＭＳ Ｐゴシック" pitchFamily="-112" charset="-128"/>
        </a:defRPr>
      </a:lvl7pPr>
      <a:lvl8pPr marL="1371600" algn="ctr" rtl="0" fontAlgn="base">
        <a:spcBef>
          <a:spcPct val="0"/>
        </a:spcBef>
        <a:spcAft>
          <a:spcPct val="0"/>
        </a:spcAft>
        <a:defRPr sz="4400">
          <a:solidFill>
            <a:schemeClr val="tx2"/>
          </a:solidFill>
          <a:latin typeface="Arial" pitchFamily="-112" charset="-52"/>
          <a:ea typeface="ＭＳ Ｐゴシック" pitchFamily="-112" charset="-128"/>
          <a:cs typeface="ＭＳ Ｐゴシック" pitchFamily="-112" charset="-128"/>
        </a:defRPr>
      </a:lvl8pPr>
      <a:lvl9pPr marL="1828800" algn="ctr" rtl="0" fontAlgn="base">
        <a:spcBef>
          <a:spcPct val="0"/>
        </a:spcBef>
        <a:spcAft>
          <a:spcPct val="0"/>
        </a:spcAft>
        <a:defRPr sz="4400">
          <a:solidFill>
            <a:schemeClr val="tx2"/>
          </a:solidFill>
          <a:latin typeface="Arial" pitchFamily="-112" charset="-52"/>
          <a:ea typeface="ＭＳ Ｐゴシック" pitchFamily="-112" charset="-128"/>
          <a:cs typeface="ＭＳ Ｐゴシック" pitchFamily="-112" charset="-128"/>
        </a:defRPr>
      </a:lvl9pPr>
    </p:titleStyle>
    <p:bodyStyle>
      <a:lvl1pPr marL="342900" indent="-342900" algn="l" rtl="0" eaLnBrk="0" fontAlgn="base" hangingPunct="0">
        <a:spcBef>
          <a:spcPct val="20000"/>
        </a:spcBef>
        <a:spcAft>
          <a:spcPct val="0"/>
        </a:spcAft>
        <a:buChar char="•"/>
        <a:defRPr sz="2400">
          <a:solidFill>
            <a:schemeClr val="tx1"/>
          </a:solidFill>
          <a:latin typeface="Calibri" charset="0"/>
          <a:ea typeface="Calibri" charset="0"/>
          <a:cs typeface="Calibri"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4.xml"/><Relationship Id="rId2" Type="http://schemas.openxmlformats.org/officeDocument/2006/relationships/diagramData" Target="../diagrams/data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ssessment.tki.org.nz/Overall-teacher-judgement/Using-a-range-of-information" TargetMode="Externa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ctrTitle"/>
          </p:nvPr>
        </p:nvSpPr>
        <p:spPr/>
        <p:txBody>
          <a:bodyPr/>
          <a:lstStyle/>
          <a:p>
            <a:pPr eaLnBrk="1" hangingPunct="1"/>
            <a:r>
              <a:rPr lang="en-NZ" altLang="en-US" sz="3600" dirty="0"/>
              <a:t>Making overall teacher judgments and  moderating them</a:t>
            </a:r>
            <a:endParaRPr lang="en-NZ" altLang="en-US" sz="3600" dirty="0">
              <a:latin typeface="Calibri" charset="0"/>
              <a:ea typeface="Calibri" charset="0"/>
              <a:cs typeface="Calibri" charset="0"/>
            </a:endParaRPr>
          </a:p>
        </p:txBody>
      </p:sp>
      <p:sp>
        <p:nvSpPr>
          <p:cNvPr id="2052" name="Subtitle 2"/>
          <p:cNvSpPr>
            <a:spLocks noGrp="1"/>
          </p:cNvSpPr>
          <p:nvPr>
            <p:ph type="subTitle" idx="1"/>
          </p:nvPr>
        </p:nvSpPr>
        <p:spPr/>
        <p:txBody>
          <a:bodyPr/>
          <a:lstStyle/>
          <a:p>
            <a:pPr eaLnBrk="1" hangingPunct="1"/>
            <a:r>
              <a:rPr lang="en-NZ" altLang="en-US" b="1" dirty="0">
                <a:solidFill>
                  <a:srgbClr val="898989"/>
                </a:solidFill>
                <a:latin typeface="Calibri" charset="0"/>
                <a:ea typeface="Calibri" charset="0"/>
                <a:cs typeface="Calibri" charset="0"/>
              </a:rPr>
              <a:t>Module </a:t>
            </a:r>
            <a:r>
              <a:rPr lang="en-NZ" altLang="en-US" b="1" dirty="0" smtClean="0">
                <a:solidFill>
                  <a:srgbClr val="898989"/>
                </a:solidFill>
                <a:latin typeface="Calibri" charset="0"/>
                <a:ea typeface="Calibri" charset="0"/>
                <a:cs typeface="Calibri" charset="0"/>
              </a:rPr>
              <a:t>Three: </a:t>
            </a:r>
            <a:r>
              <a:rPr lang="en-NZ" altLang="en-US" b="1" dirty="0">
                <a:solidFill>
                  <a:srgbClr val="898989"/>
                </a:solidFill>
                <a:latin typeface="Calibri" charset="0"/>
                <a:ea typeface="Calibri" charset="0"/>
                <a:cs typeface="Calibri" charset="0"/>
              </a:rPr>
              <a:t>Moderation Series for Primary Teachers</a:t>
            </a:r>
          </a:p>
        </p:txBody>
      </p:sp>
    </p:spTree>
    <p:extLst>
      <p:ext uri="{BB962C8B-B14F-4D97-AF65-F5344CB8AC3E}">
        <p14:creationId xmlns:p14="http://schemas.microsoft.com/office/powerpoint/2010/main" val="17491149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1"/>
          <p:cNvSpPr>
            <a:spLocks noGrp="1"/>
          </p:cNvSpPr>
          <p:nvPr>
            <p:ph type="title"/>
          </p:nvPr>
        </p:nvSpPr>
        <p:spPr>
          <a:xfrm>
            <a:off x="611188" y="1052662"/>
            <a:ext cx="7777162" cy="864170"/>
          </a:xfrm>
        </p:spPr>
        <p:txBody>
          <a:bodyPr/>
          <a:lstStyle/>
          <a:p>
            <a:r>
              <a:rPr lang="en-NZ" altLang="en-US" dirty="0"/>
              <a:t>How consistent are our OTJs?</a:t>
            </a:r>
          </a:p>
        </p:txBody>
      </p:sp>
      <p:sp>
        <p:nvSpPr>
          <p:cNvPr id="11268" name="Content Placeholder 2"/>
          <p:cNvSpPr>
            <a:spLocks noGrp="1"/>
          </p:cNvSpPr>
          <p:nvPr>
            <p:ph idx="1"/>
          </p:nvPr>
        </p:nvSpPr>
        <p:spPr>
          <a:xfrm>
            <a:off x="611188" y="1916832"/>
            <a:ext cx="7777162" cy="4033118"/>
          </a:xfrm>
        </p:spPr>
        <p:txBody>
          <a:bodyPr/>
          <a:lstStyle/>
          <a:p>
            <a:pPr>
              <a:buFont typeface="Arial" charset="0"/>
              <a:buNone/>
            </a:pPr>
            <a:r>
              <a:rPr lang="en-NZ" altLang="en-US" b="1" dirty="0"/>
              <a:t>Discussion Questions:</a:t>
            </a:r>
          </a:p>
          <a:p>
            <a:r>
              <a:rPr lang="en-NZ" altLang="en-US" sz="2200" dirty="0"/>
              <a:t>How consistent are our judgments with teachers of students:</a:t>
            </a:r>
          </a:p>
          <a:p>
            <a:pPr lvl="1"/>
            <a:r>
              <a:rPr lang="en-NZ" altLang="en-US" sz="2200" dirty="0"/>
              <a:t> in years above or below ours?</a:t>
            </a:r>
          </a:p>
          <a:p>
            <a:pPr lvl="1"/>
            <a:r>
              <a:rPr lang="en-NZ" altLang="en-US" sz="2200" dirty="0"/>
              <a:t>across the school?</a:t>
            </a:r>
          </a:p>
          <a:p>
            <a:pPr lvl="1"/>
            <a:r>
              <a:rPr lang="en-NZ" altLang="en-US" sz="2200" dirty="0"/>
              <a:t>in other similar or different schools </a:t>
            </a:r>
            <a:r>
              <a:rPr lang="en-NZ" altLang="en-US" sz="2200" i="1" dirty="0"/>
              <a:t>(of similar aged students to ours)</a:t>
            </a:r>
            <a:r>
              <a:rPr lang="en-NZ" altLang="en-US" sz="2200" dirty="0"/>
              <a:t>?</a:t>
            </a:r>
          </a:p>
          <a:p>
            <a:r>
              <a:rPr lang="en-NZ" altLang="en-US" sz="2200" dirty="0"/>
              <a:t>How consistent are our judgments with an outside person? </a:t>
            </a:r>
            <a:r>
              <a:rPr lang="en-NZ" altLang="en-US" sz="2200" i="1" dirty="0">
                <a:latin typeface="+mn-lt"/>
                <a:ea typeface="+mn-ea"/>
              </a:rPr>
              <a:t>(e.g. adviser, facilitator, a teacher from another school) </a:t>
            </a:r>
          </a:p>
          <a:p>
            <a:r>
              <a:rPr lang="en-NZ" altLang="en-US" sz="2200" dirty="0"/>
              <a:t>How useful might it be to liaise with other schools or relevant facilitators?</a:t>
            </a:r>
          </a:p>
        </p:txBody>
      </p:sp>
    </p:spTree>
    <p:extLst>
      <p:ext uri="{BB962C8B-B14F-4D97-AF65-F5344CB8AC3E}">
        <p14:creationId xmlns:p14="http://schemas.microsoft.com/office/powerpoint/2010/main" val="768393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p:cNvSpPr>
            <a:spLocks noGrp="1"/>
          </p:cNvSpPr>
          <p:nvPr>
            <p:ph type="title"/>
          </p:nvPr>
        </p:nvSpPr>
        <p:spPr>
          <a:xfrm>
            <a:off x="323528" y="1052662"/>
            <a:ext cx="8568952" cy="792162"/>
          </a:xfrm>
        </p:spPr>
        <p:txBody>
          <a:bodyPr/>
          <a:lstStyle/>
          <a:p>
            <a:r>
              <a:rPr lang="en-NZ" altLang="en-US" dirty="0"/>
              <a:t>Confidence comes from a balance of sound assessment information</a:t>
            </a:r>
          </a:p>
        </p:txBody>
      </p:sp>
      <p:sp>
        <p:nvSpPr>
          <p:cNvPr id="12292" name="Content Placeholder 2"/>
          <p:cNvSpPr>
            <a:spLocks noGrp="1"/>
          </p:cNvSpPr>
          <p:nvPr>
            <p:ph idx="1"/>
          </p:nvPr>
        </p:nvSpPr>
        <p:spPr>
          <a:xfrm>
            <a:off x="611560" y="1988840"/>
            <a:ext cx="7776790" cy="864096"/>
          </a:xfrm>
        </p:spPr>
        <p:txBody>
          <a:bodyPr/>
          <a:lstStyle/>
          <a:p>
            <a:pPr eaLnBrk="1" hangingPunct="1"/>
            <a:r>
              <a:rPr lang="en-NZ" altLang="en-US"/>
              <a:t>Assessment information can be collected formally or informally.</a:t>
            </a:r>
            <a:endParaRPr lang="en-GB" altLang="en-US" dirty="0"/>
          </a:p>
        </p:txBody>
      </p:sp>
      <p:graphicFrame>
        <p:nvGraphicFramePr>
          <p:cNvPr id="4" name="Table 3"/>
          <p:cNvGraphicFramePr>
            <a:graphicFrameLocks noGrp="1"/>
          </p:cNvGraphicFramePr>
          <p:nvPr>
            <p:extLst>
              <p:ext uri="{D42A27DB-BD31-4B8C-83A1-F6EECF244321}">
                <p14:modId xmlns:p14="http://schemas.microsoft.com/office/powerpoint/2010/main" val="2051129579"/>
              </p:ext>
            </p:extLst>
          </p:nvPr>
        </p:nvGraphicFramePr>
        <p:xfrm>
          <a:off x="2411760" y="2852936"/>
          <a:ext cx="4392488" cy="3316931"/>
        </p:xfrm>
        <a:graphic>
          <a:graphicData uri="http://schemas.openxmlformats.org/drawingml/2006/table">
            <a:tbl>
              <a:tblPr/>
              <a:tblGrid>
                <a:gridCol w="2196244"/>
                <a:gridCol w="2196244"/>
              </a:tblGrid>
              <a:tr h="404673">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NZ" altLang="en-US" sz="2000" b="1" i="0" u="none" strike="noStrike" cap="none" normalizeH="0" baseline="0" dirty="0">
                          <a:ln>
                            <a:noFill/>
                          </a:ln>
                          <a:solidFill>
                            <a:schemeClr val="tx1"/>
                          </a:solidFill>
                          <a:effectLst/>
                          <a:latin typeface="Calibri" charset="0"/>
                          <a:ea typeface="Arial" charset="0"/>
                          <a:cs typeface="Arial" charset="0"/>
                        </a:rPr>
                        <a:t>Informal</a:t>
                      </a:r>
                      <a:endParaRPr kumimoji="0" lang="en-GB" altLang="en-US" sz="2000" b="1" i="0" u="none" strike="noStrike" cap="none" normalizeH="0" baseline="0" dirty="0">
                        <a:ln>
                          <a:noFill/>
                        </a:ln>
                        <a:solidFill>
                          <a:schemeClr val="tx1"/>
                        </a:solidFill>
                        <a:effectLst/>
                        <a:latin typeface="Calibri" charset="0"/>
                        <a:ea typeface="Arial" charset="0"/>
                        <a:cs typeface="Arial" charset="0"/>
                      </a:endParaRPr>
                    </a:p>
                  </a:txBody>
                  <a:tcP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50195"/>
                      </a:srgbClr>
                    </a:solid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NZ" altLang="en-US" sz="2000" b="1" i="0" u="none" strike="noStrike" cap="none" normalizeH="0" baseline="0" dirty="0">
                          <a:ln>
                            <a:noFill/>
                          </a:ln>
                          <a:solidFill>
                            <a:schemeClr val="tx1"/>
                          </a:solidFill>
                          <a:effectLst/>
                          <a:latin typeface="Calibri" charset="0"/>
                          <a:ea typeface="Arial" charset="0"/>
                          <a:cs typeface="Arial" charset="0"/>
                        </a:rPr>
                        <a:t>Formal</a:t>
                      </a:r>
                      <a:endParaRPr kumimoji="0" lang="en-GB" altLang="en-US" sz="2000" b="1" i="0" u="none" strike="noStrike" cap="none" normalizeH="0" baseline="0" dirty="0">
                        <a:ln>
                          <a:noFill/>
                        </a:ln>
                        <a:solidFill>
                          <a:schemeClr val="tx1"/>
                        </a:solidFill>
                        <a:effectLst/>
                        <a:latin typeface="Calibri"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50195"/>
                      </a:srgbClr>
                    </a:solidFill>
                  </a:tcPr>
                </a:tc>
              </a:tr>
              <a:tr h="1052152">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NZ" altLang="en-US" sz="2000" b="0" i="0" u="none" strike="noStrike" cap="none" normalizeH="0" baseline="0" dirty="0">
                          <a:ln>
                            <a:noFill/>
                          </a:ln>
                          <a:solidFill>
                            <a:schemeClr val="tx1"/>
                          </a:solidFill>
                          <a:effectLst/>
                          <a:latin typeface="Calibri" charset="0"/>
                          <a:ea typeface="Arial" charset="0"/>
                          <a:cs typeface="Arial" charset="0"/>
                        </a:rPr>
                        <a:t>Classroom observations and activities</a:t>
                      </a:r>
                      <a:endParaRPr kumimoji="0" lang="en-GB" altLang="en-US" sz="2000" b="0" i="0" u="none" strike="noStrike" cap="none" normalizeH="0" baseline="0" dirty="0">
                        <a:ln>
                          <a:noFill/>
                        </a:ln>
                        <a:solidFill>
                          <a:schemeClr val="tx1"/>
                        </a:solidFill>
                        <a:effectLst/>
                        <a:latin typeface="Calibri" charset="0"/>
                        <a:ea typeface="Arial" charset="0"/>
                        <a:cs typeface="Arial" charset="0"/>
                      </a:endParaRPr>
                    </a:p>
                  </a:txBody>
                  <a:tcP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NZ" altLang="en-US" sz="2000" b="0" i="0" u="none" strike="noStrike" cap="none" normalizeH="0" baseline="0" dirty="0">
                          <a:ln>
                            <a:noFill/>
                          </a:ln>
                          <a:solidFill>
                            <a:schemeClr val="tx1"/>
                          </a:solidFill>
                          <a:effectLst/>
                          <a:latin typeface="Calibri" charset="0"/>
                          <a:ea typeface="Arial" charset="0"/>
                          <a:cs typeface="Arial" charset="0"/>
                        </a:rPr>
                        <a:t>Performance in assessment tasks</a:t>
                      </a:r>
                      <a:endParaRPr kumimoji="0" lang="en-GB" altLang="en-US" sz="2000" b="0" i="0" u="none" strike="noStrike" cap="none" normalizeH="0" baseline="0" dirty="0">
                        <a:ln>
                          <a:noFill/>
                        </a:ln>
                        <a:solidFill>
                          <a:schemeClr val="tx1"/>
                        </a:solidFill>
                        <a:effectLst/>
                        <a:latin typeface="Calibri"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7954">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NZ" altLang="en-US" sz="2000" b="0" i="0" u="none" strike="noStrike" cap="none" normalizeH="0" baseline="0" dirty="0">
                          <a:ln>
                            <a:noFill/>
                          </a:ln>
                          <a:solidFill>
                            <a:schemeClr val="tx1"/>
                          </a:solidFill>
                          <a:effectLst/>
                          <a:latin typeface="Calibri" charset="0"/>
                          <a:ea typeface="Arial" charset="0"/>
                          <a:cs typeface="Arial" charset="0"/>
                        </a:rPr>
                        <a:t>Self and/or peer assessments</a:t>
                      </a:r>
                      <a:endParaRPr kumimoji="0" lang="en-GB" altLang="en-US" sz="2000" b="0" i="0" u="none" strike="noStrike" cap="none" normalizeH="0" baseline="0" dirty="0">
                        <a:ln>
                          <a:noFill/>
                        </a:ln>
                        <a:solidFill>
                          <a:schemeClr val="tx1"/>
                        </a:solidFill>
                        <a:effectLst/>
                        <a:latin typeface="Calibri" charset="0"/>
                        <a:ea typeface="Arial" charset="0"/>
                        <a:cs typeface="Arial" charset="0"/>
                      </a:endParaRPr>
                    </a:p>
                  </a:txBody>
                  <a:tcP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NZ" altLang="en-US" sz="2000" b="0" i="0" u="none" strike="noStrike" cap="none" normalizeH="0" baseline="0" dirty="0">
                          <a:ln>
                            <a:noFill/>
                          </a:ln>
                          <a:solidFill>
                            <a:schemeClr val="tx1"/>
                          </a:solidFill>
                          <a:effectLst/>
                          <a:latin typeface="Calibri" charset="0"/>
                          <a:ea typeface="Arial" charset="0"/>
                          <a:cs typeface="Arial" charset="0"/>
                        </a:rPr>
                        <a:t>Use of skills in other contexts</a:t>
                      </a:r>
                      <a:endParaRPr kumimoji="0" lang="en-GB" altLang="en-US" sz="2000" b="0" i="0" u="none" strike="noStrike" cap="none" normalizeH="0" baseline="0" dirty="0">
                        <a:ln>
                          <a:noFill/>
                        </a:ln>
                        <a:solidFill>
                          <a:schemeClr val="tx1"/>
                        </a:solidFill>
                        <a:effectLst/>
                        <a:latin typeface="Calibri"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52152">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NZ" altLang="en-US" sz="2000" b="0" i="0" u="none" strike="noStrike" cap="none" normalizeH="0" baseline="0">
                          <a:ln>
                            <a:noFill/>
                          </a:ln>
                          <a:solidFill>
                            <a:schemeClr val="tx1"/>
                          </a:solidFill>
                          <a:effectLst/>
                          <a:latin typeface="Calibri" charset="0"/>
                          <a:ea typeface="Arial" charset="0"/>
                          <a:cs typeface="Arial" charset="0"/>
                        </a:rPr>
                        <a:t>Responses to questions in class</a:t>
                      </a:r>
                      <a:endParaRPr kumimoji="0" lang="en-GB" altLang="en-US" sz="2000" b="0" i="0" u="none" strike="noStrike" cap="none" normalizeH="0" baseline="0">
                        <a:ln>
                          <a:noFill/>
                        </a:ln>
                        <a:solidFill>
                          <a:schemeClr val="tx1"/>
                        </a:solidFill>
                        <a:effectLst/>
                        <a:latin typeface="Calibri" charset="0"/>
                        <a:ea typeface="Arial" charset="0"/>
                        <a:cs typeface="Arial" charset="0"/>
                      </a:endParaRPr>
                    </a:p>
                  </a:txBody>
                  <a:tcP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NZ" altLang="en-US" sz="2000" b="0" i="0" u="none" strike="noStrike" cap="none" normalizeH="0" baseline="0" dirty="0">
                          <a:ln>
                            <a:noFill/>
                          </a:ln>
                          <a:solidFill>
                            <a:schemeClr val="tx1"/>
                          </a:solidFill>
                          <a:effectLst/>
                          <a:latin typeface="Calibri" charset="0"/>
                          <a:ea typeface="Arial" charset="0"/>
                          <a:cs typeface="Arial" charset="0"/>
                        </a:rPr>
                        <a:t>Performance in tests</a:t>
                      </a:r>
                      <a:endParaRPr kumimoji="0" lang="en-GB" altLang="en-US" sz="2000" b="0" i="0" u="none" strike="noStrike" cap="none" normalizeH="0" baseline="0" dirty="0">
                        <a:ln>
                          <a:noFill/>
                        </a:ln>
                        <a:solidFill>
                          <a:schemeClr val="tx1"/>
                        </a:solidFill>
                        <a:effectLst/>
                        <a:latin typeface="Calibri"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5715615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title"/>
          </p:nvPr>
        </p:nvSpPr>
        <p:spPr>
          <a:xfrm>
            <a:off x="611188" y="1052662"/>
            <a:ext cx="7777162" cy="792162"/>
          </a:xfrm>
        </p:spPr>
        <p:txBody>
          <a:bodyPr/>
          <a:lstStyle/>
          <a:p>
            <a:r>
              <a:rPr lang="en-NZ" altLang="en-US" dirty="0"/>
              <a:t>Moderation of overall teacher judgments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74188788"/>
              </p:ext>
            </p:extLst>
          </p:nvPr>
        </p:nvGraphicFramePr>
        <p:xfrm>
          <a:off x="611188" y="1989138"/>
          <a:ext cx="7777162" cy="3960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4083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p:txBody>
          <a:bodyPr/>
          <a:lstStyle/>
          <a:p>
            <a:r>
              <a:rPr lang="en-NZ" altLang="en-US" dirty="0"/>
              <a:t>Moderation processes</a:t>
            </a: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1261862624"/>
              </p:ext>
            </p:extLst>
          </p:nvPr>
        </p:nvGraphicFramePr>
        <p:xfrm>
          <a:off x="685800" y="1981200"/>
          <a:ext cx="7846640" cy="4400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668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3"/>
          <p:cNvSpPr>
            <a:spLocks noGrp="1"/>
          </p:cNvSpPr>
          <p:nvPr>
            <p:ph type="title"/>
          </p:nvPr>
        </p:nvSpPr>
        <p:spPr/>
        <p:txBody>
          <a:bodyPr/>
          <a:lstStyle/>
          <a:p>
            <a:r>
              <a:rPr lang="en-NZ" altLang="en-US" dirty="0"/>
              <a:t>Moderation processes</a:t>
            </a:r>
          </a:p>
        </p:txBody>
      </p:sp>
      <p:sp>
        <p:nvSpPr>
          <p:cNvPr id="15364" name="Content Placeholder 4"/>
          <p:cNvSpPr>
            <a:spLocks noGrp="1"/>
          </p:cNvSpPr>
          <p:nvPr>
            <p:ph sz="half" idx="1"/>
          </p:nvPr>
        </p:nvSpPr>
        <p:spPr>
          <a:xfrm>
            <a:off x="685800" y="1981200"/>
            <a:ext cx="7774632" cy="4114800"/>
          </a:xfrm>
        </p:spPr>
        <p:txBody>
          <a:bodyPr/>
          <a:lstStyle/>
          <a:p>
            <a:pPr marL="0" indent="0" eaLnBrk="1" hangingPunct="1">
              <a:buNone/>
            </a:pPr>
            <a:r>
              <a:rPr lang="en-NZ" altLang="en-US" sz="2400" dirty="0"/>
              <a:t>The moderation process for OTJ is similar to the process for making judgments about a piece of work or an assessment, as outlined in Module 2 (e.g. Writing) but it involves considering several sources of quality information.</a:t>
            </a:r>
            <a:endParaRPr lang="en-GB" altLang="en-US" sz="2400" dirty="0"/>
          </a:p>
        </p:txBody>
      </p:sp>
    </p:spTree>
    <p:extLst>
      <p:ext uri="{BB962C8B-B14F-4D97-AF65-F5344CB8AC3E}">
        <p14:creationId xmlns:p14="http://schemas.microsoft.com/office/powerpoint/2010/main" val="5360766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611188" y="1052662"/>
            <a:ext cx="7777162" cy="792162"/>
          </a:xfrm>
        </p:spPr>
        <p:txBody>
          <a:bodyPr/>
          <a:lstStyle/>
          <a:p>
            <a:r>
              <a:rPr lang="en-NZ" altLang="en-US" dirty="0"/>
              <a:t>Moderation consists of six phases</a:t>
            </a:r>
          </a:p>
        </p:txBody>
      </p:sp>
      <p:sp>
        <p:nvSpPr>
          <p:cNvPr id="5" name="Content Placeholder 4"/>
          <p:cNvSpPr>
            <a:spLocks noGrp="1"/>
          </p:cNvSpPr>
          <p:nvPr>
            <p:ph idx="1"/>
          </p:nvPr>
        </p:nvSpPr>
        <p:spPr/>
        <p:txBody>
          <a:bodyPr/>
          <a:lstStyle/>
          <a:p>
            <a:pPr>
              <a:buFont typeface="Arial" charset="0"/>
              <a:buNone/>
            </a:pPr>
            <a:r>
              <a:rPr lang="en-NZ" altLang="en-US" dirty="0"/>
              <a:t>1. </a:t>
            </a:r>
            <a:r>
              <a:rPr lang="en-NZ" altLang="en-US" b="1" dirty="0"/>
              <a:t>Planning</a:t>
            </a:r>
            <a:r>
              <a:rPr lang="en-NZ" altLang="en-US" dirty="0"/>
              <a:t> for moderation</a:t>
            </a:r>
          </a:p>
          <a:p>
            <a:pPr>
              <a:buFont typeface="Arial" charset="0"/>
              <a:buNone/>
            </a:pPr>
            <a:r>
              <a:rPr lang="en-NZ" altLang="en-US" dirty="0"/>
              <a:t>2. </a:t>
            </a:r>
            <a:r>
              <a:rPr lang="en-NZ" altLang="en-US" b="1" dirty="0"/>
              <a:t>Clarifying and extending teacher knowledge </a:t>
            </a:r>
            <a:r>
              <a:rPr lang="en-NZ" altLang="en-US" dirty="0"/>
              <a:t>of curriculum content; learning, teaching and assessment processes</a:t>
            </a:r>
          </a:p>
          <a:p>
            <a:pPr>
              <a:buFont typeface="Arial" charset="0"/>
              <a:buNone/>
            </a:pPr>
            <a:r>
              <a:rPr lang="en-NZ" altLang="en-US" dirty="0"/>
              <a:t>3. </a:t>
            </a:r>
            <a:r>
              <a:rPr lang="en-NZ" altLang="en-US" b="1" dirty="0"/>
              <a:t>Collecting</a:t>
            </a:r>
            <a:r>
              <a:rPr lang="en-NZ" altLang="en-US" dirty="0"/>
              <a:t> </a:t>
            </a:r>
            <a:r>
              <a:rPr lang="en-NZ" altLang="en-US" b="1" dirty="0"/>
              <a:t>evidence </a:t>
            </a:r>
            <a:r>
              <a:rPr lang="en-NZ" altLang="en-US" dirty="0"/>
              <a:t>of student learning</a:t>
            </a:r>
          </a:p>
          <a:p>
            <a:pPr>
              <a:buFont typeface="Arial" charset="0"/>
              <a:buNone/>
            </a:pPr>
            <a:r>
              <a:rPr lang="en-NZ" altLang="en-US" dirty="0"/>
              <a:t>4. </a:t>
            </a:r>
            <a:r>
              <a:rPr lang="en-NZ" altLang="en-US" b="1" dirty="0"/>
              <a:t>Analysing</a:t>
            </a:r>
            <a:r>
              <a:rPr lang="en-NZ" altLang="en-US" dirty="0"/>
              <a:t> the </a:t>
            </a:r>
            <a:r>
              <a:rPr lang="en-NZ" altLang="en-US" b="1" dirty="0"/>
              <a:t>evidence</a:t>
            </a:r>
            <a:r>
              <a:rPr lang="en-NZ" altLang="en-US" dirty="0"/>
              <a:t> </a:t>
            </a:r>
          </a:p>
          <a:p>
            <a:pPr>
              <a:buFont typeface="Arial" charset="0"/>
              <a:buNone/>
            </a:pPr>
            <a:r>
              <a:rPr lang="en-NZ" altLang="en-US" dirty="0"/>
              <a:t>5. </a:t>
            </a:r>
            <a:r>
              <a:rPr lang="en-NZ" altLang="en-US" b="1" dirty="0"/>
              <a:t>Interpreting</a:t>
            </a:r>
            <a:r>
              <a:rPr lang="en-NZ" altLang="en-US" dirty="0"/>
              <a:t> and sharing the analysis</a:t>
            </a:r>
          </a:p>
          <a:p>
            <a:pPr>
              <a:buFont typeface="Arial" charset="0"/>
              <a:buNone/>
            </a:pPr>
            <a:r>
              <a:rPr lang="en-NZ" altLang="en-US" dirty="0"/>
              <a:t>6. Continuing and </a:t>
            </a:r>
            <a:r>
              <a:rPr lang="en-NZ" altLang="en-US" b="1" dirty="0"/>
              <a:t>refining moderation processes</a:t>
            </a:r>
          </a:p>
          <a:p>
            <a:endParaRPr lang="en-US" dirty="0"/>
          </a:p>
        </p:txBody>
      </p:sp>
    </p:spTree>
    <p:extLst>
      <p:ext uri="{BB962C8B-B14F-4D97-AF65-F5344CB8AC3E}">
        <p14:creationId xmlns:p14="http://schemas.microsoft.com/office/powerpoint/2010/main" val="11471305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p:cNvSpPr>
          <p:nvPr>
            <p:ph type="title"/>
          </p:nvPr>
        </p:nvSpPr>
        <p:spPr>
          <a:xfrm>
            <a:off x="611188" y="1052662"/>
            <a:ext cx="7777162" cy="792162"/>
          </a:xfrm>
        </p:spPr>
        <p:txBody>
          <a:bodyPr/>
          <a:lstStyle/>
          <a:p>
            <a:r>
              <a:rPr lang="en-NZ" altLang="en-US" dirty="0"/>
              <a:t>Phase  1: Planning for moderation</a:t>
            </a:r>
            <a:endParaRPr lang="en-GB" altLang="en-US" dirty="0"/>
          </a:p>
        </p:txBody>
      </p:sp>
      <p:sp>
        <p:nvSpPr>
          <p:cNvPr id="17412" name="Rectangle 3"/>
          <p:cNvSpPr>
            <a:spLocks noGrp="1"/>
          </p:cNvSpPr>
          <p:nvPr>
            <p:ph idx="1"/>
          </p:nvPr>
        </p:nvSpPr>
        <p:spPr>
          <a:xfrm>
            <a:off x="611188" y="1988840"/>
            <a:ext cx="7777162" cy="3961110"/>
          </a:xfrm>
        </p:spPr>
        <p:txBody>
          <a:bodyPr/>
          <a:lstStyle/>
          <a:p>
            <a:pPr>
              <a:buFont typeface="Arial" charset="0"/>
              <a:buNone/>
            </a:pPr>
            <a:r>
              <a:rPr lang="en-NZ" altLang="en-US" sz="1800" dirty="0"/>
              <a:t>Effective moderation builds on meticulous planning of process and content:</a:t>
            </a:r>
          </a:p>
          <a:p>
            <a:r>
              <a:rPr lang="en-NZ" altLang="en-US" sz="1600" dirty="0"/>
              <a:t>Identifying personnel </a:t>
            </a:r>
            <a:r>
              <a:rPr lang="en-NZ" altLang="en-US" sz="1600" dirty="0">
                <a:solidFill>
                  <a:srgbClr val="0070C0"/>
                </a:solidFill>
              </a:rPr>
              <a:t>(Who is involved? Who is the facilitator or leader?)</a:t>
            </a:r>
          </a:p>
          <a:p>
            <a:pPr>
              <a:buSzPct val="85000"/>
            </a:pPr>
            <a:r>
              <a:rPr lang="en-NZ" altLang="en-US" sz="1600" dirty="0"/>
              <a:t>Planning timetable </a:t>
            </a:r>
            <a:r>
              <a:rPr lang="en-NZ" altLang="en-US" sz="1600" dirty="0">
                <a:solidFill>
                  <a:srgbClr val="0070C0"/>
                </a:solidFill>
              </a:rPr>
              <a:t>(What is the best timing and frequency for participants?  How long is the ideal moderation meeting?  In what curriculum areas?)</a:t>
            </a:r>
          </a:p>
          <a:p>
            <a:r>
              <a:rPr lang="en-NZ" altLang="en-US" sz="1600" dirty="0"/>
              <a:t>Begin with team collaborative discussions on a chosen aspect of the standards </a:t>
            </a:r>
            <a:r>
              <a:rPr lang="en-NZ" altLang="en-US" sz="1600" dirty="0">
                <a:solidFill>
                  <a:srgbClr val="0070C0"/>
                </a:solidFill>
              </a:rPr>
              <a:t>(Reading might be: read, respond to and think critically in non fiction texts; Writing might be: use writing to think about, record and communicate experiences in ; maths might be: solving problems and modelling situations)</a:t>
            </a:r>
          </a:p>
          <a:p>
            <a:r>
              <a:rPr lang="en-NZ" altLang="en-US" sz="1600" dirty="0"/>
              <a:t>Share and refine knowledge/understandings about the relevant standard </a:t>
            </a:r>
            <a:r>
              <a:rPr lang="en-NZ" altLang="en-US" sz="1600" dirty="0">
                <a:solidFill>
                  <a:srgbClr val="0070C0"/>
                </a:solidFill>
              </a:rPr>
              <a:t>(Refer to guidance: e.g. Literacy Progressions, the Number Framework)</a:t>
            </a:r>
          </a:p>
          <a:p>
            <a:r>
              <a:rPr lang="en-NZ" altLang="en-US" sz="1600" dirty="0"/>
              <a:t>Decide on what you will moderate - sample or artefacts to collect </a:t>
            </a:r>
            <a:r>
              <a:rPr lang="en-NZ" altLang="en-US" sz="1600" dirty="0">
                <a:solidFill>
                  <a:srgbClr val="0070C0"/>
                </a:solidFill>
              </a:rPr>
              <a:t>(e.g. For reading, writing, maths) </a:t>
            </a:r>
          </a:p>
          <a:p>
            <a:r>
              <a:rPr lang="en-NZ" altLang="en-US" sz="1600" dirty="0"/>
              <a:t>Timeframe </a:t>
            </a:r>
            <a:r>
              <a:rPr lang="en-NZ" altLang="en-US" sz="1600" dirty="0">
                <a:solidFill>
                  <a:srgbClr val="0070C0"/>
                </a:solidFill>
              </a:rPr>
              <a:t>(e.g. by end of week 3)</a:t>
            </a:r>
          </a:p>
        </p:txBody>
      </p:sp>
    </p:spTree>
    <p:extLst>
      <p:ext uri="{BB962C8B-B14F-4D97-AF65-F5344CB8AC3E}">
        <p14:creationId xmlns:p14="http://schemas.microsoft.com/office/powerpoint/2010/main" val="18617320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1"/>
          <p:cNvSpPr>
            <a:spLocks noGrp="1"/>
          </p:cNvSpPr>
          <p:nvPr>
            <p:ph type="title"/>
          </p:nvPr>
        </p:nvSpPr>
        <p:spPr>
          <a:xfrm>
            <a:off x="611188" y="1052662"/>
            <a:ext cx="7777162" cy="792162"/>
          </a:xfrm>
        </p:spPr>
        <p:txBody>
          <a:bodyPr/>
          <a:lstStyle/>
          <a:p>
            <a:r>
              <a:rPr lang="en-NZ" altLang="en-US" dirty="0"/>
              <a:t>Phase 2: Clarifying and extending teacher knowledge</a:t>
            </a:r>
          </a:p>
        </p:txBody>
      </p:sp>
      <p:sp>
        <p:nvSpPr>
          <p:cNvPr id="19460" name="Content Placeholder 2"/>
          <p:cNvSpPr>
            <a:spLocks noGrp="1"/>
          </p:cNvSpPr>
          <p:nvPr>
            <p:ph idx="1"/>
          </p:nvPr>
        </p:nvSpPr>
        <p:spPr>
          <a:xfrm>
            <a:off x="611188" y="1988840"/>
            <a:ext cx="7777162" cy="3961110"/>
          </a:xfrm>
        </p:spPr>
        <p:txBody>
          <a:bodyPr/>
          <a:lstStyle/>
          <a:p>
            <a:pPr>
              <a:buNone/>
            </a:pPr>
            <a:r>
              <a:rPr lang="en-NZ" altLang="en-US" sz="2800" dirty="0"/>
              <a:t>Content of moderation</a:t>
            </a:r>
          </a:p>
          <a:p>
            <a:pPr>
              <a:buFont typeface="Wingdings" charset="2"/>
              <a:buChar char="v"/>
            </a:pPr>
            <a:r>
              <a:rPr lang="en-NZ" altLang="en-US" sz="2000" dirty="0"/>
              <a:t>How sound are teachers’:</a:t>
            </a:r>
          </a:p>
          <a:p>
            <a:pPr>
              <a:buFontTx/>
              <a:buChar char="-"/>
            </a:pPr>
            <a:r>
              <a:rPr lang="en-NZ" altLang="en-US" sz="2000" b="1" dirty="0"/>
              <a:t>Curriculum </a:t>
            </a:r>
            <a:r>
              <a:rPr lang="en-NZ" altLang="en-US" sz="2000" dirty="0"/>
              <a:t>knowledge </a:t>
            </a:r>
            <a:r>
              <a:rPr lang="en-NZ" altLang="en-US" sz="1800" dirty="0">
                <a:solidFill>
                  <a:srgbClr val="0070C0"/>
                </a:solidFill>
              </a:rPr>
              <a:t>(key concepts, developmental progressions</a:t>
            </a:r>
            <a:r>
              <a:rPr lang="en-NZ" altLang="en-US" sz="1800" dirty="0">
                <a:solidFill>
                  <a:schemeClr val="tx2"/>
                </a:solidFill>
              </a:rPr>
              <a:t>)</a:t>
            </a:r>
          </a:p>
          <a:p>
            <a:pPr>
              <a:buFontTx/>
              <a:buChar char="-"/>
            </a:pPr>
            <a:r>
              <a:rPr lang="en-NZ" altLang="en-US" sz="2000" b="1" dirty="0"/>
              <a:t>Pedagogical </a:t>
            </a:r>
            <a:r>
              <a:rPr lang="en-NZ" altLang="en-US" sz="2000" dirty="0"/>
              <a:t> knowledge </a:t>
            </a:r>
            <a:r>
              <a:rPr lang="en-NZ" altLang="en-US" sz="1800" dirty="0">
                <a:solidFill>
                  <a:srgbClr val="0070C0"/>
                </a:solidFill>
              </a:rPr>
              <a:t>(learning, teaching and assessment)</a:t>
            </a:r>
          </a:p>
          <a:p>
            <a:pPr>
              <a:buFontTx/>
              <a:buChar char="-"/>
            </a:pPr>
            <a:r>
              <a:rPr lang="en-NZ" altLang="en-US" sz="2000" dirty="0"/>
              <a:t>Awareness of, and familiarity with, a </a:t>
            </a:r>
            <a:r>
              <a:rPr lang="en-NZ" altLang="en-US" sz="2000" b="1" dirty="0"/>
              <a:t>range of assessment tools and activities</a:t>
            </a:r>
          </a:p>
          <a:p>
            <a:pPr>
              <a:buFontTx/>
              <a:buChar char="-"/>
            </a:pPr>
            <a:r>
              <a:rPr lang="en-NZ" altLang="en-US" sz="2000" dirty="0"/>
              <a:t>Awareness of, and familiarity with, </a:t>
            </a:r>
            <a:r>
              <a:rPr lang="en-NZ" altLang="en-US" sz="2000" b="1" dirty="0"/>
              <a:t>reference point, framework or standards </a:t>
            </a:r>
          </a:p>
          <a:p>
            <a:pPr>
              <a:buFont typeface="Wingdings" charset="2"/>
              <a:buChar char="v"/>
            </a:pPr>
            <a:r>
              <a:rPr lang="en-NZ" altLang="en-US" sz="2000" dirty="0"/>
              <a:t>Time  spent on exploring understanding of progressions of learning, or the language used in the standards, will lead to greater shared understanding of the assessment criteria.</a:t>
            </a:r>
          </a:p>
        </p:txBody>
      </p:sp>
    </p:spTree>
    <p:extLst>
      <p:ext uri="{BB962C8B-B14F-4D97-AF65-F5344CB8AC3E}">
        <p14:creationId xmlns:p14="http://schemas.microsoft.com/office/powerpoint/2010/main" val="7333373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1"/>
          <p:cNvSpPr>
            <a:spLocks noGrp="1"/>
          </p:cNvSpPr>
          <p:nvPr>
            <p:ph type="title"/>
          </p:nvPr>
        </p:nvSpPr>
        <p:spPr>
          <a:xfrm>
            <a:off x="611188" y="1052662"/>
            <a:ext cx="7777162" cy="792162"/>
          </a:xfrm>
        </p:spPr>
        <p:txBody>
          <a:bodyPr/>
          <a:lstStyle/>
          <a:p>
            <a:r>
              <a:rPr lang="en-NZ" altLang="en-US" dirty="0"/>
              <a:t>Suggested approach</a:t>
            </a:r>
          </a:p>
        </p:txBody>
      </p:sp>
      <p:sp>
        <p:nvSpPr>
          <p:cNvPr id="20484" name="Content Placeholder 2"/>
          <p:cNvSpPr>
            <a:spLocks noGrp="1"/>
          </p:cNvSpPr>
          <p:nvPr>
            <p:ph idx="1"/>
          </p:nvPr>
        </p:nvSpPr>
        <p:spPr>
          <a:xfrm>
            <a:off x="611188" y="1988840"/>
            <a:ext cx="8065268" cy="4367510"/>
          </a:xfrm>
        </p:spPr>
        <p:txBody>
          <a:bodyPr/>
          <a:lstStyle/>
          <a:p>
            <a:pPr>
              <a:buFont typeface="Arial" charset="0"/>
              <a:buNone/>
            </a:pPr>
            <a:r>
              <a:rPr lang="en-NZ" altLang="en-US" sz="2600" dirty="0"/>
              <a:t>A suggested approach could be: </a:t>
            </a:r>
          </a:p>
          <a:p>
            <a:r>
              <a:rPr lang="en-NZ" altLang="en-US" dirty="0"/>
              <a:t>Once the range of assessment activities has been decided, teachers share expectations of what students know and are able to do</a:t>
            </a:r>
          </a:p>
          <a:p>
            <a:r>
              <a:rPr lang="en-NZ" altLang="en-US" dirty="0"/>
              <a:t>Refer to professional reference material and standards to develop  teachers’ understanding of content, concepts and progressions</a:t>
            </a:r>
          </a:p>
          <a:p>
            <a:r>
              <a:rPr lang="en-NZ" altLang="en-US" dirty="0"/>
              <a:t>Clarify understanding of terminology or phrases used in the standards</a:t>
            </a:r>
          </a:p>
        </p:txBody>
      </p:sp>
    </p:spTree>
    <p:extLst>
      <p:ext uri="{BB962C8B-B14F-4D97-AF65-F5344CB8AC3E}">
        <p14:creationId xmlns:p14="http://schemas.microsoft.com/office/powerpoint/2010/main" val="7923425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le 1"/>
          <p:cNvSpPr>
            <a:spLocks noGrp="1"/>
          </p:cNvSpPr>
          <p:nvPr>
            <p:ph type="title"/>
          </p:nvPr>
        </p:nvSpPr>
        <p:spPr>
          <a:xfrm>
            <a:off x="611188" y="1052662"/>
            <a:ext cx="7777162" cy="792162"/>
          </a:xfrm>
        </p:spPr>
        <p:txBody>
          <a:bodyPr/>
          <a:lstStyle/>
          <a:p>
            <a:r>
              <a:rPr lang="en-NZ" altLang="en-US" dirty="0"/>
              <a:t>Phase 3: Collecting evidence of student learning</a:t>
            </a:r>
          </a:p>
        </p:txBody>
      </p:sp>
      <p:sp>
        <p:nvSpPr>
          <p:cNvPr id="21508" name="Content Placeholder 2"/>
          <p:cNvSpPr>
            <a:spLocks noGrp="1"/>
          </p:cNvSpPr>
          <p:nvPr>
            <p:ph idx="1"/>
          </p:nvPr>
        </p:nvSpPr>
        <p:spPr>
          <a:xfrm>
            <a:off x="611188" y="1916832"/>
            <a:ext cx="7777162" cy="4104456"/>
          </a:xfrm>
        </p:spPr>
        <p:txBody>
          <a:bodyPr/>
          <a:lstStyle/>
          <a:p>
            <a:pPr marL="609600" indent="-609600">
              <a:buFont typeface="Arial" charset="0"/>
              <a:buNone/>
            </a:pPr>
            <a:r>
              <a:rPr lang="en-NZ" altLang="en-US" sz="2600" dirty="0"/>
              <a:t>There are a number of ways to collect evidence:</a:t>
            </a:r>
            <a:r>
              <a:rPr lang="en-NZ" altLang="en-US" dirty="0"/>
              <a:t> </a:t>
            </a:r>
          </a:p>
          <a:p>
            <a:pPr marL="609600" indent="-609600"/>
            <a:r>
              <a:rPr lang="en-NZ" altLang="en-US" dirty="0"/>
              <a:t>Decide on number of samples, portfolios or work in e-portfolios to be moderated at session </a:t>
            </a:r>
          </a:p>
          <a:p>
            <a:pPr marL="609600" indent="-609600"/>
            <a:r>
              <a:rPr lang="en-NZ" altLang="en-US" dirty="0"/>
              <a:t>Decide how these samples will be selected. Evidence of an ‘at’ the standard is a good place to start. Then evidence of student work for whom there is a level of uncertainty about the OTJ (e.g. should this student be ‘at’ standard for that year level or ‘below’?)</a:t>
            </a:r>
          </a:p>
          <a:p>
            <a:pPr marL="609600" indent="-609600"/>
            <a:r>
              <a:rPr lang="en-NZ" altLang="en-US" dirty="0"/>
              <a:t>Decide on the range of samples to be selected.</a:t>
            </a:r>
          </a:p>
          <a:p>
            <a:pPr marL="609600" indent="-609600">
              <a:buFont typeface="Arial" charset="0"/>
              <a:buNone/>
            </a:pPr>
            <a:endParaRPr lang="en-NZ" altLang="en-US" dirty="0"/>
          </a:p>
        </p:txBody>
      </p:sp>
    </p:spTree>
    <p:extLst>
      <p:ext uri="{BB962C8B-B14F-4D97-AF65-F5344CB8AC3E}">
        <p14:creationId xmlns:p14="http://schemas.microsoft.com/office/powerpoint/2010/main" val="3556470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611560" y="1916832"/>
            <a:ext cx="8075240" cy="4103786"/>
          </a:xfrm>
        </p:spPr>
        <p:txBody>
          <a:bodyPr/>
          <a:lstStyle/>
          <a:p>
            <a:pPr eaLnBrk="1" hangingPunct="1">
              <a:buNone/>
            </a:pPr>
            <a:r>
              <a:rPr lang="en-NZ" altLang="en-US" sz="2000" dirty="0"/>
              <a:t>This module is designed to support teachers when they are moderating their Overall Teacher Judgments (OTJs) in writing, reading or mathematics in relation to the National Standards. </a:t>
            </a:r>
          </a:p>
          <a:p>
            <a:pPr eaLnBrk="1" hangingPunct="1">
              <a:buNone/>
            </a:pPr>
            <a:r>
              <a:rPr lang="en-NZ" altLang="en-US" sz="2000" dirty="0"/>
              <a:t>Getting consistency of OTJs within a school is important for reporting to parents and annual reporting to the Board of Trustees.</a:t>
            </a:r>
            <a:endParaRPr lang="en-GB" altLang="en-US" sz="2000" dirty="0"/>
          </a:p>
          <a:p>
            <a:pPr eaLnBrk="1" hangingPunct="1">
              <a:buNone/>
            </a:pPr>
            <a:endParaRPr lang="en-NZ" altLang="en-US" sz="2000" dirty="0" smtClean="0"/>
          </a:p>
          <a:p>
            <a:pPr eaLnBrk="1" hangingPunct="1">
              <a:buNone/>
            </a:pPr>
            <a:r>
              <a:rPr lang="en-NZ" altLang="en-US" sz="2000" dirty="0" smtClean="0"/>
              <a:t>It </a:t>
            </a:r>
            <a:r>
              <a:rPr lang="en-NZ" altLang="en-US" sz="2000" dirty="0"/>
              <a:t>looks at:</a:t>
            </a:r>
          </a:p>
          <a:p>
            <a:pPr eaLnBrk="1" hangingPunct="1">
              <a:spcBef>
                <a:spcPct val="10000"/>
              </a:spcBef>
            </a:pPr>
            <a:r>
              <a:rPr lang="en-NZ" altLang="en-US" sz="1800" dirty="0" smtClean="0"/>
              <a:t>how </a:t>
            </a:r>
            <a:r>
              <a:rPr lang="en-NZ" altLang="en-US" sz="1800" dirty="0"/>
              <a:t>OTJs require interpretive evidence</a:t>
            </a:r>
          </a:p>
          <a:p>
            <a:pPr eaLnBrk="1" hangingPunct="1">
              <a:spcBef>
                <a:spcPct val="10000"/>
              </a:spcBef>
            </a:pPr>
            <a:r>
              <a:rPr lang="en-NZ" altLang="en-US" sz="1800" dirty="0" smtClean="0"/>
              <a:t>what </a:t>
            </a:r>
            <a:r>
              <a:rPr lang="en-NZ" altLang="en-US" sz="1800" dirty="0"/>
              <a:t>is appropriate and fair evidence of learning</a:t>
            </a:r>
          </a:p>
          <a:p>
            <a:pPr eaLnBrk="1" hangingPunct="1">
              <a:spcBef>
                <a:spcPct val="10000"/>
              </a:spcBef>
            </a:pPr>
            <a:r>
              <a:rPr lang="en-NZ" altLang="en-US" sz="1800" dirty="0" smtClean="0"/>
              <a:t>examining </a:t>
            </a:r>
            <a:r>
              <a:rPr lang="en-NZ" altLang="en-US" sz="1800" dirty="0"/>
              <a:t>valid, consistent and comparable </a:t>
            </a:r>
            <a:r>
              <a:rPr lang="en-NZ" altLang="en-US" sz="1800" dirty="0" smtClean="0"/>
              <a:t>teacher judgments</a:t>
            </a:r>
            <a:endParaRPr lang="en-NZ" altLang="en-US" sz="1800" dirty="0"/>
          </a:p>
          <a:p>
            <a:pPr eaLnBrk="1" hangingPunct="1">
              <a:spcBef>
                <a:spcPct val="10000"/>
              </a:spcBef>
            </a:pPr>
            <a:r>
              <a:rPr lang="en-NZ" altLang="en-US" sz="1800" dirty="0" smtClean="0"/>
              <a:t>the </a:t>
            </a:r>
            <a:r>
              <a:rPr lang="en-NZ" altLang="en-US" sz="1800" dirty="0"/>
              <a:t>moderation process.</a:t>
            </a:r>
          </a:p>
        </p:txBody>
      </p:sp>
      <p:sp>
        <p:nvSpPr>
          <p:cNvPr id="3076" name="Title 1"/>
          <p:cNvSpPr>
            <a:spLocks/>
          </p:cNvSpPr>
          <p:nvPr/>
        </p:nvSpPr>
        <p:spPr bwMode="auto">
          <a:xfrm>
            <a:off x="251457" y="1052736"/>
            <a:ext cx="8795445"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NZ" altLang="en-US" sz="3200" b="1" dirty="0">
                <a:solidFill>
                  <a:srgbClr val="00648C"/>
                </a:solidFill>
                <a:latin typeface="Calibri" charset="0"/>
                <a:ea typeface="Calibri" charset="0"/>
                <a:cs typeface="Calibri" charset="0"/>
              </a:rPr>
              <a:t>Module </a:t>
            </a:r>
            <a:r>
              <a:rPr lang="en-NZ" altLang="en-US" sz="3200" b="1" dirty="0" smtClean="0">
                <a:solidFill>
                  <a:srgbClr val="00648C"/>
                </a:solidFill>
                <a:latin typeface="Calibri" charset="0"/>
                <a:ea typeface="Calibri" charset="0"/>
                <a:cs typeface="Calibri" charset="0"/>
              </a:rPr>
              <a:t>overview</a:t>
            </a:r>
            <a:endParaRPr lang="en-NZ" altLang="en-US" sz="3200" b="1" dirty="0">
              <a:solidFill>
                <a:srgbClr val="00648C"/>
              </a:solidFill>
              <a:latin typeface="Calibri" charset="0"/>
              <a:ea typeface="Calibri" charset="0"/>
              <a:cs typeface="Calibri" charset="0"/>
            </a:endParaRPr>
          </a:p>
        </p:txBody>
      </p:sp>
    </p:spTree>
    <p:extLst>
      <p:ext uri="{BB962C8B-B14F-4D97-AF65-F5344CB8AC3E}">
        <p14:creationId xmlns:p14="http://schemas.microsoft.com/office/powerpoint/2010/main" val="4719259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1"/>
          <p:cNvSpPr>
            <a:spLocks noGrp="1"/>
          </p:cNvSpPr>
          <p:nvPr>
            <p:ph type="title"/>
          </p:nvPr>
        </p:nvSpPr>
        <p:spPr>
          <a:xfrm>
            <a:off x="719609" y="980654"/>
            <a:ext cx="7777162" cy="792162"/>
          </a:xfrm>
          <a:noFill/>
        </p:spPr>
        <p:txBody>
          <a:bodyPr/>
          <a:lstStyle/>
          <a:p>
            <a:r>
              <a:rPr lang="en-NZ" altLang="en-US" dirty="0"/>
              <a:t>Examples of what to collect</a:t>
            </a:r>
          </a:p>
        </p:txBody>
      </p:sp>
      <p:graphicFrame>
        <p:nvGraphicFramePr>
          <p:cNvPr id="2" name="Table 1"/>
          <p:cNvGraphicFramePr>
            <a:graphicFrameLocks noGrp="1"/>
          </p:cNvGraphicFramePr>
          <p:nvPr>
            <p:extLst>
              <p:ext uri="{D42A27DB-BD31-4B8C-83A1-F6EECF244321}">
                <p14:modId xmlns:p14="http://schemas.microsoft.com/office/powerpoint/2010/main" val="1810623159"/>
              </p:ext>
            </p:extLst>
          </p:nvPr>
        </p:nvGraphicFramePr>
        <p:xfrm>
          <a:off x="391048" y="2060848"/>
          <a:ext cx="8357416" cy="4114800"/>
        </p:xfrm>
        <a:graphic>
          <a:graphicData uri="http://schemas.openxmlformats.org/drawingml/2006/table">
            <a:tbl>
              <a:tblPr/>
              <a:tblGrid>
                <a:gridCol w="2055375"/>
                <a:gridCol w="6302041"/>
              </a:tblGrid>
              <a:tr h="1325201">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NZ" altLang="en-US" sz="1800" b="0" i="0" u="none" strike="noStrike" cap="none" normalizeH="0" baseline="0" dirty="0">
                          <a:ln>
                            <a:noFill/>
                          </a:ln>
                          <a:solidFill>
                            <a:schemeClr val="tx1"/>
                          </a:solidFill>
                          <a:effectLst/>
                          <a:latin typeface="Calibri" charset="0"/>
                          <a:ea typeface="Arial" charset="0"/>
                          <a:cs typeface="Arial" charset="0"/>
                        </a:rPr>
                        <a:t>Reading</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NZ" altLang="en-US" sz="1800" b="0" i="0" u="none" strike="noStrike" cap="none" normalizeH="0" baseline="0" dirty="0">
                          <a:ln>
                            <a:noFill/>
                          </a:ln>
                          <a:solidFill>
                            <a:schemeClr val="tx1"/>
                          </a:solidFill>
                          <a:effectLst/>
                          <a:latin typeface="Calibri" charset="0"/>
                          <a:ea typeface="Arial" charset="0"/>
                          <a:cs typeface="Arial" charset="0"/>
                        </a:rPr>
                        <a:t>Year 3</a:t>
                      </a:r>
                      <a:endParaRPr kumimoji="0" lang="en-GB" altLang="en-US" sz="1800" b="0" i="0" u="none" strike="noStrike" cap="none" normalizeH="0" baseline="0" dirty="0">
                        <a:ln>
                          <a:noFill/>
                        </a:ln>
                        <a:solidFill>
                          <a:schemeClr val="tx1"/>
                        </a:solidFill>
                        <a:effectLst/>
                        <a:latin typeface="Calibri" charset="0"/>
                        <a:ea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Char char="•"/>
                        <a:tabLst/>
                      </a:pPr>
                      <a:r>
                        <a:rPr kumimoji="0" lang="en-NZ" altLang="en-US" sz="1400" b="0" i="0" u="none" strike="noStrike" cap="none" normalizeH="0" baseline="0" dirty="0">
                          <a:ln>
                            <a:noFill/>
                          </a:ln>
                          <a:solidFill>
                            <a:schemeClr val="tx1"/>
                          </a:solidFill>
                          <a:effectLst/>
                          <a:latin typeface="Calibri" charset="0"/>
                          <a:ea typeface="Arial" charset="0"/>
                          <a:cs typeface="Arial" charset="0"/>
                        </a:rPr>
                        <a:t> Most recent running record</a:t>
                      </a:r>
                    </a:p>
                    <a:p>
                      <a:pPr marL="0" marR="0" lvl="0" indent="0" algn="l" defTabSz="914400" rtl="0" eaLnBrk="0" fontAlgn="base" latinLnBrk="0" hangingPunct="0">
                        <a:lnSpc>
                          <a:spcPct val="100000"/>
                        </a:lnSpc>
                        <a:spcBef>
                          <a:spcPct val="20000"/>
                        </a:spcBef>
                        <a:spcAft>
                          <a:spcPct val="0"/>
                        </a:spcAft>
                        <a:buClrTx/>
                        <a:buSzTx/>
                        <a:buFont typeface="Arial" charset="0"/>
                        <a:buChar char="•"/>
                        <a:tabLst/>
                      </a:pPr>
                      <a:r>
                        <a:rPr kumimoji="0" lang="en-NZ" altLang="en-US" sz="1400" b="0" i="0" u="none" strike="noStrike" cap="none" normalizeH="0" baseline="0" dirty="0">
                          <a:ln>
                            <a:noFill/>
                          </a:ln>
                          <a:solidFill>
                            <a:schemeClr val="tx1"/>
                          </a:solidFill>
                          <a:effectLst/>
                          <a:latin typeface="Calibri" charset="0"/>
                          <a:ea typeface="Arial" charset="0"/>
                          <a:cs typeface="Arial" charset="0"/>
                        </a:rPr>
                        <a:t> STAR result</a:t>
                      </a:r>
                    </a:p>
                    <a:p>
                      <a:pPr marL="0" marR="0" lvl="0" indent="0" algn="l" defTabSz="914400" rtl="0" eaLnBrk="0" fontAlgn="base" latinLnBrk="0" hangingPunct="0">
                        <a:lnSpc>
                          <a:spcPct val="100000"/>
                        </a:lnSpc>
                        <a:spcBef>
                          <a:spcPct val="20000"/>
                        </a:spcBef>
                        <a:spcAft>
                          <a:spcPct val="0"/>
                        </a:spcAft>
                        <a:buClrTx/>
                        <a:buSzTx/>
                        <a:buFont typeface="Arial" charset="0"/>
                        <a:buChar char="•"/>
                        <a:tabLst/>
                      </a:pPr>
                      <a:r>
                        <a:rPr kumimoji="0" lang="en-NZ" altLang="en-US" sz="1400" b="0" i="0" u="none" strike="noStrike" cap="none" normalizeH="0" baseline="0" dirty="0">
                          <a:ln>
                            <a:noFill/>
                          </a:ln>
                          <a:solidFill>
                            <a:schemeClr val="tx1"/>
                          </a:solidFill>
                          <a:effectLst/>
                          <a:latin typeface="Calibri" charset="0"/>
                          <a:ea typeface="Arial" charset="0"/>
                          <a:cs typeface="Arial" charset="0"/>
                        </a:rPr>
                        <a:t> Observed behaviours, anecdotal notes from conversations and interactions with texts</a:t>
                      </a:r>
                    </a:p>
                    <a:p>
                      <a:pPr marL="0" marR="0" lvl="0" indent="0" algn="l" defTabSz="914400" rtl="0" eaLnBrk="0" fontAlgn="base" latinLnBrk="0" hangingPunct="0">
                        <a:lnSpc>
                          <a:spcPct val="100000"/>
                        </a:lnSpc>
                        <a:spcBef>
                          <a:spcPct val="20000"/>
                        </a:spcBef>
                        <a:spcAft>
                          <a:spcPct val="0"/>
                        </a:spcAft>
                        <a:buClrTx/>
                        <a:buSzTx/>
                        <a:buFont typeface="Arial" charset="0"/>
                        <a:buChar char="•"/>
                        <a:tabLst/>
                      </a:pPr>
                      <a:r>
                        <a:rPr kumimoji="0" lang="en-NZ" altLang="en-US" sz="1400" b="0" i="0" u="none" strike="noStrike" cap="none" normalizeH="0" baseline="0" dirty="0">
                          <a:ln>
                            <a:noFill/>
                          </a:ln>
                          <a:solidFill>
                            <a:schemeClr val="tx1"/>
                          </a:solidFill>
                          <a:effectLst/>
                          <a:latin typeface="Calibri" charset="0"/>
                          <a:ea typeface="Arial" charset="0"/>
                          <a:cs typeface="Arial" charset="0"/>
                        </a:rPr>
                        <a:t> Assessment Resource Bank task </a:t>
                      </a:r>
                    </a:p>
                    <a:p>
                      <a:pPr marL="0" marR="0" lvl="0" indent="0" algn="l" defTabSz="914400" rtl="0" eaLnBrk="0" fontAlgn="base" latinLnBrk="0" hangingPunct="0">
                        <a:lnSpc>
                          <a:spcPct val="100000"/>
                        </a:lnSpc>
                        <a:spcBef>
                          <a:spcPct val="20000"/>
                        </a:spcBef>
                        <a:spcAft>
                          <a:spcPct val="0"/>
                        </a:spcAft>
                        <a:buClrTx/>
                        <a:buSzTx/>
                        <a:buFont typeface="Arial" charset="0"/>
                        <a:buChar char="•"/>
                        <a:tabLst/>
                      </a:pPr>
                      <a:r>
                        <a:rPr kumimoji="0" lang="en-NZ" altLang="en-US" sz="1400" b="0" i="0" u="none" strike="noStrike" cap="none" normalizeH="0" baseline="0" dirty="0">
                          <a:ln>
                            <a:noFill/>
                          </a:ln>
                          <a:solidFill>
                            <a:schemeClr val="tx1"/>
                          </a:solidFill>
                          <a:effectLst/>
                          <a:latin typeface="Calibri" charset="0"/>
                          <a:ea typeface="Arial" charset="0"/>
                          <a:cs typeface="Arial" charset="0"/>
                        </a:rPr>
                        <a:t> Self assessments</a:t>
                      </a:r>
                      <a:endParaRPr kumimoji="0" lang="en-GB" altLang="en-US" sz="1400" b="0" i="0" u="none" strike="noStrike" cap="none" normalizeH="0" baseline="0" dirty="0">
                        <a:ln>
                          <a:noFill/>
                        </a:ln>
                        <a:solidFill>
                          <a:schemeClr val="tx1"/>
                        </a:solidFill>
                        <a:effectLst/>
                        <a:latin typeface="Calibri"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1223">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NZ" altLang="en-US" sz="1800" b="0" i="0" u="none" strike="noStrike" cap="none" normalizeH="0" baseline="0">
                          <a:ln>
                            <a:noFill/>
                          </a:ln>
                          <a:solidFill>
                            <a:schemeClr val="tx1"/>
                          </a:solidFill>
                          <a:effectLst/>
                          <a:latin typeface="Calibri" charset="0"/>
                          <a:ea typeface="Arial" charset="0"/>
                          <a:cs typeface="Arial" charset="0"/>
                        </a:rPr>
                        <a:t>Writing</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NZ" altLang="en-US" sz="1800" b="0" i="0" u="none" strike="noStrike" cap="none" normalizeH="0" baseline="0">
                          <a:ln>
                            <a:noFill/>
                          </a:ln>
                          <a:solidFill>
                            <a:schemeClr val="tx1"/>
                          </a:solidFill>
                          <a:effectLst/>
                          <a:latin typeface="Calibri" charset="0"/>
                          <a:ea typeface="Arial" charset="0"/>
                          <a:cs typeface="Arial" charset="0"/>
                        </a:rPr>
                        <a:t>Year 4</a:t>
                      </a:r>
                      <a:endParaRPr kumimoji="0" lang="en-GB" altLang="en-US" sz="1800" b="0" i="0" u="none" strike="noStrike" cap="none" normalizeH="0" baseline="0">
                        <a:ln>
                          <a:noFill/>
                        </a:ln>
                        <a:solidFill>
                          <a:schemeClr val="tx1"/>
                        </a:solidFill>
                        <a:effectLst/>
                        <a:latin typeface="Calibri" charset="0"/>
                        <a:ea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Char char="•"/>
                        <a:tabLst/>
                      </a:pPr>
                      <a:r>
                        <a:rPr kumimoji="0" lang="en-NZ" altLang="en-US" sz="1400" b="0" i="0" u="none" strike="noStrike" cap="none" normalizeH="0" baseline="0" dirty="0">
                          <a:ln>
                            <a:noFill/>
                          </a:ln>
                          <a:solidFill>
                            <a:schemeClr val="tx1"/>
                          </a:solidFill>
                          <a:effectLst/>
                          <a:latin typeface="Calibri" charset="0"/>
                          <a:ea typeface="Arial" charset="0"/>
                          <a:cs typeface="Arial" charset="0"/>
                        </a:rPr>
                        <a:t> Observed behaviours, anecdotal notes from conversations and interactions on writing samples in draft books</a:t>
                      </a:r>
                    </a:p>
                    <a:p>
                      <a:pPr marL="0" marR="0" lvl="0" indent="0" algn="l" defTabSz="914400" rtl="0" eaLnBrk="0" fontAlgn="base" latinLnBrk="0" hangingPunct="0">
                        <a:lnSpc>
                          <a:spcPct val="100000"/>
                        </a:lnSpc>
                        <a:spcBef>
                          <a:spcPct val="20000"/>
                        </a:spcBef>
                        <a:spcAft>
                          <a:spcPct val="0"/>
                        </a:spcAft>
                        <a:buClrTx/>
                        <a:buSzTx/>
                        <a:buFont typeface="Arial" charset="0"/>
                        <a:buChar char="•"/>
                        <a:tabLst/>
                      </a:pPr>
                      <a:r>
                        <a:rPr kumimoji="0" lang="en-NZ" altLang="en-US" sz="1400" b="0" i="0" u="none" strike="noStrike" cap="none" normalizeH="0" baseline="0" dirty="0">
                          <a:ln>
                            <a:noFill/>
                          </a:ln>
                          <a:solidFill>
                            <a:schemeClr val="tx1"/>
                          </a:solidFill>
                          <a:effectLst/>
                          <a:latin typeface="Calibri" charset="0"/>
                          <a:ea typeface="Arial" charset="0"/>
                          <a:cs typeface="Arial" charset="0"/>
                        </a:rPr>
                        <a:t> </a:t>
                      </a:r>
                      <a:r>
                        <a:rPr kumimoji="0" lang="en-NZ" altLang="en-US" sz="1400" b="0" i="0" u="none" strike="noStrike" cap="none" normalizeH="0" baseline="0" dirty="0" err="1">
                          <a:ln>
                            <a:noFill/>
                          </a:ln>
                          <a:solidFill>
                            <a:schemeClr val="tx1"/>
                          </a:solidFill>
                          <a:effectLst/>
                          <a:latin typeface="Calibri" charset="0"/>
                          <a:ea typeface="Arial" charset="0"/>
                          <a:cs typeface="Arial" charset="0"/>
                        </a:rPr>
                        <a:t>asTTle</a:t>
                      </a:r>
                      <a:r>
                        <a:rPr kumimoji="0" lang="en-NZ" altLang="en-US" sz="1400" b="0" i="0" u="none" strike="noStrike" cap="none" normalizeH="0" baseline="0" dirty="0">
                          <a:ln>
                            <a:noFill/>
                          </a:ln>
                          <a:solidFill>
                            <a:schemeClr val="tx1"/>
                          </a:solidFill>
                          <a:effectLst/>
                          <a:latin typeface="Calibri" charset="0"/>
                          <a:ea typeface="Arial" charset="0"/>
                          <a:cs typeface="Arial" charset="0"/>
                        </a:rPr>
                        <a:t> writing</a:t>
                      </a:r>
                    </a:p>
                    <a:p>
                      <a:pPr marL="0" marR="0" lvl="0" indent="0" algn="l" defTabSz="914400" rtl="0" eaLnBrk="0" fontAlgn="base" latinLnBrk="0" hangingPunct="0">
                        <a:lnSpc>
                          <a:spcPct val="100000"/>
                        </a:lnSpc>
                        <a:spcBef>
                          <a:spcPct val="20000"/>
                        </a:spcBef>
                        <a:spcAft>
                          <a:spcPct val="0"/>
                        </a:spcAft>
                        <a:buClrTx/>
                        <a:buSzTx/>
                        <a:buFont typeface="Arial" charset="0"/>
                        <a:buChar char="•"/>
                        <a:tabLst/>
                      </a:pPr>
                      <a:r>
                        <a:rPr kumimoji="0" lang="en-NZ" altLang="en-US" sz="1400" b="0" i="0" u="none" strike="noStrike" cap="none" normalizeH="0" baseline="0" dirty="0">
                          <a:ln>
                            <a:noFill/>
                          </a:ln>
                          <a:solidFill>
                            <a:schemeClr val="tx1"/>
                          </a:solidFill>
                          <a:effectLst/>
                          <a:latin typeface="Calibri" charset="0"/>
                          <a:ea typeface="Arial" charset="0"/>
                          <a:cs typeface="Arial" charset="0"/>
                        </a:rPr>
                        <a:t> NEMP task</a:t>
                      </a:r>
                    </a:p>
                    <a:p>
                      <a:pPr marL="0" marR="0" lvl="0" indent="0" algn="l" defTabSz="914400" rtl="0" eaLnBrk="0" fontAlgn="base" latinLnBrk="0" hangingPunct="0">
                        <a:lnSpc>
                          <a:spcPct val="100000"/>
                        </a:lnSpc>
                        <a:spcBef>
                          <a:spcPct val="20000"/>
                        </a:spcBef>
                        <a:spcAft>
                          <a:spcPct val="0"/>
                        </a:spcAft>
                        <a:buClrTx/>
                        <a:buSzTx/>
                        <a:buFont typeface="Arial" charset="0"/>
                        <a:buChar char="•"/>
                        <a:tabLst/>
                      </a:pPr>
                      <a:r>
                        <a:rPr kumimoji="0" lang="en-NZ" altLang="en-US" sz="1400" b="0" i="0" u="none" strike="noStrike" cap="none" normalizeH="0" baseline="0" dirty="0">
                          <a:ln>
                            <a:noFill/>
                          </a:ln>
                          <a:solidFill>
                            <a:schemeClr val="tx1"/>
                          </a:solidFill>
                          <a:effectLst/>
                          <a:latin typeface="Calibri" charset="0"/>
                          <a:ea typeface="Arial" charset="0"/>
                          <a:cs typeface="Arial" charset="0"/>
                        </a:rPr>
                        <a:t> Supplementary Spelling Assessments</a:t>
                      </a:r>
                      <a:endParaRPr kumimoji="0" lang="en-GB" altLang="en-US" sz="1400" b="0" i="0" u="none" strike="noStrike" cap="none" normalizeH="0" baseline="0" dirty="0">
                        <a:ln>
                          <a:noFill/>
                        </a:ln>
                        <a:solidFill>
                          <a:schemeClr val="tx1"/>
                        </a:solidFill>
                        <a:effectLst/>
                        <a:latin typeface="Calibri"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1223">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NZ" altLang="en-US" sz="1800" b="0" i="0" u="none" strike="noStrike" cap="none" normalizeH="0" baseline="0">
                          <a:ln>
                            <a:noFill/>
                          </a:ln>
                          <a:solidFill>
                            <a:schemeClr val="tx1"/>
                          </a:solidFill>
                          <a:effectLst/>
                          <a:latin typeface="Calibri" charset="0"/>
                          <a:ea typeface="Arial" charset="0"/>
                          <a:cs typeface="Arial" charset="0"/>
                        </a:rPr>
                        <a:t>Mathematics</a:t>
                      </a:r>
                      <a:endParaRPr kumimoji="0" lang="en-GB" altLang="en-US" sz="1800" b="0" i="0" u="none" strike="noStrike" cap="none" normalizeH="0" baseline="0">
                        <a:ln>
                          <a:noFill/>
                        </a:ln>
                        <a:solidFill>
                          <a:schemeClr val="tx1"/>
                        </a:solidFill>
                        <a:effectLst/>
                        <a:latin typeface="Calibri" charset="0"/>
                        <a:ea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Char char="•"/>
                        <a:tabLst/>
                      </a:pPr>
                      <a:r>
                        <a:rPr kumimoji="0" lang="en-NZ" altLang="en-US" sz="1400" b="0" i="0" u="none" strike="noStrike" cap="none" normalizeH="0" baseline="0" dirty="0">
                          <a:ln>
                            <a:noFill/>
                          </a:ln>
                          <a:solidFill>
                            <a:schemeClr val="tx1"/>
                          </a:solidFill>
                          <a:effectLst/>
                          <a:latin typeface="Calibri" charset="0"/>
                          <a:ea typeface="Arial" charset="0"/>
                          <a:cs typeface="Arial" charset="0"/>
                        </a:rPr>
                        <a:t> Observed behaviours, anecdotal notes from conversations and interactions in mathematics tasks</a:t>
                      </a:r>
                    </a:p>
                    <a:p>
                      <a:pPr marL="0" marR="0" lvl="0" indent="0" algn="l" defTabSz="914400" rtl="0" eaLnBrk="0" fontAlgn="base" latinLnBrk="0" hangingPunct="0">
                        <a:lnSpc>
                          <a:spcPct val="100000"/>
                        </a:lnSpc>
                        <a:spcBef>
                          <a:spcPct val="20000"/>
                        </a:spcBef>
                        <a:spcAft>
                          <a:spcPct val="0"/>
                        </a:spcAft>
                        <a:buClrTx/>
                        <a:buSzTx/>
                        <a:buFont typeface="Arial" charset="0"/>
                        <a:buChar char="•"/>
                        <a:tabLst/>
                      </a:pPr>
                      <a:r>
                        <a:rPr kumimoji="0" lang="en-NZ" altLang="en-US" sz="1400" b="0" i="0" u="none" strike="noStrike" cap="none" normalizeH="0" baseline="0" dirty="0">
                          <a:ln>
                            <a:noFill/>
                          </a:ln>
                          <a:solidFill>
                            <a:schemeClr val="tx1"/>
                          </a:solidFill>
                          <a:effectLst/>
                          <a:latin typeface="Calibri" charset="0"/>
                          <a:ea typeface="Arial" charset="0"/>
                          <a:cs typeface="Arial" charset="0"/>
                        </a:rPr>
                        <a:t> GLOSS Strategy Stage</a:t>
                      </a:r>
                    </a:p>
                    <a:p>
                      <a:pPr marL="0" marR="0" lvl="0" indent="0" algn="l" defTabSz="914400" rtl="0" eaLnBrk="0" fontAlgn="base" latinLnBrk="0" hangingPunct="0">
                        <a:lnSpc>
                          <a:spcPct val="100000"/>
                        </a:lnSpc>
                        <a:spcBef>
                          <a:spcPct val="20000"/>
                        </a:spcBef>
                        <a:spcAft>
                          <a:spcPct val="0"/>
                        </a:spcAft>
                        <a:buClrTx/>
                        <a:buSzTx/>
                        <a:buFont typeface="Arial" charset="0"/>
                        <a:buChar char="•"/>
                        <a:tabLst/>
                      </a:pPr>
                      <a:r>
                        <a:rPr kumimoji="0" lang="en-NZ" altLang="en-US" sz="1400" b="0" i="0" u="none" strike="noStrike" cap="none" normalizeH="0" baseline="0" dirty="0">
                          <a:ln>
                            <a:noFill/>
                          </a:ln>
                          <a:solidFill>
                            <a:schemeClr val="tx1"/>
                          </a:solidFill>
                          <a:effectLst/>
                          <a:latin typeface="Calibri" charset="0"/>
                          <a:ea typeface="Arial" charset="0"/>
                          <a:cs typeface="Arial" charset="0"/>
                        </a:rPr>
                        <a:t> PAT Maths</a:t>
                      </a:r>
                    </a:p>
                    <a:p>
                      <a:pPr marL="0" marR="0" lvl="0" indent="0" algn="l" defTabSz="914400" rtl="0" eaLnBrk="0" fontAlgn="base" latinLnBrk="0" hangingPunct="0">
                        <a:lnSpc>
                          <a:spcPct val="100000"/>
                        </a:lnSpc>
                        <a:spcBef>
                          <a:spcPct val="20000"/>
                        </a:spcBef>
                        <a:spcAft>
                          <a:spcPct val="0"/>
                        </a:spcAft>
                        <a:buClrTx/>
                        <a:buSzTx/>
                        <a:buFont typeface="Arial" charset="0"/>
                        <a:buChar char="•"/>
                        <a:tabLst/>
                      </a:pPr>
                      <a:r>
                        <a:rPr kumimoji="0" lang="en-NZ" altLang="en-US" sz="1400" b="0" i="0" u="none" strike="noStrike" cap="none" normalizeH="0" baseline="0" dirty="0">
                          <a:ln>
                            <a:noFill/>
                          </a:ln>
                          <a:solidFill>
                            <a:schemeClr val="tx1"/>
                          </a:solidFill>
                          <a:effectLst/>
                          <a:latin typeface="Calibri" charset="0"/>
                          <a:ea typeface="Arial" charset="0"/>
                          <a:cs typeface="Arial" charset="0"/>
                        </a:rPr>
                        <a:t> Self and peer assessments</a:t>
                      </a:r>
                      <a:endParaRPr kumimoji="0" lang="en-GB" altLang="en-US" sz="1400" b="0" i="0" u="none" strike="noStrike" cap="none" normalizeH="0" baseline="0" dirty="0">
                        <a:ln>
                          <a:noFill/>
                        </a:ln>
                        <a:solidFill>
                          <a:schemeClr val="tx1"/>
                        </a:solidFill>
                        <a:effectLst/>
                        <a:latin typeface="Calibri"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9658176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1"/>
          <p:cNvSpPr>
            <a:spLocks noGrp="1"/>
          </p:cNvSpPr>
          <p:nvPr>
            <p:ph type="title"/>
          </p:nvPr>
        </p:nvSpPr>
        <p:spPr>
          <a:xfrm>
            <a:off x="611188" y="1052662"/>
            <a:ext cx="7777162" cy="792162"/>
          </a:xfrm>
        </p:spPr>
        <p:txBody>
          <a:bodyPr/>
          <a:lstStyle/>
          <a:p>
            <a:r>
              <a:rPr lang="en-NZ" altLang="en-US" dirty="0"/>
              <a:t>Phase 4: Analysing the evidence</a:t>
            </a:r>
            <a:endParaRPr lang="en-NZ" altLang="en-US" sz="4000" dirty="0"/>
          </a:p>
        </p:txBody>
      </p:sp>
      <p:sp>
        <p:nvSpPr>
          <p:cNvPr id="2" name="Content Placeholder 1"/>
          <p:cNvSpPr>
            <a:spLocks noGrp="1"/>
          </p:cNvSpPr>
          <p:nvPr>
            <p:ph idx="1"/>
          </p:nvPr>
        </p:nvSpPr>
        <p:spPr>
          <a:xfrm>
            <a:off x="611188" y="1844824"/>
            <a:ext cx="7777162" cy="4248472"/>
          </a:xfrm>
        </p:spPr>
        <p:txBody>
          <a:bodyPr/>
          <a:lstStyle/>
          <a:p>
            <a:pPr marL="88900" indent="-88900">
              <a:buFont typeface="Arial" charset="0"/>
              <a:buNone/>
              <a:tabLst>
                <a:tab pos="538163" algn="l"/>
              </a:tabLst>
            </a:pPr>
            <a:r>
              <a:rPr lang="en-NZ" altLang="en-US" sz="2000" dirty="0"/>
              <a:t>	Before the moderation process, teachers need to analyse the evidence independently and follow a standardised school process to reach OTJs for a range of students in their class.  Teachers should not make these judgments for all students yet, as the moderation process may inform teachers’ decision making.  </a:t>
            </a:r>
          </a:p>
          <a:p>
            <a:pPr marL="88900" indent="-88900">
              <a:buFont typeface="Arial" charset="0"/>
              <a:buNone/>
              <a:tabLst>
                <a:tab pos="538163" algn="l"/>
              </a:tabLst>
            </a:pPr>
            <a:r>
              <a:rPr lang="en-NZ" altLang="en-US" sz="2000" dirty="0"/>
              <a:t>	When analysing the evidence, teachers should:</a:t>
            </a:r>
          </a:p>
          <a:p>
            <a:pPr>
              <a:tabLst>
                <a:tab pos="538163" algn="l"/>
              </a:tabLst>
            </a:pPr>
            <a:r>
              <a:rPr lang="en-NZ" altLang="en-US" sz="2000" dirty="0" smtClean="0"/>
              <a:t>identify </a:t>
            </a:r>
            <a:r>
              <a:rPr lang="en-NZ" altLang="en-US" sz="2000" dirty="0"/>
              <a:t>how the student work specifically meets </a:t>
            </a:r>
            <a:r>
              <a:rPr lang="en-NZ" altLang="en-US" sz="2000" dirty="0" smtClean="0"/>
              <a:t>the standard </a:t>
            </a:r>
            <a:r>
              <a:rPr lang="en-NZ" altLang="en-US" sz="2000" dirty="0"/>
              <a:t>(e.g. using a highlighter pen) </a:t>
            </a:r>
          </a:p>
          <a:p>
            <a:pPr>
              <a:tabLst>
                <a:tab pos="538163" algn="l"/>
              </a:tabLst>
            </a:pPr>
            <a:r>
              <a:rPr lang="en-NZ" altLang="en-US" sz="2000" dirty="0" smtClean="0"/>
              <a:t>use </a:t>
            </a:r>
            <a:r>
              <a:rPr lang="en-NZ" altLang="en-US" sz="2000" dirty="0"/>
              <a:t>annotation sheets to record key points and judgments made</a:t>
            </a:r>
          </a:p>
          <a:p>
            <a:pPr>
              <a:tabLst>
                <a:tab pos="538163" algn="l"/>
              </a:tabLst>
            </a:pPr>
            <a:r>
              <a:rPr lang="en-NZ" altLang="en-US" sz="2000" dirty="0" smtClean="0"/>
              <a:t>identify </a:t>
            </a:r>
            <a:r>
              <a:rPr lang="en-NZ" altLang="en-US" sz="2000" dirty="0"/>
              <a:t>next learning steps for the student</a:t>
            </a:r>
          </a:p>
          <a:p>
            <a:pPr>
              <a:tabLst>
                <a:tab pos="538163" algn="l"/>
              </a:tabLst>
            </a:pPr>
            <a:r>
              <a:rPr lang="en-NZ" altLang="en-US" sz="2000" dirty="0" smtClean="0"/>
              <a:t>remove </a:t>
            </a:r>
            <a:r>
              <a:rPr lang="en-NZ" altLang="en-US" sz="2000" dirty="0"/>
              <a:t>all student identification on the portfolios </a:t>
            </a:r>
            <a:r>
              <a:rPr lang="en-NZ" altLang="en-US" sz="2000" dirty="0" smtClean="0"/>
              <a:t>of students</a:t>
            </a:r>
            <a:r>
              <a:rPr lang="en-NZ" altLang="en-US" sz="2000" dirty="0"/>
              <a:t>’ work to be moderated before it is shared with </a:t>
            </a:r>
            <a:r>
              <a:rPr lang="en-NZ" altLang="en-US" sz="2000" dirty="0" smtClean="0"/>
              <a:t>others</a:t>
            </a:r>
            <a:r>
              <a:rPr lang="en-NZ" altLang="en-US" sz="2000" dirty="0"/>
              <a:t>. </a:t>
            </a:r>
          </a:p>
        </p:txBody>
      </p:sp>
    </p:spTree>
    <p:extLst>
      <p:ext uri="{BB962C8B-B14F-4D97-AF65-F5344CB8AC3E}">
        <p14:creationId xmlns:p14="http://schemas.microsoft.com/office/powerpoint/2010/main" val="18158395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1"/>
          <p:cNvSpPr>
            <a:spLocks noGrp="1"/>
          </p:cNvSpPr>
          <p:nvPr>
            <p:ph type="title"/>
          </p:nvPr>
        </p:nvSpPr>
        <p:spPr>
          <a:xfrm>
            <a:off x="611188" y="1052662"/>
            <a:ext cx="7777162" cy="792162"/>
          </a:xfrm>
        </p:spPr>
        <p:txBody>
          <a:bodyPr/>
          <a:lstStyle/>
          <a:p>
            <a:r>
              <a:rPr lang="en-NZ" altLang="en-US" dirty="0"/>
              <a:t>Phase 5: Interpreting and sharing evidence</a:t>
            </a:r>
          </a:p>
        </p:txBody>
      </p:sp>
      <p:sp>
        <p:nvSpPr>
          <p:cNvPr id="24580" name="Content Placeholder 2"/>
          <p:cNvSpPr>
            <a:spLocks noGrp="1"/>
          </p:cNvSpPr>
          <p:nvPr>
            <p:ph idx="1"/>
          </p:nvPr>
        </p:nvSpPr>
        <p:spPr>
          <a:xfrm>
            <a:off x="611188" y="1988840"/>
            <a:ext cx="7777162" cy="3961110"/>
          </a:xfrm>
        </p:spPr>
        <p:txBody>
          <a:bodyPr/>
          <a:lstStyle/>
          <a:p>
            <a:pPr marL="0" indent="0" eaLnBrk="1" hangingPunct="1">
              <a:spcBef>
                <a:spcPct val="50000"/>
              </a:spcBef>
              <a:buNone/>
            </a:pPr>
            <a:r>
              <a:rPr lang="en-NZ" altLang="en-US" sz="1600" dirty="0"/>
              <a:t>A moderation session has four goals:</a:t>
            </a:r>
          </a:p>
          <a:p>
            <a:pPr eaLnBrk="1" hangingPunct="1">
              <a:spcBef>
                <a:spcPct val="50000"/>
              </a:spcBef>
              <a:buFontTx/>
              <a:buAutoNum type="arabicPeriod"/>
            </a:pPr>
            <a:r>
              <a:rPr lang="en-NZ" altLang="en-US" sz="1600" dirty="0"/>
              <a:t>Identify similarities and differences in judgments</a:t>
            </a:r>
          </a:p>
          <a:p>
            <a:pPr eaLnBrk="1" hangingPunct="1">
              <a:spcBef>
                <a:spcPct val="50000"/>
              </a:spcBef>
              <a:buFontTx/>
              <a:buAutoNum type="arabicPeriod"/>
            </a:pPr>
            <a:r>
              <a:rPr lang="en-NZ" altLang="en-US" sz="1600" dirty="0"/>
              <a:t>Resolve any differences</a:t>
            </a:r>
          </a:p>
          <a:p>
            <a:pPr eaLnBrk="1" hangingPunct="1">
              <a:spcBef>
                <a:spcPct val="50000"/>
              </a:spcBef>
              <a:buFontTx/>
              <a:buAutoNum type="arabicPeriod"/>
            </a:pPr>
            <a:r>
              <a:rPr lang="en-NZ" altLang="en-US" sz="1600" dirty="0"/>
              <a:t>Achieve consistency of judgments</a:t>
            </a:r>
          </a:p>
          <a:p>
            <a:pPr eaLnBrk="1" hangingPunct="1">
              <a:spcBef>
                <a:spcPct val="50000"/>
              </a:spcBef>
              <a:buFontTx/>
              <a:buAutoNum type="arabicPeriod"/>
            </a:pPr>
            <a:r>
              <a:rPr lang="en-NZ" altLang="en-US" sz="1600" dirty="0"/>
              <a:t>Achieve shared understanding of consistency of the relevant Standards and language used to assess</a:t>
            </a:r>
          </a:p>
          <a:p>
            <a:pPr marL="0" indent="0" eaLnBrk="1" hangingPunct="1">
              <a:buNone/>
            </a:pPr>
            <a:endParaRPr lang="en-NZ" altLang="en-US" sz="1400" dirty="0" smtClean="0"/>
          </a:p>
          <a:p>
            <a:pPr marL="0" indent="0" eaLnBrk="1" hangingPunct="1">
              <a:buNone/>
            </a:pPr>
            <a:r>
              <a:rPr lang="en-NZ" altLang="en-US" sz="1400" dirty="0" smtClean="0"/>
              <a:t>Teachers </a:t>
            </a:r>
            <a:r>
              <a:rPr lang="en-NZ" altLang="en-US" sz="1400" dirty="0">
                <a:solidFill>
                  <a:srgbClr val="0070C0"/>
                </a:solidFill>
              </a:rPr>
              <a:t>engage in professional discussion</a:t>
            </a:r>
            <a:r>
              <a:rPr lang="en-NZ" altLang="en-US" sz="1400" dirty="0"/>
              <a:t>, perhaps asking questions, such as: </a:t>
            </a:r>
          </a:p>
          <a:p>
            <a:pPr marL="0" indent="0" eaLnBrk="1" hangingPunct="1">
              <a:buNone/>
            </a:pPr>
            <a:r>
              <a:rPr lang="en-NZ" altLang="en-US" sz="1800" dirty="0"/>
              <a:t>	</a:t>
            </a:r>
            <a:r>
              <a:rPr lang="en-NZ" altLang="en-US" sz="1400" i="1" dirty="0"/>
              <a:t>Do you need to gather other evidence from this child?</a:t>
            </a:r>
            <a:endParaRPr lang="en-NZ" altLang="en-US" sz="1400" dirty="0"/>
          </a:p>
          <a:p>
            <a:pPr marL="0" indent="0" eaLnBrk="1" hangingPunct="1">
              <a:buNone/>
            </a:pPr>
            <a:r>
              <a:rPr lang="en-NZ" altLang="en-US" sz="1400" dirty="0"/>
              <a:t>	</a:t>
            </a:r>
            <a:r>
              <a:rPr lang="en-NZ" altLang="en-US" sz="1400" i="1" dirty="0"/>
              <a:t>How typical is the sample of work for this child?</a:t>
            </a:r>
          </a:p>
          <a:p>
            <a:pPr marL="0" indent="0" eaLnBrk="1" hangingPunct="1">
              <a:buNone/>
            </a:pPr>
            <a:r>
              <a:rPr lang="en-NZ" altLang="en-US" sz="1400" i="1" dirty="0"/>
              <a:t>	What surprised you?</a:t>
            </a:r>
          </a:p>
          <a:p>
            <a:pPr marL="0" indent="0" eaLnBrk="1" hangingPunct="1">
              <a:buNone/>
            </a:pPr>
            <a:r>
              <a:rPr lang="en-NZ" altLang="en-US" sz="1400" i="1" dirty="0"/>
              <a:t>	What are you unsure about?  </a:t>
            </a:r>
          </a:p>
          <a:p>
            <a:pPr marL="0" indent="0" eaLnBrk="1" hangingPunct="1">
              <a:buNone/>
            </a:pPr>
            <a:r>
              <a:rPr lang="en-NZ" altLang="en-US" sz="1400" i="1" dirty="0"/>
              <a:t>	How well does the work show evidence of the success criteria?</a:t>
            </a:r>
          </a:p>
          <a:p>
            <a:pPr marL="0" indent="0" eaLnBrk="1" hangingPunct="1">
              <a:buNone/>
            </a:pPr>
            <a:r>
              <a:rPr lang="en-NZ" altLang="en-US" sz="1400" i="1" dirty="0"/>
              <a:t>	What will you do next to help the child’s learning? </a:t>
            </a:r>
            <a:endParaRPr lang="en-GB" altLang="en-US" sz="1400" i="1" dirty="0"/>
          </a:p>
          <a:p>
            <a:pPr eaLnBrk="1" hangingPunct="1"/>
            <a:endParaRPr lang="en-GB" altLang="en-US" sz="2000" i="1" dirty="0"/>
          </a:p>
          <a:p>
            <a:pPr eaLnBrk="1" hangingPunct="1">
              <a:spcBef>
                <a:spcPct val="50000"/>
              </a:spcBef>
            </a:pPr>
            <a:endParaRPr lang="en-NZ" altLang="en-US" sz="2000" dirty="0"/>
          </a:p>
        </p:txBody>
      </p:sp>
    </p:spTree>
    <p:extLst>
      <p:ext uri="{BB962C8B-B14F-4D97-AF65-F5344CB8AC3E}">
        <p14:creationId xmlns:p14="http://schemas.microsoft.com/office/powerpoint/2010/main" val="9247723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itle 1"/>
          <p:cNvSpPr>
            <a:spLocks noGrp="1"/>
          </p:cNvSpPr>
          <p:nvPr>
            <p:ph type="title"/>
          </p:nvPr>
        </p:nvSpPr>
        <p:spPr>
          <a:xfrm>
            <a:off x="611188" y="1052662"/>
            <a:ext cx="7777162" cy="792162"/>
          </a:xfrm>
        </p:spPr>
        <p:txBody>
          <a:bodyPr/>
          <a:lstStyle/>
          <a:p>
            <a:r>
              <a:rPr lang="en-NZ" altLang="en-US" dirty="0"/>
              <a:t>Phase 5: Interpreting and sharing the evidence</a:t>
            </a:r>
          </a:p>
        </p:txBody>
      </p:sp>
      <p:sp>
        <p:nvSpPr>
          <p:cNvPr id="25604" name="Content Placeholder 2"/>
          <p:cNvSpPr>
            <a:spLocks noGrp="1"/>
          </p:cNvSpPr>
          <p:nvPr>
            <p:ph idx="1"/>
          </p:nvPr>
        </p:nvSpPr>
        <p:spPr>
          <a:xfrm>
            <a:off x="611188" y="1844824"/>
            <a:ext cx="7777162" cy="4105126"/>
          </a:xfrm>
        </p:spPr>
        <p:txBody>
          <a:bodyPr/>
          <a:lstStyle/>
          <a:p>
            <a:pPr marL="0" indent="0">
              <a:buFont typeface="Arial" charset="0"/>
              <a:buNone/>
              <a:tabLst>
                <a:tab pos="358775" algn="l"/>
              </a:tabLst>
            </a:pPr>
            <a:r>
              <a:rPr lang="en-NZ" altLang="en-US" sz="2000" dirty="0"/>
              <a:t>As in moderating assessments, teachers will need to come to OTJ moderation meetings with open minds, with the possibilities of adjusting their opinions, expectations and their way of making judgments in the future.</a:t>
            </a:r>
          </a:p>
          <a:p>
            <a:pPr marL="0" indent="0">
              <a:buFont typeface="Arial" charset="0"/>
              <a:buNone/>
              <a:tabLst>
                <a:tab pos="358775" algn="l"/>
              </a:tabLst>
            </a:pPr>
            <a:endParaRPr lang="en-NZ" altLang="en-US" sz="800" dirty="0"/>
          </a:p>
          <a:p>
            <a:pPr marL="0" indent="0">
              <a:buFont typeface="Arial" charset="0"/>
              <a:buNone/>
              <a:tabLst>
                <a:tab pos="358775" algn="l"/>
              </a:tabLst>
            </a:pPr>
            <a:r>
              <a:rPr lang="en-NZ" altLang="en-US" sz="2000" dirty="0"/>
              <a:t>Preparing for moderation sessions as a team or year level group:</a:t>
            </a:r>
          </a:p>
          <a:p>
            <a:pPr>
              <a:tabLst>
                <a:tab pos="358775" algn="l"/>
              </a:tabLst>
            </a:pPr>
            <a:r>
              <a:rPr lang="en-NZ" altLang="en-US" sz="2000" dirty="0" smtClean="0"/>
              <a:t>Each </a:t>
            </a:r>
            <a:r>
              <a:rPr lang="en-NZ" altLang="en-US" sz="2000" dirty="0"/>
              <a:t>teacher makes available the range of evidence from one </a:t>
            </a:r>
            <a:r>
              <a:rPr lang="en-NZ" altLang="en-US" sz="2000" dirty="0" smtClean="0"/>
              <a:t>student</a:t>
            </a:r>
            <a:r>
              <a:rPr lang="en-NZ" altLang="en-US" sz="2000" dirty="0"/>
              <a:t>, according to what was decided (i.e. An ‘at’ or for </a:t>
            </a:r>
            <a:r>
              <a:rPr lang="en-NZ" altLang="en-US" sz="2000" dirty="0" smtClean="0"/>
              <a:t>whom </a:t>
            </a:r>
            <a:r>
              <a:rPr lang="en-NZ" altLang="en-US" sz="2000" dirty="0"/>
              <a:t>there is a level of uncertainty about the OTJ.) This </a:t>
            </a:r>
            <a:r>
              <a:rPr lang="en-NZ" altLang="en-US" sz="2000" dirty="0" smtClean="0"/>
              <a:t>could </a:t>
            </a:r>
            <a:r>
              <a:rPr lang="en-NZ" altLang="en-US" sz="2000" dirty="0"/>
              <a:t>be portfolios or e-portfolios. (</a:t>
            </a:r>
            <a:r>
              <a:rPr lang="en-NZ" altLang="en-US" sz="2000" dirty="0" smtClean="0"/>
              <a:t>If moderating </a:t>
            </a:r>
            <a:r>
              <a:rPr lang="en-NZ" altLang="en-US" sz="2000" dirty="0"/>
              <a:t>as a school, </a:t>
            </a:r>
            <a:r>
              <a:rPr lang="en-NZ" altLang="en-US" sz="2000" dirty="0" smtClean="0"/>
              <a:t>the </a:t>
            </a:r>
            <a:r>
              <a:rPr lang="en-NZ" altLang="en-US" sz="2000" dirty="0"/>
              <a:t>team will select one student’s work to take to </a:t>
            </a:r>
            <a:r>
              <a:rPr lang="en-NZ" altLang="en-US" sz="2000" dirty="0" smtClean="0"/>
              <a:t>whole-school </a:t>
            </a:r>
            <a:r>
              <a:rPr lang="en-NZ" altLang="en-US" sz="2000" dirty="0"/>
              <a:t>moderation.)</a:t>
            </a:r>
          </a:p>
        </p:txBody>
      </p:sp>
    </p:spTree>
    <p:extLst>
      <p:ext uri="{BB962C8B-B14F-4D97-AF65-F5344CB8AC3E}">
        <p14:creationId xmlns:p14="http://schemas.microsoft.com/office/powerpoint/2010/main" val="13097499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p:cNvSpPr>
            <a:spLocks noGrp="1"/>
          </p:cNvSpPr>
          <p:nvPr>
            <p:ph type="title"/>
          </p:nvPr>
        </p:nvSpPr>
        <p:spPr>
          <a:xfrm>
            <a:off x="611188" y="1052662"/>
            <a:ext cx="7777162" cy="792162"/>
          </a:xfrm>
        </p:spPr>
        <p:txBody>
          <a:bodyPr/>
          <a:lstStyle/>
          <a:p>
            <a:r>
              <a:rPr lang="en-NZ" altLang="en-US" dirty="0"/>
              <a:t>Phase 5: Interpreting and sharing evidence</a:t>
            </a:r>
          </a:p>
        </p:txBody>
      </p:sp>
      <p:sp>
        <p:nvSpPr>
          <p:cNvPr id="26628" name="Content Placeholder 2"/>
          <p:cNvSpPr>
            <a:spLocks noGrp="1"/>
          </p:cNvSpPr>
          <p:nvPr>
            <p:ph idx="1"/>
          </p:nvPr>
        </p:nvSpPr>
        <p:spPr>
          <a:xfrm>
            <a:off x="611188" y="1844824"/>
            <a:ext cx="7777162" cy="4320480"/>
          </a:xfrm>
        </p:spPr>
        <p:txBody>
          <a:bodyPr/>
          <a:lstStyle/>
          <a:p>
            <a:pPr>
              <a:buFont typeface="Arial" charset="0"/>
              <a:buNone/>
            </a:pPr>
            <a:r>
              <a:rPr lang="en-NZ" altLang="en-US" sz="2000" dirty="0"/>
              <a:t>Preparing for moderation sessions (</a:t>
            </a:r>
            <a:r>
              <a:rPr lang="en-NZ" altLang="en-US" sz="2000" dirty="0" err="1"/>
              <a:t>Cont</a:t>
            </a:r>
            <a:r>
              <a:rPr lang="en-NZ" altLang="en-US" sz="2000" dirty="0"/>
              <a:t>’):</a:t>
            </a:r>
          </a:p>
          <a:p>
            <a:r>
              <a:rPr lang="en-NZ" altLang="en-US" sz="1800" dirty="0"/>
              <a:t>Annotated sheets are made available for teachers to identify where work meets the standard</a:t>
            </a:r>
          </a:p>
          <a:p>
            <a:r>
              <a:rPr lang="en-NZ" altLang="en-US" sz="1800" dirty="0"/>
              <a:t>Team leader photocopies/photographs contents of the moderation folder for each team member (This is not needed with e-portfolios as all that is required is a log on)</a:t>
            </a:r>
          </a:p>
          <a:p>
            <a:r>
              <a:rPr lang="en-NZ" altLang="en-US" sz="1800" dirty="0"/>
              <a:t>Resources are made available, such as the relevant National Standards, the  Literacy Learning progressions, Numeracy progressions and stages</a:t>
            </a:r>
          </a:p>
          <a:p>
            <a:r>
              <a:rPr lang="en-NZ" altLang="en-US" sz="1800" dirty="0"/>
              <a:t>Recording sheets are made available for the moderation meeting.</a:t>
            </a:r>
          </a:p>
          <a:p>
            <a:endParaRPr lang="en-NZ" altLang="en-US" sz="1800" dirty="0"/>
          </a:p>
        </p:txBody>
      </p:sp>
    </p:spTree>
    <p:extLst>
      <p:ext uri="{BB962C8B-B14F-4D97-AF65-F5344CB8AC3E}">
        <p14:creationId xmlns:p14="http://schemas.microsoft.com/office/powerpoint/2010/main" val="5033988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itle 1"/>
          <p:cNvSpPr>
            <a:spLocks noGrp="1"/>
          </p:cNvSpPr>
          <p:nvPr>
            <p:ph type="title"/>
          </p:nvPr>
        </p:nvSpPr>
        <p:spPr>
          <a:xfrm>
            <a:off x="611188" y="1052662"/>
            <a:ext cx="7777162" cy="792162"/>
          </a:xfrm>
        </p:spPr>
        <p:txBody>
          <a:bodyPr/>
          <a:lstStyle/>
          <a:p>
            <a:r>
              <a:rPr lang="en-NZ" altLang="en-US" dirty="0"/>
              <a:t>A </a:t>
            </a:r>
            <a:r>
              <a:rPr lang="en-NZ" altLang="en-US" dirty="0" smtClean="0"/>
              <a:t>suggested </a:t>
            </a:r>
            <a:r>
              <a:rPr lang="en-NZ" altLang="en-US" dirty="0"/>
              <a:t>session</a:t>
            </a:r>
          </a:p>
        </p:txBody>
      </p:sp>
      <p:sp>
        <p:nvSpPr>
          <p:cNvPr id="27652" name="Content Placeholder 2"/>
          <p:cNvSpPr>
            <a:spLocks noGrp="1"/>
          </p:cNvSpPr>
          <p:nvPr>
            <p:ph idx="1"/>
          </p:nvPr>
        </p:nvSpPr>
        <p:spPr>
          <a:xfrm>
            <a:off x="611188" y="1844824"/>
            <a:ext cx="7777162" cy="4105126"/>
          </a:xfrm>
        </p:spPr>
        <p:txBody>
          <a:bodyPr/>
          <a:lstStyle/>
          <a:p>
            <a:pPr marL="609600" indent="-609600">
              <a:buFont typeface="Arial" charset="0"/>
              <a:buNone/>
            </a:pPr>
            <a:r>
              <a:rPr lang="en-NZ" altLang="en-US" sz="1800" dirty="0"/>
              <a:t>Conducting moderation sessions:</a:t>
            </a:r>
          </a:p>
          <a:p>
            <a:pPr marL="609600" indent="-609600">
              <a:buFont typeface="Arial" charset="0"/>
              <a:buAutoNum type="arabicPeriod"/>
            </a:pPr>
            <a:r>
              <a:rPr lang="en-NZ" altLang="en-US" sz="1800" dirty="0"/>
              <a:t>The agreed samples or portfolios of work are examined independently by each teacher and they make independent OTJ, using the agreed success criteria informed by the National Standards, the  Literacy Learning progressions, Numeracy progressions and stages)</a:t>
            </a:r>
          </a:p>
          <a:p>
            <a:pPr marL="609600" indent="-609600">
              <a:buFont typeface="Arial" charset="0"/>
              <a:buAutoNum type="arabicPeriod"/>
            </a:pPr>
            <a:r>
              <a:rPr lang="en-NZ" altLang="en-US" sz="1800" dirty="0"/>
              <a:t>The independent OTJ by each teacher is recorded in a log </a:t>
            </a:r>
          </a:p>
          <a:p>
            <a:pPr marL="609600" indent="-609600">
              <a:buFont typeface="Arial" charset="0"/>
              <a:buAutoNum type="arabicPeriod"/>
            </a:pPr>
            <a:r>
              <a:rPr lang="en-NZ" altLang="en-US" sz="1800" dirty="0"/>
              <a:t>Compare and discuss evidence and analysis by each teacher</a:t>
            </a:r>
          </a:p>
          <a:p>
            <a:pPr marL="609600" indent="-609600">
              <a:buFont typeface="Arial" charset="0"/>
              <a:buAutoNum type="arabicPeriod"/>
            </a:pPr>
            <a:r>
              <a:rPr lang="en-NZ" altLang="en-US" sz="1800" dirty="0"/>
              <a:t>Discuss differences and underlying reasons</a:t>
            </a:r>
          </a:p>
          <a:p>
            <a:pPr marL="609600" indent="-609600">
              <a:buFont typeface="Arial" charset="0"/>
              <a:buAutoNum type="arabicPeriod"/>
            </a:pPr>
            <a:r>
              <a:rPr lang="en-NZ" altLang="en-US" sz="1800" dirty="0"/>
              <a:t>Record any changes in overall teacher judgments </a:t>
            </a:r>
          </a:p>
          <a:p>
            <a:pPr marL="609600" indent="-609600">
              <a:buFont typeface="Arial" charset="0"/>
              <a:buAutoNum type="arabicPeriod"/>
            </a:pPr>
            <a:r>
              <a:rPr lang="en-NZ" altLang="en-US" sz="1800" dirty="0"/>
              <a:t>Record issues relating to understanding of the criteria, standards or progressions</a:t>
            </a:r>
          </a:p>
          <a:p>
            <a:pPr marL="609600" indent="-609600">
              <a:buFont typeface="Arial" charset="0"/>
              <a:buAutoNum type="arabicPeriod"/>
            </a:pPr>
            <a:r>
              <a:rPr lang="en-NZ" altLang="en-US" sz="1800" dirty="0"/>
              <a:t>Record any suggestions for improvement of future moderation sessions.</a:t>
            </a:r>
          </a:p>
        </p:txBody>
      </p:sp>
    </p:spTree>
    <p:extLst>
      <p:ext uri="{BB962C8B-B14F-4D97-AF65-F5344CB8AC3E}">
        <p14:creationId xmlns:p14="http://schemas.microsoft.com/office/powerpoint/2010/main" val="14547631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itle 1"/>
          <p:cNvSpPr>
            <a:spLocks noGrp="1"/>
          </p:cNvSpPr>
          <p:nvPr>
            <p:ph type="title"/>
          </p:nvPr>
        </p:nvSpPr>
        <p:spPr>
          <a:xfrm>
            <a:off x="611188" y="1052662"/>
            <a:ext cx="7777162" cy="792162"/>
          </a:xfrm>
        </p:spPr>
        <p:txBody>
          <a:bodyPr/>
          <a:lstStyle/>
          <a:p>
            <a:r>
              <a:rPr lang="en-NZ" altLang="en-US" dirty="0"/>
              <a:t>Example of recording sheet</a:t>
            </a:r>
          </a:p>
        </p:txBody>
      </p:sp>
      <p:sp>
        <p:nvSpPr>
          <p:cNvPr id="28676" name="Content Placeholder 2"/>
          <p:cNvSpPr>
            <a:spLocks noGrp="1"/>
          </p:cNvSpPr>
          <p:nvPr>
            <p:ph idx="1"/>
          </p:nvPr>
        </p:nvSpPr>
        <p:spPr>
          <a:xfrm>
            <a:off x="611188" y="1988840"/>
            <a:ext cx="7777162" cy="864096"/>
          </a:xfrm>
        </p:spPr>
        <p:txBody>
          <a:bodyPr/>
          <a:lstStyle/>
          <a:p>
            <a:pPr marL="0" indent="0" eaLnBrk="1" hangingPunct="1">
              <a:spcBef>
                <a:spcPct val="50000"/>
              </a:spcBef>
              <a:buNone/>
            </a:pPr>
            <a:r>
              <a:rPr lang="en-NZ" altLang="en-US" sz="1800" dirty="0"/>
              <a:t>The table below is an example of a recording sheet to monitor the consistency of OTJs.  </a:t>
            </a:r>
            <a:endParaRPr lang="en-GB" altLang="en-US" sz="1800" dirty="0"/>
          </a:p>
        </p:txBody>
      </p:sp>
      <p:graphicFrame>
        <p:nvGraphicFramePr>
          <p:cNvPr id="2" name="Table 1"/>
          <p:cNvGraphicFramePr>
            <a:graphicFrameLocks noGrp="1"/>
          </p:cNvGraphicFramePr>
          <p:nvPr>
            <p:extLst>
              <p:ext uri="{D42A27DB-BD31-4B8C-83A1-F6EECF244321}">
                <p14:modId xmlns:p14="http://schemas.microsoft.com/office/powerpoint/2010/main" val="723610739"/>
              </p:ext>
            </p:extLst>
          </p:nvPr>
        </p:nvGraphicFramePr>
        <p:xfrm>
          <a:off x="755578" y="2636912"/>
          <a:ext cx="7615633" cy="3602736"/>
        </p:xfrm>
        <a:graphic>
          <a:graphicData uri="http://schemas.openxmlformats.org/drawingml/2006/table">
            <a:tbl>
              <a:tblPr/>
              <a:tblGrid>
                <a:gridCol w="1080118"/>
                <a:gridCol w="1307103"/>
                <a:gridCol w="1307103"/>
                <a:gridCol w="1307103"/>
                <a:gridCol w="1307103"/>
                <a:gridCol w="1307103"/>
              </a:tblGrid>
              <a:tr h="864096">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1600" b="1" i="0" u="none" strike="noStrike" cap="none" normalizeH="0" baseline="0" dirty="0">
                        <a:ln>
                          <a:noFill/>
                        </a:ln>
                        <a:solidFill>
                          <a:schemeClr val="tx1"/>
                        </a:solidFill>
                        <a:effectLst/>
                        <a:latin typeface="Calibri" charset="0"/>
                        <a:ea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NZ" altLang="en-US" sz="1600" b="1" i="0" u="none" strike="noStrike" cap="none" normalizeH="0" baseline="0" dirty="0">
                          <a:ln>
                            <a:noFill/>
                          </a:ln>
                          <a:solidFill>
                            <a:schemeClr val="tx1"/>
                          </a:solidFill>
                          <a:effectLst/>
                          <a:latin typeface="Calibri" charset="0"/>
                          <a:ea typeface="Arial" charset="0"/>
                          <a:cs typeface="Arial" charset="0"/>
                        </a:rPr>
                        <a:t>Teacher 1’s OTJ</a:t>
                      </a:r>
                      <a:endParaRPr kumimoji="0" lang="en-GB" altLang="en-US" sz="1600" b="1" i="0" u="none" strike="noStrike" cap="none" normalizeH="0" baseline="0" dirty="0">
                        <a:ln>
                          <a:noFill/>
                        </a:ln>
                        <a:solidFill>
                          <a:schemeClr val="tx1"/>
                        </a:solidFill>
                        <a:effectLst/>
                        <a:latin typeface="Calibri"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NZ" altLang="en-US" sz="1600" b="1" i="0" u="none" strike="noStrike" cap="none" normalizeH="0" baseline="0" dirty="0">
                          <a:ln>
                            <a:noFill/>
                          </a:ln>
                          <a:solidFill>
                            <a:schemeClr val="tx1"/>
                          </a:solidFill>
                          <a:effectLst/>
                          <a:latin typeface="Calibri" charset="0"/>
                          <a:ea typeface="Arial" charset="0"/>
                          <a:cs typeface="Arial" charset="0"/>
                        </a:rPr>
                        <a:t>Teacher 2’s OTJ</a:t>
                      </a:r>
                      <a:endParaRPr kumimoji="0" lang="en-GB" altLang="en-US" sz="1600" b="1" i="0" u="none" strike="noStrike" cap="none" normalizeH="0" baseline="0" dirty="0">
                        <a:ln>
                          <a:noFill/>
                        </a:ln>
                        <a:solidFill>
                          <a:schemeClr val="tx1"/>
                        </a:solidFill>
                        <a:effectLst/>
                        <a:latin typeface="Calibri"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NZ" altLang="en-US" sz="1600" b="1" i="0" u="none" strike="noStrike" cap="none" normalizeH="0" baseline="0">
                          <a:ln>
                            <a:noFill/>
                          </a:ln>
                          <a:solidFill>
                            <a:schemeClr val="tx1"/>
                          </a:solidFill>
                          <a:effectLst/>
                          <a:latin typeface="Calibri" charset="0"/>
                          <a:ea typeface="Arial" charset="0"/>
                          <a:cs typeface="Arial" charset="0"/>
                        </a:rPr>
                        <a:t>Teacher 3‘s OTJ</a:t>
                      </a:r>
                      <a:endParaRPr kumimoji="0" lang="en-GB" altLang="en-US" sz="1600" b="1" i="0" u="none" strike="noStrike" cap="none" normalizeH="0" baseline="0">
                        <a:ln>
                          <a:noFill/>
                        </a:ln>
                        <a:solidFill>
                          <a:schemeClr val="tx1"/>
                        </a:solidFill>
                        <a:effectLst/>
                        <a:latin typeface="Calibri" charset="0"/>
                        <a:ea typeface="Arial" charset="0"/>
                        <a:cs typeface="Arial" charset="0"/>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NZ" altLang="en-US" sz="1600" b="1" i="0" u="none" strike="noStrike" cap="none" normalizeH="0" baseline="0" dirty="0">
                          <a:ln>
                            <a:noFill/>
                          </a:ln>
                          <a:solidFill>
                            <a:schemeClr val="tx1"/>
                          </a:solidFill>
                          <a:effectLst/>
                          <a:latin typeface="Calibri" charset="0"/>
                          <a:ea typeface="Arial" charset="0"/>
                          <a:cs typeface="Arial" charset="0"/>
                        </a:rPr>
                        <a:t>Teacher 4’s OTJ</a:t>
                      </a:r>
                      <a:endParaRPr kumimoji="0" lang="en-GB" altLang="en-US" sz="1600" b="1" i="0" u="none" strike="noStrike" cap="none" normalizeH="0" baseline="0" dirty="0">
                        <a:ln>
                          <a:noFill/>
                        </a:ln>
                        <a:solidFill>
                          <a:schemeClr val="tx1"/>
                        </a:solidFill>
                        <a:effectLst/>
                        <a:latin typeface="Calibri" charset="0"/>
                        <a:ea typeface="Arial" charset="0"/>
                        <a:cs typeface="Arial" charset="0"/>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dirty="0">
                        <a:ln>
                          <a:noFill/>
                        </a:ln>
                        <a:solidFill>
                          <a:schemeClr val="tx1"/>
                        </a:solidFill>
                        <a:effectLst/>
                        <a:latin typeface="Calibri"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NZ" altLang="en-US" sz="1600" b="1" i="0" u="none" strike="noStrike" cap="none" normalizeH="0" baseline="0" dirty="0">
                          <a:ln>
                            <a:noFill/>
                          </a:ln>
                          <a:solidFill>
                            <a:schemeClr val="tx1"/>
                          </a:solidFill>
                          <a:effectLst/>
                          <a:latin typeface="Calibri" charset="0"/>
                          <a:ea typeface="Arial" charset="0"/>
                          <a:cs typeface="Arial" charset="0"/>
                        </a:rPr>
                        <a:t>Final OTJ</a:t>
                      </a:r>
                      <a:endParaRPr kumimoji="0" lang="en-GB" altLang="en-US" sz="2800" b="0" i="0" u="none" strike="noStrike" cap="none" normalizeH="0" baseline="0" dirty="0">
                        <a:ln>
                          <a:noFill/>
                        </a:ln>
                        <a:solidFill>
                          <a:schemeClr val="tx1"/>
                        </a:solidFill>
                        <a:effectLst/>
                        <a:latin typeface="Calibri"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888">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NZ" altLang="en-US" sz="1600" b="1" i="0" u="none" strike="noStrike" cap="none" normalizeH="0" baseline="0">
                          <a:ln>
                            <a:noFill/>
                          </a:ln>
                          <a:solidFill>
                            <a:schemeClr val="tx1"/>
                          </a:solidFill>
                          <a:effectLst/>
                          <a:latin typeface="Calibri" charset="0"/>
                          <a:ea typeface="Arial" charset="0"/>
                          <a:cs typeface="Arial" charset="0"/>
                        </a:rPr>
                        <a:t>Student A</a:t>
                      </a:r>
                      <a:endParaRPr kumimoji="0" lang="en-GB" altLang="en-US" sz="1600" b="1" i="0" u="none" strike="noStrike" cap="none" normalizeH="0" baseline="0">
                        <a:ln>
                          <a:noFill/>
                        </a:ln>
                        <a:solidFill>
                          <a:schemeClr val="tx1"/>
                        </a:solidFill>
                        <a:effectLst/>
                        <a:latin typeface="Calibri" charset="0"/>
                        <a:ea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dirty="0">
                        <a:ln>
                          <a:noFill/>
                        </a:ln>
                        <a:solidFill>
                          <a:schemeClr val="tx1"/>
                        </a:solidFill>
                        <a:effectLst/>
                        <a:latin typeface="Calibri"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dirty="0">
                        <a:ln>
                          <a:noFill/>
                        </a:ln>
                        <a:solidFill>
                          <a:schemeClr val="tx1"/>
                        </a:solidFill>
                        <a:effectLst/>
                        <a:latin typeface="Calibri"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dirty="0">
                        <a:ln>
                          <a:noFill/>
                        </a:ln>
                        <a:solidFill>
                          <a:schemeClr val="tx1"/>
                        </a:solidFill>
                        <a:effectLst/>
                        <a:latin typeface="Calibri"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888">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NZ" altLang="en-US" sz="1600" b="1" i="0" u="none" strike="noStrike" cap="none" normalizeH="0" baseline="0">
                          <a:ln>
                            <a:noFill/>
                          </a:ln>
                          <a:solidFill>
                            <a:schemeClr val="tx1"/>
                          </a:solidFill>
                          <a:effectLst/>
                          <a:latin typeface="Calibri" charset="0"/>
                          <a:ea typeface="Arial" charset="0"/>
                          <a:cs typeface="Arial" charset="0"/>
                        </a:rPr>
                        <a:t>Student B</a:t>
                      </a:r>
                      <a:endParaRPr kumimoji="0" lang="en-GB" altLang="en-US" sz="1600" b="1" i="0" u="none" strike="noStrike" cap="none" normalizeH="0" baseline="0">
                        <a:ln>
                          <a:noFill/>
                        </a:ln>
                        <a:solidFill>
                          <a:schemeClr val="tx1"/>
                        </a:solidFill>
                        <a:effectLst/>
                        <a:latin typeface="Calibri" charset="0"/>
                        <a:ea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dirty="0">
                        <a:ln>
                          <a:noFill/>
                        </a:ln>
                        <a:solidFill>
                          <a:schemeClr val="tx1"/>
                        </a:solidFill>
                        <a:effectLst/>
                        <a:latin typeface="Calibri"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888">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NZ" altLang="en-US" sz="1600" b="1" i="0" u="none" strike="noStrike" cap="none" normalizeH="0" baseline="0">
                          <a:ln>
                            <a:noFill/>
                          </a:ln>
                          <a:solidFill>
                            <a:schemeClr val="tx1"/>
                          </a:solidFill>
                          <a:effectLst/>
                          <a:latin typeface="Calibri" charset="0"/>
                          <a:ea typeface="Arial" charset="0"/>
                          <a:cs typeface="Arial" charset="0"/>
                        </a:rPr>
                        <a:t>Student C</a:t>
                      </a:r>
                      <a:endParaRPr kumimoji="0" lang="en-GB" altLang="en-US" sz="1600" b="1" i="0" u="none" strike="noStrike" cap="none" normalizeH="0" baseline="0">
                        <a:ln>
                          <a:noFill/>
                        </a:ln>
                        <a:solidFill>
                          <a:schemeClr val="tx1"/>
                        </a:solidFill>
                        <a:effectLst/>
                        <a:latin typeface="Calibri" charset="0"/>
                        <a:ea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dirty="0">
                        <a:ln>
                          <a:noFill/>
                        </a:ln>
                        <a:solidFill>
                          <a:schemeClr val="tx1"/>
                        </a:solidFill>
                        <a:effectLst/>
                        <a:latin typeface="Calibri"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888">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NZ" altLang="en-US" sz="1600" b="1" i="0" u="none" strike="noStrike" cap="none" normalizeH="0" baseline="0" dirty="0">
                          <a:ln>
                            <a:noFill/>
                          </a:ln>
                          <a:solidFill>
                            <a:schemeClr val="tx1"/>
                          </a:solidFill>
                          <a:effectLst/>
                          <a:latin typeface="Calibri" charset="0"/>
                          <a:ea typeface="Arial" charset="0"/>
                          <a:cs typeface="Arial" charset="0"/>
                        </a:rPr>
                        <a:t>Student D</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1600" b="1" i="0" u="none" strike="noStrike" cap="none" normalizeH="0" baseline="0" dirty="0">
                        <a:ln>
                          <a:noFill/>
                        </a:ln>
                        <a:solidFill>
                          <a:schemeClr val="tx1"/>
                        </a:solidFill>
                        <a:effectLst/>
                        <a:latin typeface="Calibri" charset="0"/>
                        <a:ea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dirty="0">
                        <a:ln>
                          <a:noFill/>
                        </a:ln>
                        <a:solidFill>
                          <a:schemeClr val="tx1"/>
                        </a:solidFill>
                        <a:effectLst/>
                        <a:latin typeface="Calibri"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1031090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itle 1"/>
          <p:cNvSpPr>
            <a:spLocks noGrp="1"/>
          </p:cNvSpPr>
          <p:nvPr>
            <p:ph type="title"/>
          </p:nvPr>
        </p:nvSpPr>
        <p:spPr>
          <a:xfrm>
            <a:off x="611188" y="1052662"/>
            <a:ext cx="7777162" cy="792162"/>
          </a:xfrm>
        </p:spPr>
        <p:txBody>
          <a:bodyPr/>
          <a:lstStyle/>
          <a:p>
            <a:r>
              <a:rPr lang="en-NZ" altLang="en-US" dirty="0"/>
              <a:t>Discussion Questions</a:t>
            </a:r>
            <a:endParaRPr lang="en-NZ" altLang="en-US" sz="3200" dirty="0"/>
          </a:p>
        </p:txBody>
      </p:sp>
      <p:sp>
        <p:nvSpPr>
          <p:cNvPr id="29700" name="Content Placeholder 2"/>
          <p:cNvSpPr>
            <a:spLocks noGrp="1"/>
          </p:cNvSpPr>
          <p:nvPr>
            <p:ph idx="1"/>
          </p:nvPr>
        </p:nvSpPr>
        <p:spPr>
          <a:xfrm>
            <a:off x="611188" y="1844824"/>
            <a:ext cx="7921252" cy="4105126"/>
          </a:xfrm>
        </p:spPr>
        <p:txBody>
          <a:bodyPr/>
          <a:lstStyle/>
          <a:p>
            <a:r>
              <a:rPr lang="en-NZ" altLang="en-US" sz="2000" dirty="0"/>
              <a:t>What National Standards are you interpreting or emphasising differently from other teachers? Why?</a:t>
            </a:r>
          </a:p>
          <a:p>
            <a:r>
              <a:rPr lang="en-NZ" altLang="en-US" sz="2000" dirty="0"/>
              <a:t>What can you agree on and what would be the student’s next learning steps?</a:t>
            </a:r>
          </a:p>
          <a:p>
            <a:r>
              <a:rPr lang="en-NZ" altLang="en-US" sz="2000" dirty="0"/>
              <a:t>What do you do when you do not agree with other teachers?</a:t>
            </a:r>
            <a:r>
              <a:rPr lang="en-NZ" altLang="en-US" sz="2000" i="1" dirty="0"/>
              <a:t> </a:t>
            </a:r>
            <a:endParaRPr lang="en-NZ" altLang="en-US" sz="2000" dirty="0"/>
          </a:p>
        </p:txBody>
      </p:sp>
      <p:sp>
        <p:nvSpPr>
          <p:cNvPr id="29701" name="Rectangle 5"/>
          <p:cNvSpPr>
            <a:spLocks noChangeArrowheads="1"/>
          </p:cNvSpPr>
          <p:nvPr/>
        </p:nvSpPr>
        <p:spPr bwMode="auto">
          <a:xfrm>
            <a:off x="0" y="444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NZ" altLang="en-US"/>
          </a:p>
        </p:txBody>
      </p:sp>
      <p:sp>
        <p:nvSpPr>
          <p:cNvPr id="29702" name="Rectangle 7"/>
          <p:cNvSpPr>
            <a:spLocks noChangeArrowheads="1"/>
          </p:cNvSpPr>
          <p:nvPr/>
        </p:nvSpPr>
        <p:spPr bwMode="auto">
          <a:xfrm>
            <a:off x="0" y="444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NZ" altLang="en-US"/>
          </a:p>
        </p:txBody>
      </p:sp>
      <p:sp>
        <p:nvSpPr>
          <p:cNvPr id="29703" name="Rectangle 9"/>
          <p:cNvSpPr>
            <a:spLocks noChangeArrowheads="1"/>
          </p:cNvSpPr>
          <p:nvPr/>
        </p:nvSpPr>
        <p:spPr bwMode="auto">
          <a:xfrm>
            <a:off x="0" y="444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NZ" altLang="en-US"/>
          </a:p>
        </p:txBody>
      </p:sp>
    </p:spTree>
    <p:extLst>
      <p:ext uri="{BB962C8B-B14F-4D97-AF65-F5344CB8AC3E}">
        <p14:creationId xmlns:p14="http://schemas.microsoft.com/office/powerpoint/2010/main" val="7270586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itle 1"/>
          <p:cNvSpPr>
            <a:spLocks noGrp="1"/>
          </p:cNvSpPr>
          <p:nvPr>
            <p:ph type="title"/>
          </p:nvPr>
        </p:nvSpPr>
        <p:spPr>
          <a:xfrm>
            <a:off x="611188" y="1052662"/>
            <a:ext cx="7777162" cy="792162"/>
          </a:xfrm>
        </p:spPr>
        <p:txBody>
          <a:bodyPr/>
          <a:lstStyle/>
          <a:p>
            <a:r>
              <a:rPr lang="en-NZ" altLang="en-US" dirty="0"/>
              <a:t>Checking for bias</a:t>
            </a:r>
            <a:endParaRPr lang="en-NZ" altLang="en-US" sz="2400" dirty="0"/>
          </a:p>
        </p:txBody>
      </p:sp>
      <p:sp>
        <p:nvSpPr>
          <p:cNvPr id="2" name="Content Placeholder 1"/>
          <p:cNvSpPr>
            <a:spLocks noGrp="1"/>
          </p:cNvSpPr>
          <p:nvPr>
            <p:ph idx="1"/>
          </p:nvPr>
        </p:nvSpPr>
        <p:spPr>
          <a:xfrm>
            <a:off x="611188" y="2060848"/>
            <a:ext cx="7849244" cy="3744416"/>
          </a:xfrm>
        </p:spPr>
        <p:txBody>
          <a:bodyPr/>
          <a:lstStyle/>
          <a:p>
            <a:r>
              <a:rPr lang="en-NZ" altLang="en-US" sz="2000" dirty="0"/>
              <a:t>“When working towards consistent assessment based on teacher judgment there is a need to consider how information about aspects of students’ behaviour or knowledge, special education need, or the general verbal ability of a student can impact on teachers’ judgments of performance in a particular task”. (</a:t>
            </a:r>
            <a:r>
              <a:rPr lang="en-NZ" altLang="en-US" sz="2000" dirty="0" err="1"/>
              <a:t>Harlen</a:t>
            </a:r>
            <a:r>
              <a:rPr lang="en-NZ" altLang="en-US" sz="2000" dirty="0"/>
              <a:t>, 2005)</a:t>
            </a:r>
          </a:p>
          <a:p>
            <a:endParaRPr lang="en-NZ" altLang="en-US" sz="2000" dirty="0"/>
          </a:p>
          <a:p>
            <a:r>
              <a:rPr lang="en-NZ" altLang="en-US" sz="2000" dirty="0"/>
              <a:t> Assessment that relies on a significant degree of teacher judgment is primarily subjective. It can be useful to examine bias with teachers as “bias can result , unconsciously, from prior dealings with students based on attitude, behaviour, gender, race or disability.” (Lenore, 2008)</a:t>
            </a:r>
          </a:p>
          <a:p>
            <a:endParaRPr lang="en-NZ" altLang="en-US" sz="2000" dirty="0"/>
          </a:p>
          <a:p>
            <a:endParaRPr lang="en-US" sz="2000" dirty="0"/>
          </a:p>
        </p:txBody>
      </p:sp>
    </p:spTree>
    <p:extLst>
      <p:ext uri="{BB962C8B-B14F-4D97-AF65-F5344CB8AC3E}">
        <p14:creationId xmlns:p14="http://schemas.microsoft.com/office/powerpoint/2010/main" val="4923421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itle 1"/>
          <p:cNvSpPr>
            <a:spLocks noGrp="1"/>
          </p:cNvSpPr>
          <p:nvPr>
            <p:ph type="title"/>
          </p:nvPr>
        </p:nvSpPr>
        <p:spPr>
          <a:xfrm>
            <a:off x="611188" y="1052662"/>
            <a:ext cx="7777162" cy="792162"/>
          </a:xfrm>
        </p:spPr>
        <p:txBody>
          <a:bodyPr/>
          <a:lstStyle/>
          <a:p>
            <a:r>
              <a:rPr lang="en-NZ" altLang="en-US" dirty="0"/>
              <a:t>Check for bias</a:t>
            </a:r>
          </a:p>
        </p:txBody>
      </p:sp>
      <p:sp>
        <p:nvSpPr>
          <p:cNvPr id="2" name="Content Placeholder 1"/>
          <p:cNvSpPr>
            <a:spLocks noGrp="1"/>
          </p:cNvSpPr>
          <p:nvPr>
            <p:ph idx="1"/>
          </p:nvPr>
        </p:nvSpPr>
        <p:spPr>
          <a:xfrm>
            <a:off x="611188" y="1844824"/>
            <a:ext cx="7777162" cy="4320480"/>
          </a:xfrm>
        </p:spPr>
        <p:txBody>
          <a:bodyPr/>
          <a:lstStyle/>
          <a:p>
            <a:pPr>
              <a:buFont typeface="Arial" charset="0"/>
              <a:buNone/>
            </a:pPr>
            <a:r>
              <a:rPr lang="en-NZ" altLang="en-US" sz="2000" dirty="0"/>
              <a:t>Some common biases in assessing student work include: </a:t>
            </a:r>
          </a:p>
          <a:p>
            <a:r>
              <a:rPr lang="en-NZ" altLang="en-US" sz="2000" dirty="0"/>
              <a:t>considering longer texts more worthy than shorter ones</a:t>
            </a:r>
          </a:p>
          <a:p>
            <a:r>
              <a:rPr lang="en-NZ" altLang="en-US" sz="2000" dirty="0"/>
              <a:t>considering neater handwriting more worthy than untidy writing</a:t>
            </a:r>
          </a:p>
          <a:p>
            <a:r>
              <a:rPr lang="en-NZ" altLang="en-US" sz="2000" dirty="0"/>
              <a:t>use of internalised, unstated standards that individual teachers have developed over time ‘in their heads’ instead of agreed criteria</a:t>
            </a:r>
          </a:p>
          <a:p>
            <a:r>
              <a:rPr lang="en-NZ" altLang="en-US" sz="2000" dirty="0"/>
              <a:t>notions of being ‘fair’ to a student by giving them the ‘benefit of the doubt’ rather than what the evidence shows</a:t>
            </a:r>
          </a:p>
          <a:p>
            <a:r>
              <a:rPr lang="en-NZ" altLang="en-US" sz="2000" dirty="0"/>
              <a:t>judging work on what teachers consider students’ deserve based on prior knowledge or inferred judgment of student effort.</a:t>
            </a:r>
          </a:p>
          <a:p>
            <a:endParaRPr lang="en-NZ" altLang="en-US" sz="2000" dirty="0"/>
          </a:p>
        </p:txBody>
      </p:sp>
    </p:spTree>
    <p:extLst>
      <p:ext uri="{BB962C8B-B14F-4D97-AF65-F5344CB8AC3E}">
        <p14:creationId xmlns:p14="http://schemas.microsoft.com/office/powerpoint/2010/main" val="539821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107281" y="1052662"/>
            <a:ext cx="8784976" cy="792162"/>
          </a:xfrm>
        </p:spPr>
        <p:txBody>
          <a:bodyPr/>
          <a:lstStyle/>
          <a:p>
            <a:r>
              <a:rPr lang="en-NZ" dirty="0"/>
              <a:t>What do we base our overall teacher judgment (OTJ) on?</a:t>
            </a:r>
            <a:endParaRPr lang="en-NZ" altLang="en-US" sz="3200" dirty="0">
              <a:latin typeface="Calibri" charset="0"/>
              <a:ea typeface="Calibri" charset="0"/>
              <a:cs typeface="Calibri" charset="0"/>
            </a:endParaRPr>
          </a:p>
        </p:txBody>
      </p:sp>
      <p:sp>
        <p:nvSpPr>
          <p:cNvPr id="4100" name="Content Placeholder 2"/>
          <p:cNvSpPr>
            <a:spLocks noGrp="1"/>
          </p:cNvSpPr>
          <p:nvPr>
            <p:ph idx="1"/>
          </p:nvPr>
        </p:nvSpPr>
        <p:spPr>
          <a:xfrm>
            <a:off x="683568" y="1844824"/>
            <a:ext cx="7704782" cy="4392488"/>
          </a:xfrm>
        </p:spPr>
        <p:txBody>
          <a:bodyPr/>
          <a:lstStyle/>
          <a:p>
            <a:pPr algn="ctr" eaLnBrk="1" hangingPunct="1">
              <a:buFont typeface="Arial" charset="0"/>
              <a:buNone/>
            </a:pPr>
            <a:r>
              <a:rPr lang="en-NZ" altLang="en-US" dirty="0"/>
              <a:t>The </a:t>
            </a:r>
            <a:r>
              <a:rPr lang="en-NZ" altLang="en-US" i="1" dirty="0"/>
              <a:t>National </a:t>
            </a:r>
            <a:r>
              <a:rPr lang="en-NZ" altLang="en-US" i="1"/>
              <a:t>Standards </a:t>
            </a:r>
            <a:r>
              <a:rPr lang="en-NZ" altLang="en-US" i="1" smtClean="0"/>
              <a:t>factsheet</a:t>
            </a:r>
            <a:r>
              <a:rPr lang="en-NZ" altLang="en-US" b="1" smtClean="0"/>
              <a:t> </a:t>
            </a:r>
            <a:r>
              <a:rPr lang="en-NZ" altLang="en-US" dirty="0"/>
              <a:t>states,</a:t>
            </a:r>
          </a:p>
          <a:p>
            <a:pPr algn="ctr" eaLnBrk="1" hangingPunct="1">
              <a:buFont typeface="Arial" charset="0"/>
              <a:buNone/>
            </a:pPr>
            <a:r>
              <a:rPr lang="en-NZ" altLang="en-US" dirty="0"/>
              <a:t>	“An overall teacher judgment involves drawing on and applying the evidence gathered up to a particular point in time in order to make an overall judgment about a student’s progress and achievement.” </a:t>
            </a:r>
          </a:p>
          <a:p>
            <a:pPr algn="ctr" eaLnBrk="1" hangingPunct="1">
              <a:buFont typeface="Arial" charset="0"/>
              <a:buNone/>
            </a:pPr>
            <a:endParaRPr lang="en-NZ" altLang="en-US" dirty="0"/>
          </a:p>
        </p:txBody>
      </p:sp>
    </p:spTree>
    <p:extLst>
      <p:ext uri="{BB962C8B-B14F-4D97-AF65-F5344CB8AC3E}">
        <p14:creationId xmlns:p14="http://schemas.microsoft.com/office/powerpoint/2010/main" val="11868949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88" y="1052662"/>
            <a:ext cx="7777162" cy="864170"/>
          </a:xfrm>
        </p:spPr>
        <p:txBody>
          <a:bodyPr/>
          <a:lstStyle/>
          <a:p>
            <a:r>
              <a:rPr lang="en-NZ" altLang="en-US" dirty="0"/>
              <a:t>Phase 6: Review of moderation processes</a:t>
            </a:r>
          </a:p>
        </p:txBody>
      </p:sp>
      <p:sp>
        <p:nvSpPr>
          <p:cNvPr id="32771" name="Content Placeholder 2"/>
          <p:cNvSpPr>
            <a:spLocks noGrp="1"/>
          </p:cNvSpPr>
          <p:nvPr>
            <p:ph idx="1"/>
          </p:nvPr>
        </p:nvSpPr>
        <p:spPr>
          <a:xfrm>
            <a:off x="611188" y="1844824"/>
            <a:ext cx="7777162" cy="4248472"/>
          </a:xfrm>
        </p:spPr>
        <p:txBody>
          <a:bodyPr/>
          <a:lstStyle/>
          <a:p>
            <a:pPr>
              <a:buFont typeface="Arial" charset="0"/>
              <a:buNone/>
            </a:pPr>
            <a:r>
              <a:rPr lang="en-NZ" altLang="en-US" u="sng" dirty="0"/>
              <a:t>Discussion Questions:</a:t>
            </a:r>
          </a:p>
          <a:p>
            <a:r>
              <a:rPr lang="en-NZ" altLang="en-US" dirty="0"/>
              <a:t>What did we think about our own and others’ judgments on ‘performance level’ of the student work? How accurate were our assessments?</a:t>
            </a:r>
          </a:p>
          <a:p>
            <a:r>
              <a:rPr lang="en-NZ" altLang="en-US" dirty="0"/>
              <a:t>In what ways are we interpreting the reference point  </a:t>
            </a:r>
            <a:r>
              <a:rPr lang="en-NZ" altLang="en-US" sz="1600" dirty="0"/>
              <a:t>(e.g. National Standards) </a:t>
            </a:r>
            <a:r>
              <a:rPr lang="en-NZ" altLang="en-US" dirty="0"/>
              <a:t>in similar or different ways? </a:t>
            </a:r>
          </a:p>
          <a:p>
            <a:r>
              <a:rPr lang="en-NZ" altLang="en-US" dirty="0"/>
              <a:t>How consistent are our OTJs?</a:t>
            </a:r>
          </a:p>
          <a:p>
            <a:r>
              <a:rPr lang="en-NZ" altLang="en-US" dirty="0"/>
              <a:t>On what aspects do we vary?  Why?</a:t>
            </a:r>
          </a:p>
          <a:p>
            <a:r>
              <a:rPr lang="en-NZ" altLang="en-US" dirty="0"/>
              <a:t>What knowledge or resources might we need to help our students improve?</a:t>
            </a:r>
          </a:p>
          <a:p>
            <a:endParaRPr lang="en-NZ" altLang="en-US" sz="2800" dirty="0"/>
          </a:p>
        </p:txBody>
      </p:sp>
    </p:spTree>
    <p:extLst>
      <p:ext uri="{BB962C8B-B14F-4D97-AF65-F5344CB8AC3E}">
        <p14:creationId xmlns:p14="http://schemas.microsoft.com/office/powerpoint/2010/main" val="18086053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88" y="1052662"/>
            <a:ext cx="7777162" cy="792162"/>
          </a:xfrm>
        </p:spPr>
        <p:txBody>
          <a:bodyPr/>
          <a:lstStyle/>
          <a:p>
            <a:r>
              <a:rPr lang="en-NZ" altLang="en-US" dirty="0"/>
              <a:t>Phase 6: Review of moderation processes</a:t>
            </a:r>
          </a:p>
        </p:txBody>
      </p:sp>
      <p:sp>
        <p:nvSpPr>
          <p:cNvPr id="33795" name="Content Placeholder 2"/>
          <p:cNvSpPr>
            <a:spLocks noGrp="1"/>
          </p:cNvSpPr>
          <p:nvPr>
            <p:ph idx="1"/>
          </p:nvPr>
        </p:nvSpPr>
        <p:spPr/>
        <p:txBody>
          <a:bodyPr/>
          <a:lstStyle/>
          <a:p>
            <a:r>
              <a:rPr lang="en-NZ" altLang="en-US" dirty="0"/>
              <a:t>How might our different understandings be resolved?</a:t>
            </a:r>
          </a:p>
          <a:p>
            <a:r>
              <a:rPr lang="en-NZ" altLang="en-US" dirty="0"/>
              <a:t>What would we do differently next time to moderate this or a different aspect of the curriculum area?</a:t>
            </a:r>
          </a:p>
          <a:p>
            <a:r>
              <a:rPr lang="en-NZ" altLang="en-US" dirty="0"/>
              <a:t>What guidance might our team need?</a:t>
            </a:r>
          </a:p>
          <a:p>
            <a:r>
              <a:rPr lang="en-NZ" altLang="en-US" dirty="0"/>
              <a:t>Consider establishing a ‘moderation kit’ (more details next slide).  It may take a few sessions or meetings to devise a ‘moderation kit’. </a:t>
            </a:r>
          </a:p>
        </p:txBody>
      </p:sp>
    </p:spTree>
    <p:extLst>
      <p:ext uri="{BB962C8B-B14F-4D97-AF65-F5344CB8AC3E}">
        <p14:creationId xmlns:p14="http://schemas.microsoft.com/office/powerpoint/2010/main" val="17473677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itle 1"/>
          <p:cNvSpPr>
            <a:spLocks noGrp="1"/>
          </p:cNvSpPr>
          <p:nvPr>
            <p:ph type="title"/>
          </p:nvPr>
        </p:nvSpPr>
        <p:spPr>
          <a:xfrm>
            <a:off x="611188" y="1052662"/>
            <a:ext cx="7777162" cy="792162"/>
          </a:xfrm>
        </p:spPr>
        <p:txBody>
          <a:bodyPr/>
          <a:lstStyle/>
          <a:p>
            <a:r>
              <a:rPr lang="en-NZ" altLang="en-US" dirty="0"/>
              <a:t>Moderation kit</a:t>
            </a:r>
          </a:p>
        </p:txBody>
      </p:sp>
      <p:sp>
        <p:nvSpPr>
          <p:cNvPr id="2" name="Content Placeholder 1"/>
          <p:cNvSpPr>
            <a:spLocks noGrp="1"/>
          </p:cNvSpPr>
          <p:nvPr>
            <p:ph idx="1"/>
          </p:nvPr>
        </p:nvSpPr>
        <p:spPr>
          <a:xfrm>
            <a:off x="611188" y="1772816"/>
            <a:ext cx="7777162" cy="4392488"/>
          </a:xfrm>
        </p:spPr>
        <p:txBody>
          <a:bodyPr/>
          <a:lstStyle/>
          <a:p>
            <a:pPr marL="457200" lvl="1" indent="0">
              <a:buNone/>
            </a:pPr>
            <a:r>
              <a:rPr lang="en-NZ" altLang="en-US" sz="2600" dirty="0">
                <a:latin typeface="Calibri" charset="0"/>
                <a:ea typeface="Calibri" charset="0"/>
                <a:cs typeface="Calibri" charset="0"/>
              </a:rPr>
              <a:t>A team ‘moderation kit’ might contain:</a:t>
            </a:r>
          </a:p>
          <a:p>
            <a:pPr lvl="1">
              <a:buFont typeface="Arial" charset="0"/>
              <a:buChar char="•"/>
            </a:pPr>
            <a:r>
              <a:rPr lang="en-NZ" altLang="en-US" sz="2200" dirty="0">
                <a:latin typeface="Calibri" charset="0"/>
                <a:ea typeface="Calibri" charset="0"/>
                <a:cs typeface="Calibri" charset="0"/>
              </a:rPr>
              <a:t>statements of your understanding about aspects of the moderation process</a:t>
            </a:r>
          </a:p>
          <a:p>
            <a:pPr lvl="1">
              <a:buFont typeface="Arial" charset="0"/>
              <a:buChar char="•"/>
            </a:pPr>
            <a:r>
              <a:rPr lang="en-NZ" altLang="en-US" sz="2200" dirty="0">
                <a:latin typeface="Calibri" charset="0"/>
                <a:ea typeface="Calibri" charset="0"/>
                <a:cs typeface="Calibri" charset="0"/>
              </a:rPr>
              <a:t>the relevant National Standards</a:t>
            </a:r>
          </a:p>
          <a:p>
            <a:pPr lvl="1">
              <a:buFont typeface="Arial" charset="0"/>
              <a:buChar char="•"/>
            </a:pPr>
            <a:r>
              <a:rPr lang="en-NZ" altLang="en-US" sz="2200" dirty="0">
                <a:latin typeface="Calibri" charset="0"/>
                <a:ea typeface="Calibri" charset="0"/>
                <a:cs typeface="Calibri" charset="0"/>
              </a:rPr>
              <a:t>samples of student work exemplifying the standard at a particular level</a:t>
            </a:r>
          </a:p>
          <a:p>
            <a:pPr lvl="1">
              <a:buFont typeface="Arial" charset="0"/>
              <a:buChar char="•"/>
            </a:pPr>
            <a:r>
              <a:rPr lang="en-NZ" altLang="en-US" sz="2200" dirty="0">
                <a:latin typeface="Calibri" charset="0"/>
                <a:ea typeface="Calibri" charset="0"/>
                <a:cs typeface="Calibri" charset="0"/>
              </a:rPr>
              <a:t>guidelines about what type(s) or how many samples are needed for each student </a:t>
            </a:r>
          </a:p>
          <a:p>
            <a:pPr lvl="1">
              <a:buFont typeface="Arial" charset="0"/>
              <a:buChar char="•"/>
            </a:pPr>
            <a:r>
              <a:rPr lang="en-NZ" altLang="en-US" sz="2200" dirty="0">
                <a:latin typeface="Calibri" charset="0"/>
                <a:ea typeface="Calibri" charset="0"/>
                <a:cs typeface="Calibri" charset="0"/>
              </a:rPr>
              <a:t>decisions about what needs to be moderated, by whom and when.</a:t>
            </a:r>
          </a:p>
        </p:txBody>
      </p:sp>
    </p:spTree>
    <p:extLst>
      <p:ext uri="{BB962C8B-B14F-4D97-AF65-F5344CB8AC3E}">
        <p14:creationId xmlns:p14="http://schemas.microsoft.com/office/powerpoint/2010/main" val="15544796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itle 1"/>
          <p:cNvSpPr>
            <a:spLocks noGrp="1"/>
          </p:cNvSpPr>
          <p:nvPr>
            <p:ph type="title"/>
          </p:nvPr>
        </p:nvSpPr>
        <p:spPr>
          <a:xfrm>
            <a:off x="611188" y="1052662"/>
            <a:ext cx="7777162" cy="792162"/>
          </a:xfrm>
        </p:spPr>
        <p:txBody>
          <a:bodyPr/>
          <a:lstStyle/>
          <a:p>
            <a:r>
              <a:rPr lang="en-NZ" altLang="en-US" dirty="0"/>
              <a:t>Refining your ‘moderation kit’</a:t>
            </a:r>
          </a:p>
        </p:txBody>
      </p:sp>
      <p:sp>
        <p:nvSpPr>
          <p:cNvPr id="35844" name="Text Box 3"/>
          <p:cNvSpPr txBox="1">
            <a:spLocks noChangeArrowheads="1"/>
          </p:cNvSpPr>
          <p:nvPr/>
        </p:nvSpPr>
        <p:spPr bwMode="auto">
          <a:xfrm>
            <a:off x="539750" y="1628775"/>
            <a:ext cx="81359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spcBef>
                <a:spcPct val="50000"/>
              </a:spcBef>
            </a:pPr>
            <a:endParaRPr lang="en-GB" altLang="en-US">
              <a:latin typeface="Calibri" charset="0"/>
            </a:endParaRPr>
          </a:p>
        </p:txBody>
      </p:sp>
      <p:sp>
        <p:nvSpPr>
          <p:cNvPr id="2" name="TextBox 1"/>
          <p:cNvSpPr txBox="1"/>
          <p:nvPr/>
        </p:nvSpPr>
        <p:spPr>
          <a:xfrm>
            <a:off x="467643" y="1995488"/>
            <a:ext cx="8280152" cy="3570208"/>
          </a:xfrm>
          <a:prstGeom prst="rect">
            <a:avLst/>
          </a:prstGeom>
          <a:noFill/>
        </p:spPr>
        <p:txBody>
          <a:bodyPr wrap="square" rtlCol="0">
            <a:spAutoFit/>
          </a:bodyPr>
          <a:lstStyle/>
          <a:p>
            <a:pPr>
              <a:buFont typeface="Arial" charset="0"/>
              <a:buNone/>
            </a:pPr>
            <a:r>
              <a:rPr lang="en-NZ" altLang="en-US" sz="2600" dirty="0" smtClean="0">
                <a:latin typeface="Calibri" charset="0"/>
                <a:ea typeface="Calibri" charset="0"/>
                <a:cs typeface="Calibri" charset="0"/>
              </a:rPr>
              <a:t>When </a:t>
            </a:r>
            <a:r>
              <a:rPr lang="en-NZ" altLang="en-US" sz="2600" dirty="0">
                <a:latin typeface="Calibri" charset="0"/>
                <a:ea typeface="Calibri" charset="0"/>
                <a:cs typeface="Calibri" charset="0"/>
              </a:rPr>
              <a:t>your team is relatively comfortable with the moderation kit, share it with another team within the school, or another school and ask:</a:t>
            </a:r>
          </a:p>
          <a:p>
            <a:pPr marL="914400" lvl="1" indent="-457200">
              <a:buFont typeface="Arial" charset="0"/>
              <a:buChar char="•"/>
            </a:pPr>
            <a:r>
              <a:rPr lang="en-NZ" altLang="en-US" sz="2600" dirty="0">
                <a:latin typeface="Calibri" charset="0"/>
                <a:ea typeface="Calibri" charset="0"/>
                <a:cs typeface="Calibri" charset="0"/>
              </a:rPr>
              <a:t>What might they </a:t>
            </a:r>
            <a:r>
              <a:rPr lang="en-NZ" altLang="en-US" sz="2600" dirty="0">
                <a:solidFill>
                  <a:srgbClr val="0070C0"/>
                </a:solidFill>
                <a:latin typeface="Calibri" charset="0"/>
                <a:ea typeface="Calibri" charset="0"/>
                <a:cs typeface="Calibri" charset="0"/>
              </a:rPr>
              <a:t>copy or adopt</a:t>
            </a:r>
            <a:r>
              <a:rPr lang="en-NZ" altLang="en-US" sz="2600" dirty="0">
                <a:latin typeface="Calibri" charset="0"/>
                <a:ea typeface="Calibri" charset="0"/>
                <a:cs typeface="Calibri" charset="0"/>
              </a:rPr>
              <a:t>?</a:t>
            </a:r>
          </a:p>
          <a:p>
            <a:pPr marL="914400" lvl="1" indent="-457200">
              <a:buFont typeface="Arial" charset="0"/>
              <a:buChar char="•"/>
            </a:pPr>
            <a:r>
              <a:rPr lang="en-NZ" altLang="en-US" sz="2600" dirty="0">
                <a:latin typeface="Calibri" charset="0"/>
                <a:ea typeface="Calibri" charset="0"/>
                <a:cs typeface="Calibri" charset="0"/>
              </a:rPr>
              <a:t>What needs </a:t>
            </a:r>
            <a:r>
              <a:rPr lang="en-NZ" altLang="en-US" sz="2600" dirty="0">
                <a:solidFill>
                  <a:srgbClr val="0070C0"/>
                </a:solidFill>
                <a:latin typeface="Calibri" charset="0"/>
                <a:ea typeface="Calibri" charset="0"/>
                <a:cs typeface="Calibri" charset="0"/>
              </a:rPr>
              <a:t>more explanation</a:t>
            </a:r>
            <a:r>
              <a:rPr lang="en-NZ" altLang="en-US" sz="2600" dirty="0">
                <a:latin typeface="Calibri" charset="0"/>
                <a:ea typeface="Calibri" charset="0"/>
                <a:cs typeface="Calibri" charset="0"/>
              </a:rPr>
              <a:t>? </a:t>
            </a:r>
          </a:p>
          <a:p>
            <a:pPr marL="914400" lvl="1" indent="-457200">
              <a:buFont typeface="Arial" charset="0"/>
              <a:buChar char="•"/>
            </a:pPr>
            <a:r>
              <a:rPr lang="en-NZ" altLang="en-US" sz="2600" dirty="0">
                <a:latin typeface="Calibri" charset="0"/>
                <a:ea typeface="Calibri" charset="0"/>
                <a:cs typeface="Calibri" charset="0"/>
              </a:rPr>
              <a:t>What </a:t>
            </a:r>
            <a:r>
              <a:rPr lang="en-NZ" altLang="en-US" sz="2600" dirty="0">
                <a:solidFill>
                  <a:srgbClr val="0070C0"/>
                </a:solidFill>
                <a:latin typeface="Calibri" charset="0"/>
                <a:ea typeface="Calibri" charset="0"/>
                <a:cs typeface="Calibri" charset="0"/>
              </a:rPr>
              <a:t>modifications</a:t>
            </a:r>
            <a:r>
              <a:rPr lang="en-NZ" altLang="en-US" sz="2600" dirty="0">
                <a:latin typeface="Calibri" charset="0"/>
                <a:ea typeface="Calibri" charset="0"/>
                <a:cs typeface="Calibri" charset="0"/>
              </a:rPr>
              <a:t> do they suggest?</a:t>
            </a:r>
          </a:p>
          <a:p>
            <a:pPr marL="914400" lvl="1" indent="-457200">
              <a:buFont typeface="Arial" charset="0"/>
              <a:buChar char="•"/>
            </a:pPr>
            <a:r>
              <a:rPr lang="en-NZ" altLang="en-US" sz="2600" dirty="0">
                <a:latin typeface="Calibri" charset="0"/>
                <a:ea typeface="Calibri" charset="0"/>
                <a:cs typeface="Calibri" charset="0"/>
              </a:rPr>
              <a:t>How would a </a:t>
            </a:r>
            <a:r>
              <a:rPr lang="en-NZ" altLang="en-US" sz="2600" dirty="0">
                <a:solidFill>
                  <a:srgbClr val="0070C0"/>
                </a:solidFill>
                <a:latin typeface="Calibri" charset="0"/>
                <a:ea typeface="Calibri" charset="0"/>
                <a:cs typeface="Calibri" charset="0"/>
              </a:rPr>
              <a:t>teacher new to the school </a:t>
            </a:r>
            <a:r>
              <a:rPr lang="en-NZ" altLang="en-US" sz="2600" dirty="0">
                <a:latin typeface="Calibri" charset="0"/>
                <a:ea typeface="Calibri" charset="0"/>
                <a:cs typeface="Calibri" charset="0"/>
              </a:rPr>
              <a:t>use this kit?</a:t>
            </a:r>
          </a:p>
          <a:p>
            <a:pPr>
              <a:buFont typeface="Arial" charset="0"/>
              <a:buNone/>
            </a:pPr>
            <a:endParaRPr lang="en-NZ" altLang="en-US" sz="2600" i="1" dirty="0">
              <a:latin typeface="Calibri" charset="0"/>
              <a:ea typeface="Calibri" charset="0"/>
              <a:cs typeface="Calibri" charset="0"/>
            </a:endParaRPr>
          </a:p>
          <a:p>
            <a:endParaRPr lang="en-US" dirty="0">
              <a:latin typeface="Calibri" charset="0"/>
              <a:ea typeface="Calibri" charset="0"/>
              <a:cs typeface="Calibri" charset="0"/>
            </a:endParaRPr>
          </a:p>
        </p:txBody>
      </p:sp>
    </p:spTree>
    <p:extLst>
      <p:ext uri="{BB962C8B-B14F-4D97-AF65-F5344CB8AC3E}">
        <p14:creationId xmlns:p14="http://schemas.microsoft.com/office/powerpoint/2010/main" val="19937873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itle 1"/>
          <p:cNvSpPr>
            <a:spLocks noGrp="1"/>
          </p:cNvSpPr>
          <p:nvPr>
            <p:ph type="title"/>
          </p:nvPr>
        </p:nvSpPr>
        <p:spPr>
          <a:xfrm>
            <a:off x="611188" y="1052662"/>
            <a:ext cx="7777162" cy="792162"/>
          </a:xfrm>
        </p:spPr>
        <p:txBody>
          <a:bodyPr/>
          <a:lstStyle/>
          <a:p>
            <a:r>
              <a:rPr lang="en-NZ" altLang="en-US" dirty="0"/>
              <a:t>References</a:t>
            </a:r>
          </a:p>
        </p:txBody>
      </p:sp>
      <p:sp>
        <p:nvSpPr>
          <p:cNvPr id="36868" name="Content Placeholder 2"/>
          <p:cNvSpPr>
            <a:spLocks noGrp="1"/>
          </p:cNvSpPr>
          <p:nvPr>
            <p:ph idx="1"/>
          </p:nvPr>
        </p:nvSpPr>
        <p:spPr>
          <a:xfrm>
            <a:off x="611188" y="1988840"/>
            <a:ext cx="7777162" cy="4103712"/>
          </a:xfrm>
        </p:spPr>
        <p:txBody>
          <a:bodyPr/>
          <a:lstStyle/>
          <a:p>
            <a:pPr>
              <a:buFont typeface="Arial" charset="0"/>
              <a:buNone/>
            </a:pPr>
            <a:r>
              <a:rPr lang="en-NZ" altLang="en-US" sz="2000" dirty="0"/>
              <a:t>Lenore, A. (2008) </a:t>
            </a:r>
            <a:r>
              <a:rPr lang="en-NZ" altLang="en-US" sz="2000" i="1" dirty="0"/>
              <a:t>Changing assessment practices: The case for online moderation</a:t>
            </a:r>
            <a:r>
              <a:rPr lang="en-NZ" altLang="en-US" sz="2000" dirty="0"/>
              <a:t>. Curtin University of Technology, Moderation processes for fair and comparable assessment. Teaching Development Unit.</a:t>
            </a:r>
          </a:p>
          <a:p>
            <a:pPr>
              <a:buFont typeface="Arial" charset="0"/>
              <a:buNone/>
            </a:pPr>
            <a:r>
              <a:rPr lang="en-NZ" altLang="en-US" sz="2000" dirty="0"/>
              <a:t>McMillan, J. (2007). </a:t>
            </a:r>
            <a:r>
              <a:rPr lang="en-NZ" altLang="en-US" sz="2000" i="1" dirty="0"/>
              <a:t>Classroom assessment: principles and practice for effective standards-based instruction </a:t>
            </a:r>
            <a:r>
              <a:rPr lang="en-NZ" altLang="en-US" sz="2000" dirty="0"/>
              <a:t>(4</a:t>
            </a:r>
            <a:r>
              <a:rPr lang="en-NZ" altLang="en-US" sz="2000" baseline="30000" dirty="0"/>
              <a:t>th</a:t>
            </a:r>
            <a:r>
              <a:rPr lang="en-NZ" altLang="en-US" sz="2000" dirty="0"/>
              <a:t> </a:t>
            </a:r>
            <a:r>
              <a:rPr lang="en-NZ" altLang="en-US" sz="2000" dirty="0" err="1"/>
              <a:t>ed</a:t>
            </a:r>
            <a:r>
              <a:rPr lang="en-NZ" altLang="en-US" sz="2000" dirty="0"/>
              <a:t>).  Boston: Pearson.</a:t>
            </a:r>
          </a:p>
          <a:p>
            <a:pPr eaLnBrk="1" hangingPunct="1">
              <a:buFont typeface="Arial" charset="0"/>
              <a:buNone/>
            </a:pPr>
            <a:r>
              <a:rPr lang="en-NZ" altLang="en-US" sz="2000" dirty="0"/>
              <a:t>Maxwell, G.S. (2002). Moderation of teacher judgments in student assessment. Discussion paper on assessment and reporting. School of Education: The University of Queensland. </a:t>
            </a:r>
          </a:p>
          <a:p>
            <a:pPr eaLnBrk="1" hangingPunct="1">
              <a:buFont typeface="Arial" charset="0"/>
              <a:buNone/>
            </a:pPr>
            <a:r>
              <a:rPr lang="en-NZ" altLang="en-US" sz="2000" dirty="0"/>
              <a:t>Wyatt-Smith, C., </a:t>
            </a:r>
            <a:r>
              <a:rPr lang="en-NZ" altLang="en-US" sz="2000" dirty="0" err="1"/>
              <a:t>Klenowski</a:t>
            </a:r>
            <a:r>
              <a:rPr lang="en-NZ" altLang="en-US" sz="2000" dirty="0"/>
              <a:t>, V., Gunn, S. (2010). The centrality of teachers’ judgment practice in assessment: a study of standards in moderation. </a:t>
            </a:r>
            <a:r>
              <a:rPr lang="en-NZ" altLang="en-US" sz="2000" i="1" dirty="0"/>
              <a:t>Assessment in Education: Principles, Policy &amp; Practice. </a:t>
            </a:r>
            <a:r>
              <a:rPr lang="en-NZ" altLang="en-US" sz="2000" dirty="0"/>
              <a:t>17:1, p.59-75.</a:t>
            </a:r>
          </a:p>
          <a:p>
            <a:pPr eaLnBrk="1" hangingPunct="1">
              <a:buFont typeface="Arial" charset="0"/>
              <a:buNone/>
            </a:pPr>
            <a:endParaRPr lang="en-NZ" altLang="en-US" sz="2000" dirty="0"/>
          </a:p>
        </p:txBody>
      </p:sp>
    </p:spTree>
    <p:extLst>
      <p:ext uri="{BB962C8B-B14F-4D97-AF65-F5344CB8AC3E}">
        <p14:creationId xmlns:p14="http://schemas.microsoft.com/office/powerpoint/2010/main" val="1686447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611188" y="1052662"/>
            <a:ext cx="7777162" cy="792162"/>
          </a:xfrm>
        </p:spPr>
        <p:txBody>
          <a:bodyPr/>
          <a:lstStyle/>
          <a:p>
            <a:r>
              <a:rPr lang="en-NZ" altLang="en-US" dirty="0"/>
              <a:t> Planning for OTJs requires several sources of information</a:t>
            </a:r>
          </a:p>
        </p:txBody>
      </p:sp>
      <p:sp>
        <p:nvSpPr>
          <p:cNvPr id="5124" name="Content Placeholder 2"/>
          <p:cNvSpPr>
            <a:spLocks noGrp="1"/>
          </p:cNvSpPr>
          <p:nvPr>
            <p:ph idx="1"/>
          </p:nvPr>
        </p:nvSpPr>
        <p:spPr>
          <a:xfrm>
            <a:off x="4716016" y="1988840"/>
            <a:ext cx="3888432" cy="3961110"/>
          </a:xfrm>
        </p:spPr>
        <p:txBody>
          <a:bodyPr/>
          <a:lstStyle/>
          <a:p>
            <a:r>
              <a:rPr lang="en-NZ" altLang="en-US" sz="1800" dirty="0"/>
              <a:t>Any assessment or observation is a ‘snap-shot’ or sample of what students know or can do.</a:t>
            </a:r>
          </a:p>
          <a:p>
            <a:r>
              <a:rPr lang="en-NZ" altLang="en-US" sz="1800" dirty="0"/>
              <a:t>Sound assessment is based on a wide range of relevant information collected over time, in a variety of learning situations. </a:t>
            </a:r>
          </a:p>
          <a:p>
            <a:r>
              <a:rPr lang="en-NZ" altLang="en-US" sz="1800" dirty="0"/>
              <a:t>Considering several sources of quality information leads to more defensible  overall teacher judgments.</a:t>
            </a:r>
          </a:p>
          <a:p>
            <a:r>
              <a:rPr lang="en-NZ" altLang="en-US" sz="1800" dirty="0"/>
              <a:t>Refer to: </a:t>
            </a:r>
            <a:r>
              <a:rPr lang="en-NZ" altLang="en-US" sz="1600" dirty="0">
                <a:hlinkClick r:id="rId2"/>
              </a:rPr>
              <a:t>http://assessment.tki.org.nz/Overall-teacher-judgement/Using-a-range-of-information</a:t>
            </a:r>
            <a:r>
              <a:rPr lang="en-NZ" altLang="en-US" sz="1600" dirty="0"/>
              <a:t> </a:t>
            </a:r>
          </a:p>
        </p:txBody>
      </p:sp>
      <p:pic>
        <p:nvPicPr>
          <p:cNvPr id="4" name="Picture 7" descr="moe1077_diag1_2_lar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995" y="1988840"/>
            <a:ext cx="4176465" cy="4289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88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title"/>
          </p:nvPr>
        </p:nvSpPr>
        <p:spPr>
          <a:xfrm>
            <a:off x="611188" y="1052662"/>
            <a:ext cx="7777162" cy="792162"/>
          </a:xfrm>
        </p:spPr>
        <p:txBody>
          <a:bodyPr/>
          <a:lstStyle/>
          <a:p>
            <a:r>
              <a:rPr lang="en-NZ" altLang="en-US" dirty="0"/>
              <a:t> Assessment activities and tools-another view </a:t>
            </a:r>
          </a:p>
        </p:txBody>
      </p:sp>
      <p:pic>
        <p:nvPicPr>
          <p:cNvPr id="4" name="Picture 2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7198" y="1988840"/>
            <a:ext cx="5185142"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276658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1"/>
          <p:cNvSpPr>
            <a:spLocks noGrp="1"/>
          </p:cNvSpPr>
          <p:nvPr>
            <p:ph type="title"/>
          </p:nvPr>
        </p:nvSpPr>
        <p:spPr>
          <a:xfrm>
            <a:off x="179512" y="1052662"/>
            <a:ext cx="8784976" cy="792162"/>
          </a:xfrm>
        </p:spPr>
        <p:txBody>
          <a:bodyPr/>
          <a:lstStyle/>
          <a:p>
            <a:r>
              <a:rPr lang="en-NZ" altLang="en-US" sz="3200" dirty="0"/>
              <a:t>Thinking more about OTJs</a:t>
            </a:r>
          </a:p>
        </p:txBody>
      </p:sp>
      <p:sp>
        <p:nvSpPr>
          <p:cNvPr id="7172" name="Content Placeholder 2"/>
          <p:cNvSpPr>
            <a:spLocks noGrp="1"/>
          </p:cNvSpPr>
          <p:nvPr>
            <p:ph idx="1"/>
          </p:nvPr>
        </p:nvSpPr>
        <p:spPr>
          <a:xfrm>
            <a:off x="395536" y="1988840"/>
            <a:ext cx="8208912" cy="3961110"/>
          </a:xfrm>
        </p:spPr>
        <p:txBody>
          <a:bodyPr/>
          <a:lstStyle/>
          <a:p>
            <a:pPr eaLnBrk="1" hangingPunct="1">
              <a:buFont typeface="Arial" charset="0"/>
              <a:buNone/>
            </a:pPr>
            <a:r>
              <a:rPr lang="en-NZ" altLang="en-US" dirty="0"/>
              <a:t>	</a:t>
            </a:r>
            <a:r>
              <a:rPr lang="en-NZ" altLang="en-US" sz="2300" dirty="0">
                <a:solidFill>
                  <a:srgbClr val="0070C0"/>
                </a:solidFill>
              </a:rPr>
              <a:t>“Teachers are best placed to determine quality of student achievement over time and at specific points because teachers are integral </a:t>
            </a:r>
            <a:r>
              <a:rPr lang="en-NZ" altLang="en-US" sz="2300" dirty="0">
                <a:solidFill>
                  <a:srgbClr val="0070C0"/>
                </a:solidFill>
              </a:rPr>
              <a:t>to requirements of teaching, assessment tasks and expectations  of quality performance.” </a:t>
            </a:r>
            <a:endParaRPr lang="en-NZ" altLang="en-US" sz="2300" dirty="0" smtClean="0">
              <a:solidFill>
                <a:srgbClr val="0070C0"/>
              </a:solidFill>
            </a:endParaRPr>
          </a:p>
          <a:p>
            <a:pPr eaLnBrk="1" hangingPunct="1">
              <a:buFont typeface="Arial" charset="0"/>
              <a:buNone/>
            </a:pPr>
            <a:r>
              <a:rPr lang="en-NZ" altLang="en-US" sz="2300" dirty="0" smtClean="0">
                <a:solidFill>
                  <a:srgbClr val="0070C0"/>
                </a:solidFill>
              </a:rPr>
              <a:t>					</a:t>
            </a:r>
            <a:r>
              <a:rPr lang="en-NZ" altLang="en-US" sz="1800" dirty="0" smtClean="0">
                <a:solidFill>
                  <a:srgbClr val="0070C0"/>
                </a:solidFill>
              </a:rPr>
              <a:t>Wyatt-Smith, </a:t>
            </a:r>
            <a:r>
              <a:rPr lang="en-NZ" altLang="en-US" sz="1800" dirty="0" err="1" smtClean="0">
                <a:solidFill>
                  <a:srgbClr val="0070C0"/>
                </a:solidFill>
              </a:rPr>
              <a:t>Klenowski</a:t>
            </a:r>
            <a:r>
              <a:rPr lang="en-NZ" altLang="en-US" sz="1800" dirty="0" smtClean="0">
                <a:solidFill>
                  <a:srgbClr val="0070C0"/>
                </a:solidFill>
              </a:rPr>
              <a:t>  &amp; Gunn, 2010, p.61</a:t>
            </a:r>
            <a:endParaRPr lang="en-NZ" altLang="en-US" sz="1800" dirty="0">
              <a:solidFill>
                <a:srgbClr val="0070C0"/>
              </a:solidFill>
            </a:endParaRPr>
          </a:p>
          <a:p>
            <a:pPr eaLnBrk="1" hangingPunct="1">
              <a:buFont typeface="Arial" charset="0"/>
              <a:buNone/>
            </a:pPr>
            <a:r>
              <a:rPr lang="en-NZ" altLang="en-US" sz="2300" b="1" dirty="0"/>
              <a:t>Discussion </a:t>
            </a:r>
            <a:r>
              <a:rPr lang="en-NZ" altLang="en-US" sz="2300" b="1" dirty="0" smtClean="0"/>
              <a:t>questions</a:t>
            </a:r>
            <a:r>
              <a:rPr lang="en-NZ" altLang="en-US" sz="2300" b="1" dirty="0"/>
              <a:t>: </a:t>
            </a:r>
          </a:p>
          <a:p>
            <a:pPr eaLnBrk="1" hangingPunct="1"/>
            <a:r>
              <a:rPr lang="en-NZ" altLang="en-US" sz="2000" dirty="0"/>
              <a:t>What do you think about teachers being best placed to make OTJs (derived from a range of information) rather than a score on a test like </a:t>
            </a:r>
            <a:r>
              <a:rPr lang="en-NZ" altLang="en-US" sz="2000" dirty="0" err="1"/>
              <a:t>asTTle</a:t>
            </a:r>
            <a:r>
              <a:rPr lang="en-NZ" altLang="en-US" sz="2000" dirty="0"/>
              <a:t> or PATs determining student achievement? </a:t>
            </a:r>
          </a:p>
          <a:p>
            <a:pPr eaLnBrk="1" hangingPunct="1"/>
            <a:r>
              <a:rPr lang="en-NZ" altLang="en-US" sz="2000" dirty="0"/>
              <a:t>What are the risks for teachers to make OTJs?</a:t>
            </a:r>
          </a:p>
        </p:txBody>
      </p:sp>
    </p:spTree>
    <p:extLst>
      <p:ext uri="{BB962C8B-B14F-4D97-AF65-F5344CB8AC3E}">
        <p14:creationId xmlns:p14="http://schemas.microsoft.com/office/powerpoint/2010/main" val="4968767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a:xfrm>
            <a:off x="611188" y="1052662"/>
            <a:ext cx="7777162" cy="792162"/>
          </a:xfrm>
        </p:spPr>
        <p:txBody>
          <a:bodyPr/>
          <a:lstStyle/>
          <a:p>
            <a:r>
              <a:rPr lang="en-NZ" altLang="en-US" dirty="0"/>
              <a:t>How are defensible OTJs made?</a:t>
            </a:r>
          </a:p>
        </p:txBody>
      </p:sp>
      <p:sp>
        <p:nvSpPr>
          <p:cNvPr id="8196" name="Content Placeholder 7"/>
          <p:cNvSpPr>
            <a:spLocks noGrp="1"/>
          </p:cNvSpPr>
          <p:nvPr>
            <p:ph idx="1"/>
          </p:nvPr>
        </p:nvSpPr>
        <p:spPr>
          <a:xfrm>
            <a:off x="539552" y="1988840"/>
            <a:ext cx="8064896" cy="4104456"/>
          </a:xfrm>
        </p:spPr>
        <p:txBody>
          <a:bodyPr/>
          <a:lstStyle/>
          <a:p>
            <a:pPr indent="19050" eaLnBrk="1" hangingPunct="1">
              <a:buFont typeface="Arial" charset="0"/>
              <a:buNone/>
            </a:pPr>
            <a:r>
              <a:rPr lang="en-NZ" altLang="en-US" dirty="0"/>
              <a:t>Making defensible overall teacher judgments relies on </a:t>
            </a:r>
            <a:r>
              <a:rPr lang="en-NZ" altLang="en-US" dirty="0">
                <a:solidFill>
                  <a:srgbClr val="8064A2"/>
                </a:solidFill>
              </a:rPr>
              <a:t>understanding the standards</a:t>
            </a:r>
            <a:r>
              <a:rPr lang="en-NZ" altLang="en-US" dirty="0"/>
              <a:t>, </a:t>
            </a:r>
            <a:r>
              <a:rPr lang="en-NZ" altLang="en-US" dirty="0" smtClean="0">
                <a:solidFill>
                  <a:srgbClr val="C0504D"/>
                </a:solidFill>
              </a:rPr>
              <a:t>planning</a:t>
            </a:r>
            <a:r>
              <a:rPr lang="en-NZ" altLang="en-US" dirty="0" smtClean="0"/>
              <a:t>, </a:t>
            </a:r>
            <a:r>
              <a:rPr lang="en-NZ" altLang="en-US" dirty="0" smtClean="0">
                <a:solidFill>
                  <a:srgbClr val="9BBB59"/>
                </a:solidFill>
              </a:rPr>
              <a:t>gathering</a:t>
            </a:r>
            <a:r>
              <a:rPr lang="en-NZ" altLang="en-US" dirty="0" smtClean="0"/>
              <a:t>, </a:t>
            </a:r>
            <a:r>
              <a:rPr lang="en-NZ" altLang="en-US" dirty="0"/>
              <a:t>and </a:t>
            </a:r>
            <a:r>
              <a:rPr lang="en-NZ" altLang="en-US" dirty="0">
                <a:solidFill>
                  <a:srgbClr val="17375E"/>
                </a:solidFill>
              </a:rPr>
              <a:t>interpreting</a:t>
            </a:r>
            <a:r>
              <a:rPr lang="en-NZ" altLang="en-US" dirty="0"/>
              <a:t> high quality assessment information that is </a:t>
            </a:r>
            <a:r>
              <a:rPr lang="en-NZ" altLang="en-US" i="1" dirty="0"/>
              <a:t>dependable </a:t>
            </a:r>
            <a:r>
              <a:rPr lang="en-NZ" altLang="en-US" dirty="0"/>
              <a:t>and appropriate (</a:t>
            </a:r>
            <a:r>
              <a:rPr lang="en-NZ" altLang="en-US" i="1" dirty="0"/>
              <a:t>relates to the question we ask, or the use </a:t>
            </a:r>
            <a:r>
              <a:rPr lang="en-NZ" altLang="en-US" dirty="0"/>
              <a:t>of the data).  Technically this is referred to as </a:t>
            </a:r>
            <a:r>
              <a:rPr lang="en-NZ" altLang="en-US" i="1" dirty="0"/>
              <a:t>validity.</a:t>
            </a:r>
          </a:p>
        </p:txBody>
      </p:sp>
    </p:spTree>
    <p:extLst>
      <p:ext uri="{BB962C8B-B14F-4D97-AF65-F5344CB8AC3E}">
        <p14:creationId xmlns:p14="http://schemas.microsoft.com/office/powerpoint/2010/main" val="1591336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11188" y="1052662"/>
            <a:ext cx="7777162" cy="792162"/>
          </a:xfrm>
        </p:spPr>
        <p:txBody>
          <a:bodyPr/>
          <a:lstStyle/>
          <a:p>
            <a:pPr eaLnBrk="1" hangingPunct="1"/>
            <a:r>
              <a:rPr lang="en-NZ" dirty="0"/>
              <a:t>Quality OTJs are consistent and comparable</a:t>
            </a:r>
            <a:endParaRPr lang="en-NZ" altLang="en-US" dirty="0"/>
          </a:p>
        </p:txBody>
      </p:sp>
      <p:sp>
        <p:nvSpPr>
          <p:cNvPr id="9220" name="Content Placeholder 2"/>
          <p:cNvSpPr>
            <a:spLocks noGrp="1"/>
          </p:cNvSpPr>
          <p:nvPr>
            <p:ph idx="1"/>
          </p:nvPr>
        </p:nvSpPr>
        <p:spPr>
          <a:xfrm>
            <a:off x="611188" y="1988840"/>
            <a:ext cx="7777162" cy="4104456"/>
          </a:xfrm>
        </p:spPr>
        <p:txBody>
          <a:bodyPr/>
          <a:lstStyle/>
          <a:p>
            <a:pPr algn="just" eaLnBrk="1" hangingPunct="1">
              <a:buFont typeface="Arial" charset="0"/>
              <a:buNone/>
            </a:pPr>
            <a:r>
              <a:rPr lang="en-NZ" altLang="en-US" b="1" dirty="0"/>
              <a:t>	Comparable</a:t>
            </a:r>
            <a:r>
              <a:rPr lang="en-NZ" altLang="en-US" dirty="0"/>
              <a:t> means that </a:t>
            </a:r>
            <a:r>
              <a:rPr lang="en-NZ" altLang="en-US" b="1" dirty="0"/>
              <a:t>similar interpretations of the underlying concepts or skills can be made</a:t>
            </a:r>
            <a:r>
              <a:rPr lang="en-NZ" altLang="en-US" dirty="0"/>
              <a:t>, using different evidence. </a:t>
            </a:r>
          </a:p>
          <a:p>
            <a:pPr eaLnBrk="1" hangingPunct="1">
              <a:buFont typeface="Arial" charset="0"/>
              <a:buNone/>
            </a:pPr>
            <a:r>
              <a:rPr lang="en-NZ" altLang="en-US" dirty="0"/>
              <a:t>	</a:t>
            </a:r>
            <a:r>
              <a:rPr lang="en-NZ" altLang="en-US" dirty="0">
                <a:solidFill>
                  <a:srgbClr val="0070C0"/>
                </a:solidFill>
              </a:rPr>
              <a:t>“Students can be set different tasks or tests but demonstrate a common standard of </a:t>
            </a:r>
            <a:r>
              <a:rPr lang="en-NZ" altLang="en-US" dirty="0">
                <a:solidFill>
                  <a:srgbClr val="0070C0"/>
                </a:solidFill>
              </a:rPr>
              <a:t>performance.” </a:t>
            </a:r>
            <a:endParaRPr lang="en-NZ" altLang="en-US" dirty="0" smtClean="0">
              <a:solidFill>
                <a:srgbClr val="0070C0"/>
              </a:solidFill>
            </a:endParaRPr>
          </a:p>
          <a:p>
            <a:pPr algn="r" eaLnBrk="1" hangingPunct="1">
              <a:buFont typeface="Arial" charset="0"/>
              <a:buNone/>
            </a:pPr>
            <a:r>
              <a:rPr lang="en-NZ" altLang="en-US" sz="1800" dirty="0" smtClean="0">
                <a:solidFill>
                  <a:srgbClr val="0070C0"/>
                </a:solidFill>
              </a:rPr>
              <a:t>Maxwell</a:t>
            </a:r>
            <a:r>
              <a:rPr lang="en-NZ" altLang="en-US" sz="1800" dirty="0">
                <a:solidFill>
                  <a:srgbClr val="0070C0"/>
                </a:solidFill>
              </a:rPr>
              <a:t>, 2002, </a:t>
            </a:r>
            <a:r>
              <a:rPr lang="en-NZ" altLang="en-US" sz="1800" dirty="0" smtClean="0">
                <a:solidFill>
                  <a:srgbClr val="0070C0"/>
                </a:solidFill>
              </a:rPr>
              <a:t>p.16</a:t>
            </a:r>
            <a:endParaRPr lang="en-NZ" altLang="en-US" sz="1800" dirty="0">
              <a:solidFill>
                <a:srgbClr val="0070C0"/>
              </a:solidFill>
            </a:endParaRPr>
          </a:p>
          <a:p>
            <a:pPr eaLnBrk="1" hangingPunct="1">
              <a:buFont typeface="Arial" charset="0"/>
              <a:buNone/>
            </a:pPr>
            <a:r>
              <a:rPr lang="en-NZ" altLang="en-US" sz="2000" dirty="0"/>
              <a:t>	</a:t>
            </a:r>
            <a:r>
              <a:rPr lang="en-NZ" altLang="en-US" sz="2000" dirty="0" smtClean="0"/>
              <a:t>For example, a </a:t>
            </a:r>
            <a:r>
              <a:rPr lang="en-NZ" altLang="en-US" sz="2000" dirty="0"/>
              <a:t>child’s capability to skip count in 2s might be assessed using a PE game, distributing resources, or during a NUMPA assessment.  </a:t>
            </a:r>
            <a:endParaRPr lang="en-NZ" altLang="en-US" sz="2000" dirty="0" smtClean="0"/>
          </a:p>
          <a:p>
            <a:pPr eaLnBrk="1" hangingPunct="1">
              <a:buFont typeface="Arial" charset="0"/>
              <a:buNone/>
            </a:pPr>
            <a:r>
              <a:rPr lang="en-NZ" altLang="en-US" sz="2000" dirty="0"/>
              <a:t>	</a:t>
            </a:r>
            <a:r>
              <a:rPr lang="en-NZ" altLang="en-US" sz="2000" dirty="0" smtClean="0"/>
              <a:t>The </a:t>
            </a:r>
            <a:r>
              <a:rPr lang="en-NZ" altLang="en-US" sz="2000" b="1" dirty="0"/>
              <a:t>underlying characteristic</a:t>
            </a:r>
            <a:r>
              <a:rPr lang="en-NZ" altLang="en-US" sz="2000" dirty="0"/>
              <a:t> is the child can skip count, </a:t>
            </a:r>
            <a:r>
              <a:rPr lang="en-NZ" altLang="en-US" sz="2000" b="1" dirty="0"/>
              <a:t>regardless of the assessment task or tool used.</a:t>
            </a:r>
          </a:p>
          <a:p>
            <a:pPr algn="just" eaLnBrk="1" hangingPunct="1">
              <a:buFont typeface="Arial" charset="0"/>
              <a:buNone/>
            </a:pPr>
            <a:r>
              <a:rPr lang="en-NZ" altLang="en-US" sz="1800" b="1" dirty="0"/>
              <a:t>	</a:t>
            </a:r>
            <a:endParaRPr lang="en-NZ" altLang="en-US" dirty="0">
              <a:solidFill>
                <a:schemeClr val="accent2"/>
              </a:solidFill>
            </a:endParaRPr>
          </a:p>
        </p:txBody>
      </p:sp>
    </p:spTree>
    <p:extLst>
      <p:ext uri="{BB962C8B-B14F-4D97-AF65-F5344CB8AC3E}">
        <p14:creationId xmlns:p14="http://schemas.microsoft.com/office/powerpoint/2010/main" val="826257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1"/>
          <p:cNvSpPr>
            <a:spLocks noGrp="1"/>
          </p:cNvSpPr>
          <p:nvPr>
            <p:ph type="title"/>
          </p:nvPr>
        </p:nvSpPr>
        <p:spPr>
          <a:xfrm>
            <a:off x="179512" y="1052736"/>
            <a:ext cx="8784976" cy="1008112"/>
          </a:xfrm>
        </p:spPr>
        <p:txBody>
          <a:bodyPr/>
          <a:lstStyle/>
          <a:p>
            <a:r>
              <a:rPr lang="en-NZ" altLang="en-US" dirty="0"/>
              <a:t>OTJs are consistent when...</a:t>
            </a:r>
          </a:p>
        </p:txBody>
      </p:sp>
      <p:sp>
        <p:nvSpPr>
          <p:cNvPr id="10244" name="Content Placeholder 2"/>
          <p:cNvSpPr>
            <a:spLocks noGrp="1"/>
          </p:cNvSpPr>
          <p:nvPr>
            <p:ph idx="1"/>
          </p:nvPr>
        </p:nvSpPr>
        <p:spPr>
          <a:xfrm>
            <a:off x="611560" y="2060848"/>
            <a:ext cx="7776790" cy="4032448"/>
          </a:xfrm>
        </p:spPr>
        <p:txBody>
          <a:bodyPr/>
          <a:lstStyle/>
          <a:p>
            <a:pPr marL="0" indent="0" eaLnBrk="1" hangingPunct="1">
              <a:buNone/>
            </a:pPr>
            <a:r>
              <a:rPr lang="en-NZ" altLang="en-US" dirty="0"/>
              <a:t>OTJs are consistent when</a:t>
            </a:r>
            <a:r>
              <a:rPr lang="en-NZ" altLang="en-US" dirty="0" smtClean="0"/>
              <a:t>...</a:t>
            </a:r>
          </a:p>
          <a:p>
            <a:pPr eaLnBrk="1" hangingPunct="1"/>
            <a:r>
              <a:rPr lang="en-NZ" altLang="en-US" dirty="0" smtClean="0"/>
              <a:t>the </a:t>
            </a:r>
            <a:r>
              <a:rPr lang="en-NZ" altLang="en-US" dirty="0"/>
              <a:t>same overall teacher judgments are made from the same evidence o</a:t>
            </a:r>
            <a:r>
              <a:rPr lang="en-NZ" altLang="en-US" dirty="0"/>
              <a:t>ver time </a:t>
            </a:r>
            <a:r>
              <a:rPr lang="en-NZ" altLang="en-US" i="1" dirty="0"/>
              <a:t>(looking at same evidence would we make the same judgment</a:t>
            </a:r>
            <a:r>
              <a:rPr lang="en-NZ" altLang="en-US" i="1" dirty="0" smtClean="0"/>
              <a:t>?).</a:t>
            </a:r>
            <a:endParaRPr lang="en-NZ" altLang="en-US" i="1" dirty="0"/>
          </a:p>
          <a:p>
            <a:pPr eaLnBrk="1" hangingPunct="1"/>
            <a:r>
              <a:rPr lang="en-NZ" altLang="en-US" dirty="0"/>
              <a:t>the same overall teacher judgments are made of similar standards across different types of </a:t>
            </a:r>
            <a:r>
              <a:rPr lang="en-NZ" altLang="en-US" dirty="0" smtClean="0"/>
              <a:t>evidence. </a:t>
            </a:r>
            <a:endParaRPr lang="en-NZ" altLang="en-US" dirty="0"/>
          </a:p>
          <a:p>
            <a:pPr eaLnBrk="1" hangingPunct="1"/>
            <a:r>
              <a:rPr lang="en-NZ" altLang="en-US" dirty="0"/>
              <a:t>different teachers make the same overall teacher judgment on the same </a:t>
            </a:r>
            <a:r>
              <a:rPr lang="en-NZ" altLang="en-US" dirty="0" smtClean="0"/>
              <a:t>evidence.</a:t>
            </a:r>
            <a:endParaRPr lang="en-NZ" altLang="en-US" dirty="0"/>
          </a:p>
          <a:p>
            <a:pPr eaLnBrk="1" hangingPunct="1">
              <a:buFont typeface="Arial" charset="0"/>
              <a:buNone/>
            </a:pPr>
            <a:endParaRPr lang="en-NZ" altLang="en-US" dirty="0">
              <a:solidFill>
                <a:srgbClr val="9BBB59"/>
              </a:solidFill>
            </a:endParaRPr>
          </a:p>
          <a:p>
            <a:pPr eaLnBrk="1" hangingPunct="1">
              <a:buFont typeface="Arial" charset="0"/>
              <a:buNone/>
            </a:pPr>
            <a:endParaRPr lang="en-NZ" altLang="en-US" dirty="0"/>
          </a:p>
        </p:txBody>
      </p:sp>
    </p:spTree>
    <p:extLst>
      <p:ext uri="{BB962C8B-B14F-4D97-AF65-F5344CB8AC3E}">
        <p14:creationId xmlns:p14="http://schemas.microsoft.com/office/powerpoint/2010/main" val="1931976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2" charset="-52"/>
            <a:ea typeface="ＭＳ Ｐゴシック" pitchFamily="-112" charset="-128"/>
            <a:cs typeface="ＭＳ Ｐゴシック" pitchFamily="-1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2" charset="-52"/>
            <a:ea typeface="ＭＳ Ｐゴシック" pitchFamily="-112" charset="-128"/>
            <a:cs typeface="ＭＳ Ｐゴシック" pitchFamily="-11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2998</TotalTime>
  <Words>2511</Words>
  <Application>Microsoft Macintosh PowerPoint</Application>
  <PresentationFormat>On-screen Show (4:3)</PresentationFormat>
  <Paragraphs>234</Paragraphs>
  <Slides>34</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Calibri</vt:lpstr>
      <vt:lpstr>ＭＳ Ｐゴシック</vt:lpstr>
      <vt:lpstr>Tahoma</vt:lpstr>
      <vt:lpstr>Wingdings</vt:lpstr>
      <vt:lpstr>Arial</vt:lpstr>
      <vt:lpstr>Blank Presentation</vt:lpstr>
      <vt:lpstr>Making overall teacher judgments and  moderating them</vt:lpstr>
      <vt:lpstr>PowerPoint Presentation</vt:lpstr>
      <vt:lpstr>What do we base our overall teacher judgment (OTJ) on?</vt:lpstr>
      <vt:lpstr> Planning for OTJs requires several sources of information</vt:lpstr>
      <vt:lpstr> Assessment activities and tools-another view </vt:lpstr>
      <vt:lpstr>Thinking more about OTJs</vt:lpstr>
      <vt:lpstr>How are defensible OTJs made?</vt:lpstr>
      <vt:lpstr>Quality OTJs are consistent and comparable</vt:lpstr>
      <vt:lpstr>OTJs are consistent when...</vt:lpstr>
      <vt:lpstr>How consistent are our OTJs?</vt:lpstr>
      <vt:lpstr>Confidence comes from a balance of sound assessment information</vt:lpstr>
      <vt:lpstr>Moderation of overall teacher judgments</vt:lpstr>
      <vt:lpstr>Moderation processes</vt:lpstr>
      <vt:lpstr>Moderation processes</vt:lpstr>
      <vt:lpstr>Moderation consists of six phases</vt:lpstr>
      <vt:lpstr>Phase  1: Planning for moderation</vt:lpstr>
      <vt:lpstr>Phase 2: Clarifying and extending teacher knowledge</vt:lpstr>
      <vt:lpstr>Suggested approach</vt:lpstr>
      <vt:lpstr>Phase 3: Collecting evidence of student learning</vt:lpstr>
      <vt:lpstr>Examples of what to collect</vt:lpstr>
      <vt:lpstr>Phase 4: Analysing the evidence</vt:lpstr>
      <vt:lpstr>Phase 5: Interpreting and sharing evidence</vt:lpstr>
      <vt:lpstr>Phase 5: Interpreting and sharing the evidence</vt:lpstr>
      <vt:lpstr>Phase 5: Interpreting and sharing evidence</vt:lpstr>
      <vt:lpstr>A suggested session</vt:lpstr>
      <vt:lpstr>Example of recording sheet</vt:lpstr>
      <vt:lpstr>Discussion Questions</vt:lpstr>
      <vt:lpstr>Checking for bias</vt:lpstr>
      <vt:lpstr>Check for bias</vt:lpstr>
      <vt:lpstr>Phase 6: Review of moderation processes</vt:lpstr>
      <vt:lpstr>Phase 6: Review of moderation processes</vt:lpstr>
      <vt:lpstr>Moderation kit</vt:lpstr>
      <vt:lpstr>Refining your ‘moderation kit’</vt:lpstr>
      <vt:lpstr>References</vt:lpstr>
    </vt:vector>
  </TitlesOfParts>
  <Company>HP</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Assessment for Learning</dc:title>
  <dc:creator>Adrienne Carlisle</dc:creator>
  <cp:lastModifiedBy>Brenda Crozier</cp:lastModifiedBy>
  <cp:revision>187</cp:revision>
  <dcterms:created xsi:type="dcterms:W3CDTF">2010-09-29T21:07:48Z</dcterms:created>
  <dcterms:modified xsi:type="dcterms:W3CDTF">2017-03-20T20:51:02Z</dcterms:modified>
</cp:coreProperties>
</file>